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8288000" cy="10287000"/>
  <p:notesSz cx="6858000" cy="9144000"/>
  <p:embeddedFontLs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Sitka Heading" charset="0"/>
      <p:regular r:id="rId29"/>
      <p:bold r:id="rId30"/>
      <p:italic r:id="rId31"/>
      <p:boldItalic r:id="rId32"/>
    </p:embeddedFont>
    <p:embeddedFont>
      <p:font typeface="Arimo Bold" charset="0"/>
      <p:regular r:id="rId3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808000"/>
    <a:srgbClr val="99CC00"/>
    <a:srgbClr val="CCFF66"/>
    <a:srgbClr val="CA945E"/>
    <a:srgbClr val="996633"/>
    <a:srgbClr val="C0B98E"/>
    <a:srgbClr val="FF9966"/>
    <a:srgbClr val="EF24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 autoAdjust="0"/>
    <p:restoredTop sz="94622" autoAdjust="0"/>
  </p:normalViewPr>
  <p:slideViewPr>
    <p:cSldViewPr>
      <p:cViewPr varScale="1">
        <p:scale>
          <a:sx n="51" d="100"/>
          <a:sy n="51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24C85-C85D-46B4-B2B9-C8819CD72B9E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884FA-9CB0-4A5F-8A9B-81BB5A719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7A794-94F9-457C-991B-42B3844B9889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1902D-9E21-4255-AB37-E080D5FD44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23442-E8EC-4FE5-81B4-C71C6E6FD919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A8796-F2A8-4AFC-86A2-2467435F6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147BA-D86B-4E24-B827-9E1A96C95252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51CF6-8832-4E77-88A5-C1504B00F3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34F5C-B13E-4C70-AA9B-CF79B25DFE9E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3CED5-F453-42DF-9E24-788090C848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5E88A-30B1-4DFD-8FE5-057D8FF92267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44F2E-8934-4F17-A960-301120EA8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C0D4B-C8DD-4A34-8B38-8FCADD7DFAB6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982D-370E-4AD4-98A7-F991BB8AD5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CFB2E-E58F-4BA2-AC63-0AFFBE741178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10C24-690E-4E4C-962C-4D306DA5E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BA04C-DC3C-4FB8-96B9-A1EC2EB133EE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D81E4-6A1E-43E7-ADFD-0E25D486BE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17B70-07CD-4119-B375-3D6DDCD2FE15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9D430-8313-4906-823E-A36AAAAC8C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A1D3D-D989-488A-BDA6-476778428B34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B1DE3-1E6E-44FC-83D5-A80508828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AF30FD-1A5D-41E1-B22D-95F5EE58D038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18B191-866D-4827-AF76-DCEB593C9C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 rot="10800000">
            <a:off x="14933613" y="6607175"/>
            <a:ext cx="3567112" cy="1462088"/>
            <a:chOff x="0" y="0"/>
            <a:chExt cx="1913890" cy="785017"/>
          </a:xfrm>
        </p:grpSpPr>
        <p:sp>
          <p:nvSpPr>
            <p:cNvPr id="13349" name="Freeform 3"/>
            <p:cNvSpPr>
              <a:spLocks noChangeArrowheads="1"/>
            </p:cNvSpPr>
            <p:nvPr/>
          </p:nvSpPr>
          <p:spPr bwMode="auto">
            <a:xfrm>
              <a:off x="0" y="0"/>
              <a:ext cx="1913890" cy="785017"/>
            </a:xfrm>
            <a:custGeom>
              <a:avLst/>
              <a:gdLst>
                <a:gd name="T0" fmla="*/ 0 w 1913890"/>
                <a:gd name="T1" fmla="*/ 0 h 785017"/>
                <a:gd name="T2" fmla="*/ 1913890 w 1913890"/>
                <a:gd name="T3" fmla="*/ 785017 h 785017"/>
              </a:gdLst>
              <a:ahLst/>
              <a:cxnLst/>
              <a:rect l="T0" t="T1" r="T2" b="T3"/>
              <a:pathLst>
                <a:path w="1913890" h="785017">
                  <a:moveTo>
                    <a:pt x="0" y="0"/>
                  </a:moveTo>
                  <a:lnTo>
                    <a:pt x="1913890" y="0"/>
                  </a:lnTo>
                  <a:lnTo>
                    <a:pt x="1913890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CED0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15" name="Group 4"/>
          <p:cNvGrpSpPr>
            <a:grpSpLocks/>
          </p:cNvGrpSpPr>
          <p:nvPr/>
        </p:nvGrpSpPr>
        <p:grpSpPr bwMode="auto">
          <a:xfrm rot="10800000">
            <a:off x="10531475" y="1463675"/>
            <a:ext cx="7756525" cy="1462088"/>
            <a:chOff x="0" y="0"/>
            <a:chExt cx="4162081" cy="785017"/>
          </a:xfrm>
        </p:grpSpPr>
        <p:sp>
          <p:nvSpPr>
            <p:cNvPr id="13348" name="Freeform 5"/>
            <p:cNvSpPr>
              <a:spLocks noChangeArrowheads="1"/>
            </p:cNvSpPr>
            <p:nvPr/>
          </p:nvSpPr>
          <p:spPr bwMode="auto">
            <a:xfrm>
              <a:off x="0" y="0"/>
              <a:ext cx="4162081" cy="785017"/>
            </a:xfrm>
            <a:custGeom>
              <a:avLst/>
              <a:gdLst>
                <a:gd name="T0" fmla="*/ 0 w 4162081"/>
                <a:gd name="T1" fmla="*/ 0 h 785017"/>
                <a:gd name="T2" fmla="*/ 4162081 w 4162081"/>
                <a:gd name="T3" fmla="*/ 785017 h 785017"/>
              </a:gdLst>
              <a:ahLst/>
              <a:cxnLst/>
              <a:rect l="T0" t="T1" r="T2" b="T3"/>
              <a:pathLst>
                <a:path w="4162081" h="785017">
                  <a:moveTo>
                    <a:pt x="0" y="0"/>
                  </a:moveTo>
                  <a:lnTo>
                    <a:pt x="4162081" y="0"/>
                  </a:lnTo>
                  <a:lnTo>
                    <a:pt x="416208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16" name="Group 9"/>
          <p:cNvGrpSpPr>
            <a:grpSpLocks/>
          </p:cNvGrpSpPr>
          <p:nvPr/>
        </p:nvGrpSpPr>
        <p:grpSpPr bwMode="auto">
          <a:xfrm rot="10800000">
            <a:off x="14203363" y="6607175"/>
            <a:ext cx="1462087" cy="1462088"/>
            <a:chOff x="0" y="0"/>
            <a:chExt cx="6350000" cy="6350000"/>
          </a:xfrm>
        </p:grpSpPr>
        <p:sp>
          <p:nvSpPr>
            <p:cNvPr id="13347" name="Freeform 10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17" name="Group 11"/>
          <p:cNvGrpSpPr>
            <a:grpSpLocks/>
          </p:cNvGrpSpPr>
          <p:nvPr/>
        </p:nvGrpSpPr>
        <p:grpSpPr bwMode="auto">
          <a:xfrm rot="10800000">
            <a:off x="9801225" y="1463675"/>
            <a:ext cx="1462088" cy="1462088"/>
            <a:chOff x="0" y="0"/>
            <a:chExt cx="6350000" cy="6350000"/>
          </a:xfrm>
        </p:grpSpPr>
        <p:sp>
          <p:nvSpPr>
            <p:cNvPr id="13346" name="Freeform 12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18" name="Group 13"/>
          <p:cNvGrpSpPr>
            <a:grpSpLocks/>
          </p:cNvGrpSpPr>
          <p:nvPr/>
        </p:nvGrpSpPr>
        <p:grpSpPr bwMode="auto">
          <a:xfrm rot="10800000">
            <a:off x="13593763" y="5143500"/>
            <a:ext cx="4694237" cy="1463675"/>
            <a:chOff x="0" y="0"/>
            <a:chExt cx="2901437" cy="785017"/>
          </a:xfrm>
        </p:grpSpPr>
        <p:sp>
          <p:nvSpPr>
            <p:cNvPr id="13345" name="Freeform 14"/>
            <p:cNvSpPr>
              <a:spLocks noChangeArrowheads="1"/>
            </p:cNvSpPr>
            <p:nvPr/>
          </p:nvSpPr>
          <p:spPr bwMode="auto">
            <a:xfrm>
              <a:off x="0" y="0"/>
              <a:ext cx="2901437" cy="785017"/>
            </a:xfrm>
            <a:custGeom>
              <a:avLst/>
              <a:gdLst>
                <a:gd name="T0" fmla="*/ 0 w 2901437"/>
                <a:gd name="T1" fmla="*/ 0 h 785017"/>
                <a:gd name="T2" fmla="*/ 2901437 w 2901437"/>
                <a:gd name="T3" fmla="*/ 785017 h 785017"/>
              </a:gdLst>
              <a:ahLst/>
              <a:cxnLst/>
              <a:rect l="T0" t="T1" r="T2" b="T3"/>
              <a:pathLst>
                <a:path w="2901437" h="785017">
                  <a:moveTo>
                    <a:pt x="0" y="0"/>
                  </a:moveTo>
                  <a:lnTo>
                    <a:pt x="2901437" y="0"/>
                  </a:lnTo>
                  <a:lnTo>
                    <a:pt x="2901437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19" name="Group 15"/>
          <p:cNvGrpSpPr>
            <a:grpSpLocks/>
          </p:cNvGrpSpPr>
          <p:nvPr/>
        </p:nvGrpSpPr>
        <p:grpSpPr bwMode="auto">
          <a:xfrm rot="10800000">
            <a:off x="13579475" y="0"/>
            <a:ext cx="4708525" cy="1463675"/>
            <a:chOff x="0" y="0"/>
            <a:chExt cx="2526788" cy="785017"/>
          </a:xfrm>
        </p:grpSpPr>
        <p:sp>
          <p:nvSpPr>
            <p:cNvPr id="13344" name="Freeform 16"/>
            <p:cNvSpPr>
              <a:spLocks noChangeArrowheads="1"/>
            </p:cNvSpPr>
            <p:nvPr/>
          </p:nvSpPr>
          <p:spPr bwMode="auto">
            <a:xfrm>
              <a:off x="0" y="0"/>
              <a:ext cx="2526788" cy="785017"/>
            </a:xfrm>
            <a:custGeom>
              <a:avLst/>
              <a:gdLst>
                <a:gd name="T0" fmla="*/ 0 w 2526788"/>
                <a:gd name="T1" fmla="*/ 0 h 785017"/>
                <a:gd name="T2" fmla="*/ 2526788 w 2526788"/>
                <a:gd name="T3" fmla="*/ 785017 h 785017"/>
              </a:gdLst>
              <a:ahLst/>
              <a:cxnLst/>
              <a:rect l="T0" t="T1" r="T2" b="T3"/>
              <a:pathLst>
                <a:path w="2526788" h="785017">
                  <a:moveTo>
                    <a:pt x="0" y="0"/>
                  </a:moveTo>
                  <a:lnTo>
                    <a:pt x="2526788" y="0"/>
                  </a:lnTo>
                  <a:lnTo>
                    <a:pt x="2526788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0" name="Group 17"/>
          <p:cNvGrpSpPr>
            <a:grpSpLocks/>
          </p:cNvGrpSpPr>
          <p:nvPr/>
        </p:nvGrpSpPr>
        <p:grpSpPr bwMode="auto">
          <a:xfrm rot="10800000">
            <a:off x="12680950" y="8069263"/>
            <a:ext cx="5607050" cy="2217737"/>
            <a:chOff x="0" y="0"/>
            <a:chExt cx="2497548" cy="785017"/>
          </a:xfrm>
        </p:grpSpPr>
        <p:sp>
          <p:nvSpPr>
            <p:cNvPr id="13343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497548" cy="785017"/>
            </a:xfrm>
            <a:custGeom>
              <a:avLst/>
              <a:gdLst>
                <a:gd name="T0" fmla="*/ 0 w 2497548"/>
                <a:gd name="T1" fmla="*/ 0 h 785017"/>
                <a:gd name="T2" fmla="*/ 2497548 w 2497548"/>
                <a:gd name="T3" fmla="*/ 785017 h 785017"/>
              </a:gdLst>
              <a:ahLst/>
              <a:cxnLst/>
              <a:rect l="T0" t="T1" r="T2" b="T3"/>
              <a:pathLst>
                <a:path w="2497548" h="785017">
                  <a:moveTo>
                    <a:pt x="0" y="0"/>
                  </a:moveTo>
                  <a:lnTo>
                    <a:pt x="2497548" y="0"/>
                  </a:lnTo>
                  <a:lnTo>
                    <a:pt x="2497548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endParaRPr lang="uk-UA"/>
            </a:p>
          </p:txBody>
        </p:sp>
      </p:grpSp>
      <p:grpSp>
        <p:nvGrpSpPr>
          <p:cNvPr id="13321" name="Group 19"/>
          <p:cNvGrpSpPr>
            <a:grpSpLocks/>
          </p:cNvGrpSpPr>
          <p:nvPr/>
        </p:nvGrpSpPr>
        <p:grpSpPr bwMode="auto">
          <a:xfrm rot="10800000">
            <a:off x="11784013" y="8069263"/>
            <a:ext cx="2217737" cy="2217737"/>
            <a:chOff x="0" y="0"/>
            <a:chExt cx="6350000" cy="6350000"/>
          </a:xfrm>
        </p:grpSpPr>
        <p:sp>
          <p:nvSpPr>
            <p:cNvPr id="13342" name="Freeform 20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2" name="Group 21"/>
          <p:cNvGrpSpPr>
            <a:grpSpLocks/>
          </p:cNvGrpSpPr>
          <p:nvPr/>
        </p:nvGrpSpPr>
        <p:grpSpPr bwMode="auto">
          <a:xfrm rot="10800000">
            <a:off x="14565313" y="1463675"/>
            <a:ext cx="1463675" cy="1462088"/>
            <a:chOff x="0" y="0"/>
            <a:chExt cx="6350000" cy="6350000"/>
          </a:xfrm>
        </p:grpSpPr>
        <p:sp>
          <p:nvSpPr>
            <p:cNvPr id="13341" name="Freeform 22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3" name="Group 23"/>
          <p:cNvGrpSpPr>
            <a:grpSpLocks/>
          </p:cNvGrpSpPr>
          <p:nvPr/>
        </p:nvGrpSpPr>
        <p:grpSpPr bwMode="auto">
          <a:xfrm rot="10800000">
            <a:off x="17556163" y="5143500"/>
            <a:ext cx="1463675" cy="1463675"/>
            <a:chOff x="0" y="0"/>
            <a:chExt cx="6350000" cy="6350000"/>
          </a:xfrm>
        </p:grpSpPr>
        <p:sp>
          <p:nvSpPr>
            <p:cNvPr id="13340" name="Freeform 24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4" name="Group 25"/>
          <p:cNvGrpSpPr>
            <a:grpSpLocks/>
          </p:cNvGrpSpPr>
          <p:nvPr/>
        </p:nvGrpSpPr>
        <p:grpSpPr bwMode="auto">
          <a:xfrm rot="10800000">
            <a:off x="12861925" y="5143500"/>
            <a:ext cx="1463675" cy="1463675"/>
            <a:chOff x="0" y="0"/>
            <a:chExt cx="6350000" cy="6350000"/>
          </a:xfrm>
        </p:grpSpPr>
        <p:sp>
          <p:nvSpPr>
            <p:cNvPr id="13339" name="Freeform 2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ED0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5" name="Group 27"/>
          <p:cNvGrpSpPr>
            <a:grpSpLocks/>
          </p:cNvGrpSpPr>
          <p:nvPr/>
        </p:nvGrpSpPr>
        <p:grpSpPr bwMode="auto">
          <a:xfrm rot="10800000">
            <a:off x="12847638" y="0"/>
            <a:ext cx="1463675" cy="1463675"/>
            <a:chOff x="0" y="0"/>
            <a:chExt cx="6350000" cy="6350000"/>
          </a:xfrm>
        </p:grpSpPr>
        <p:sp>
          <p:nvSpPr>
            <p:cNvPr id="13338" name="Freeform 28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6" name="Group 29"/>
          <p:cNvGrpSpPr>
            <a:grpSpLocks/>
          </p:cNvGrpSpPr>
          <p:nvPr/>
        </p:nvGrpSpPr>
        <p:grpSpPr bwMode="auto">
          <a:xfrm rot="10800000">
            <a:off x="11893550" y="2925763"/>
            <a:ext cx="6394450" cy="2217737"/>
            <a:chOff x="0" y="0"/>
            <a:chExt cx="2656262" cy="785017"/>
          </a:xfrm>
        </p:grpSpPr>
        <p:sp>
          <p:nvSpPr>
            <p:cNvPr id="13337" name="Freeform 30"/>
            <p:cNvSpPr>
              <a:spLocks noChangeArrowheads="1"/>
            </p:cNvSpPr>
            <p:nvPr/>
          </p:nvSpPr>
          <p:spPr bwMode="auto">
            <a:xfrm>
              <a:off x="0" y="0"/>
              <a:ext cx="2656262" cy="785017"/>
            </a:xfrm>
            <a:custGeom>
              <a:avLst/>
              <a:gdLst>
                <a:gd name="T0" fmla="*/ 0 w 2656262"/>
                <a:gd name="T1" fmla="*/ 0 h 785017"/>
                <a:gd name="T2" fmla="*/ 2656262 w 2656262"/>
                <a:gd name="T3" fmla="*/ 785017 h 785017"/>
              </a:gdLst>
              <a:ahLst/>
              <a:cxnLst/>
              <a:rect l="T0" t="T1" r="T2" b="T3"/>
              <a:pathLst>
                <a:path w="2656262" h="785017">
                  <a:moveTo>
                    <a:pt x="0" y="0"/>
                  </a:moveTo>
                  <a:lnTo>
                    <a:pt x="2656262" y="0"/>
                  </a:lnTo>
                  <a:lnTo>
                    <a:pt x="2656262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7" name="Group 34"/>
          <p:cNvGrpSpPr>
            <a:grpSpLocks/>
          </p:cNvGrpSpPr>
          <p:nvPr/>
        </p:nvGrpSpPr>
        <p:grpSpPr bwMode="auto">
          <a:xfrm rot="10800000">
            <a:off x="10783888" y="2925763"/>
            <a:ext cx="2217737" cy="2217737"/>
            <a:chOff x="0" y="0"/>
            <a:chExt cx="6350000" cy="6350000"/>
          </a:xfrm>
        </p:grpSpPr>
        <p:sp>
          <p:nvSpPr>
            <p:cNvPr id="13336" name="Freeform 3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8" name="Group 36"/>
          <p:cNvGrpSpPr>
            <a:grpSpLocks/>
          </p:cNvGrpSpPr>
          <p:nvPr/>
        </p:nvGrpSpPr>
        <p:grpSpPr bwMode="auto">
          <a:xfrm rot="10800000">
            <a:off x="17179925" y="8069263"/>
            <a:ext cx="2216150" cy="2217737"/>
            <a:chOff x="0" y="0"/>
            <a:chExt cx="6350000" cy="6350000"/>
          </a:xfrm>
        </p:grpSpPr>
        <p:sp>
          <p:nvSpPr>
            <p:cNvPr id="13335" name="Freeform 37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3329" name="Group 38"/>
          <p:cNvGrpSpPr>
            <a:grpSpLocks noChangeAspect="1"/>
          </p:cNvGrpSpPr>
          <p:nvPr/>
        </p:nvGrpSpPr>
        <p:grpSpPr bwMode="auto">
          <a:xfrm>
            <a:off x="439738" y="150813"/>
            <a:ext cx="1790700" cy="1790700"/>
            <a:chOff x="0" y="0"/>
            <a:chExt cx="6350000" cy="634997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40" name="TextBox 40"/>
          <p:cNvSpPr txBox="1"/>
          <p:nvPr/>
        </p:nvSpPr>
        <p:spPr>
          <a:xfrm>
            <a:off x="439738" y="4362450"/>
            <a:ext cx="10625137" cy="22066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83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377" b="1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Звіт</a:t>
            </a:r>
            <a:r>
              <a:rPr lang="en-US" sz="8377" b="1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8800" b="1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про</a:t>
            </a:r>
            <a:r>
              <a:rPr lang="en-US" sz="8800" b="1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8380" b="1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роботу</a:t>
            </a:r>
            <a:r>
              <a:rPr lang="en-US" sz="8377" b="1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</a:t>
            </a:r>
          </a:p>
          <a:p>
            <a:pPr fontAlgn="auto">
              <a:lnSpc>
                <a:spcPts val="83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377" b="1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за</a:t>
            </a:r>
            <a:r>
              <a:rPr lang="en-US" sz="8377" b="1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9 </a:t>
            </a:r>
            <a:r>
              <a:rPr lang="en-US" sz="8377" b="1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місяців</a:t>
            </a:r>
            <a:r>
              <a:rPr lang="en-US" sz="8377" b="1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2021</a:t>
            </a:r>
            <a:r>
              <a:rPr lang="uk-UA" sz="8377" b="1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8377" b="1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р.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473325" y="400050"/>
            <a:ext cx="9043988" cy="13239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3448"/>
              </a:lnSpc>
              <a:spcAft>
                <a:spcPts val="0"/>
              </a:spcAft>
              <a:defRPr/>
            </a:pP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Управління</a:t>
            </a:r>
            <a:r>
              <a:rPr lang="en-US" sz="344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соціального</a:t>
            </a:r>
            <a:r>
              <a:rPr lang="en-US" sz="344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захисту</a:t>
            </a:r>
            <a:r>
              <a:rPr lang="en-US" sz="344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населення</a:t>
            </a:r>
            <a:r>
              <a:rPr lang="en-US" sz="344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виконавчого</a:t>
            </a:r>
            <a:r>
              <a:rPr lang="en-US" sz="344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комітету</a:t>
            </a:r>
            <a:r>
              <a:rPr lang="en-US" sz="344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Нововолинської</a:t>
            </a:r>
            <a:r>
              <a:rPr lang="en-US" sz="344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міської</a:t>
            </a:r>
            <a:r>
              <a:rPr lang="en-US" sz="344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344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ради</a:t>
            </a:r>
            <a:endParaRPr lang="en-US" sz="3448" b="1" dirty="0">
              <a:solidFill>
                <a:srgbClr val="1E4930"/>
              </a:solidFill>
              <a:latin typeface="Sitka Heading" pitchFamily="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006475" y="2263775"/>
            <a:ext cx="167068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742950" lvl="1" indent="-285750" algn="r">
              <a:lnSpc>
                <a:spcPts val="4050"/>
              </a:lnSpc>
            </a:pPr>
            <a:endParaRPr lang="en-US" sz="3100" b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4050"/>
              </a:lnSpc>
            </a:pPr>
            <a:r>
              <a:rPr lang="uk-UA" sz="3100" b="1" i="1">
                <a:solidFill>
                  <a:srgbClr val="000000"/>
                </a:solidFill>
                <a:latin typeface="Sitka Heading"/>
              </a:rPr>
              <a:t>        </a:t>
            </a:r>
            <a:r>
              <a:rPr lang="en-US" sz="3100" b="1" i="1">
                <a:solidFill>
                  <a:srgbClr val="000000"/>
                </a:solidFill>
                <a:latin typeface="Sitka Heading"/>
              </a:rPr>
              <a:t>За звітний період перевірено </a:t>
            </a:r>
            <a:r>
              <a:rPr lang="en-US" sz="3600" b="1" i="1">
                <a:solidFill>
                  <a:srgbClr val="B21719"/>
                </a:solidFill>
                <a:latin typeface="Sitka Heading"/>
              </a:rPr>
              <a:t>3413</a:t>
            </a:r>
            <a:r>
              <a:rPr lang="en-US" sz="3100" b="1" i="1">
                <a:solidFill>
                  <a:srgbClr val="000000"/>
                </a:solidFill>
                <a:latin typeface="Sitka Heading"/>
              </a:rPr>
              <a:t> справ по призначенню </a:t>
            </a:r>
            <a:endParaRPr lang="uk-UA" sz="3100" b="1" i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4050"/>
              </a:lnSpc>
            </a:pPr>
            <a:r>
              <a:rPr lang="en-US" sz="3100" b="1" i="1">
                <a:solidFill>
                  <a:srgbClr val="000000"/>
                </a:solidFill>
                <a:latin typeface="Sitka Heading"/>
              </a:rPr>
              <a:t>субсидій та державних соціальних допомог. </a:t>
            </a:r>
            <a:endParaRPr lang="uk-UA" sz="3100" b="1" i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4050"/>
              </a:lnSpc>
            </a:pPr>
            <a:r>
              <a:rPr lang="uk-UA" sz="3100" b="1" i="1">
                <a:solidFill>
                  <a:srgbClr val="000000"/>
                </a:solidFill>
                <a:latin typeface="Sitka Heading"/>
              </a:rPr>
              <a:t>       </a:t>
            </a:r>
            <a:r>
              <a:rPr lang="en-US" sz="3100" b="1" i="1">
                <a:solidFill>
                  <a:srgbClr val="000000"/>
                </a:solidFill>
                <a:latin typeface="Sitka Heading"/>
              </a:rPr>
              <a:t>Обстежено </a:t>
            </a:r>
            <a:r>
              <a:rPr lang="en-US" sz="3600" b="1" i="1">
                <a:solidFill>
                  <a:srgbClr val="B21719"/>
                </a:solidFill>
                <a:latin typeface="Sitka Heading"/>
              </a:rPr>
              <a:t>391</a:t>
            </a:r>
            <a:r>
              <a:rPr lang="en-US" sz="3100" b="1" i="1">
                <a:solidFill>
                  <a:srgbClr val="000000"/>
                </a:solidFill>
                <a:latin typeface="Sitka Heading"/>
              </a:rPr>
              <a:t> сім</a:t>
            </a:r>
            <a:r>
              <a:rPr lang="uk-UA" sz="3100" b="1" i="1">
                <a:solidFill>
                  <a:srgbClr val="000000"/>
                </a:solidFill>
                <a:latin typeface="Sitka Heading"/>
              </a:rPr>
              <a:t>’ю</a:t>
            </a:r>
            <a:r>
              <a:rPr lang="en-US" sz="3100" b="1" i="1">
                <a:solidFill>
                  <a:srgbClr val="000000"/>
                </a:solidFill>
                <a:latin typeface="Sitka Heading"/>
              </a:rPr>
              <a:t>, </a:t>
            </a:r>
            <a:r>
              <a:rPr lang="uk-UA" sz="3100" b="1" i="1">
                <a:solidFill>
                  <a:srgbClr val="000000"/>
                </a:solidFill>
                <a:latin typeface="Sitka Heading"/>
              </a:rPr>
              <a:t>що </a:t>
            </a:r>
            <a:r>
              <a:rPr lang="en-US" sz="3100" b="1" i="1">
                <a:solidFill>
                  <a:srgbClr val="000000"/>
                </a:solidFill>
                <a:latin typeface="Sitka Heading"/>
              </a:rPr>
              <a:t>звернул</a:t>
            </a:r>
            <a:r>
              <a:rPr lang="uk-UA" sz="3100" b="1" i="1">
                <a:solidFill>
                  <a:srgbClr val="000000"/>
                </a:solidFill>
                <a:latin typeface="Sitka Heading"/>
              </a:rPr>
              <a:t>а</a:t>
            </a:r>
            <a:r>
              <a:rPr lang="en-US" sz="3100" b="1" i="1">
                <a:solidFill>
                  <a:srgbClr val="000000"/>
                </a:solidFill>
                <a:latin typeface="Sitka Heading"/>
              </a:rPr>
              <a:t>сь за призначенням </a:t>
            </a:r>
            <a:endParaRPr lang="uk-UA" sz="3100" b="1" i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4050"/>
              </a:lnSpc>
            </a:pPr>
            <a:r>
              <a:rPr lang="en-US" sz="3100" b="1" i="1">
                <a:solidFill>
                  <a:srgbClr val="000000"/>
                </a:solidFill>
                <a:latin typeface="Sitka Heading"/>
              </a:rPr>
              <a:t>державної соціальної допомоги за фактичним місцем </a:t>
            </a:r>
            <a:endParaRPr lang="uk-UA" sz="3100" b="1" i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4050"/>
              </a:lnSpc>
            </a:pPr>
            <a:r>
              <a:rPr lang="en-US" sz="3100" b="1" i="1">
                <a:solidFill>
                  <a:srgbClr val="000000"/>
                </a:solidFill>
                <a:latin typeface="Sitka Heading"/>
              </a:rPr>
              <a:t>проживання</a:t>
            </a:r>
            <a:r>
              <a:rPr lang="en-US" sz="3100" b="1">
                <a:solidFill>
                  <a:srgbClr val="000000"/>
                </a:solidFill>
                <a:latin typeface="Sitka Heading"/>
              </a:rPr>
              <a:t>.</a:t>
            </a:r>
          </a:p>
          <a:p>
            <a:pPr algn="r">
              <a:lnSpc>
                <a:spcPts val="4050"/>
              </a:lnSpc>
            </a:pPr>
            <a:endParaRPr lang="en-US" sz="3100" b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4050"/>
              </a:lnSpc>
            </a:pPr>
            <a:r>
              <a:rPr lang="uk-UA" sz="3100" b="1">
                <a:solidFill>
                  <a:srgbClr val="000000"/>
                </a:solidFill>
                <a:latin typeface="Sitka Heading"/>
              </a:rPr>
              <a:t>        </a:t>
            </a:r>
            <a:r>
              <a:rPr lang="en-US" sz="3100" b="1">
                <a:solidFill>
                  <a:srgbClr val="000000"/>
                </a:solidFill>
                <a:latin typeface="Sitka Heading"/>
              </a:rPr>
              <a:t>Відповідно </a:t>
            </a:r>
            <a:r>
              <a:rPr lang="uk-UA" sz="3100" b="1">
                <a:solidFill>
                  <a:srgbClr val="000000"/>
                </a:solidFill>
                <a:latin typeface="Sitka Heading"/>
              </a:rPr>
              <a:t>до </a:t>
            </a:r>
            <a:r>
              <a:rPr lang="en-US" sz="3100" b="1">
                <a:solidFill>
                  <a:srgbClr val="000000"/>
                </a:solidFill>
                <a:latin typeface="Sitka Heading"/>
              </a:rPr>
              <a:t>Закону України «Про верифікацію та моніторинг державних виплат» опрацьовано </a:t>
            </a:r>
            <a:r>
              <a:rPr lang="en-US" sz="4000" b="1">
                <a:solidFill>
                  <a:srgbClr val="B21719"/>
                </a:solidFill>
                <a:latin typeface="Sitka Heading"/>
              </a:rPr>
              <a:t>693</a:t>
            </a:r>
            <a:r>
              <a:rPr lang="en-US" sz="3100" b="1">
                <a:solidFill>
                  <a:srgbClr val="B21719"/>
                </a:solidFill>
                <a:latin typeface="Sitka Heading"/>
              </a:rPr>
              <a:t> </a:t>
            </a:r>
            <a:r>
              <a:rPr lang="en-US" sz="3100" b="1">
                <a:solidFill>
                  <a:srgbClr val="000000"/>
                </a:solidFill>
                <a:latin typeface="Sitka Heading"/>
              </a:rPr>
              <a:t>рекомендації, які надійшли від Мінфіну за </a:t>
            </a:r>
            <a:r>
              <a:rPr lang="uk-UA" sz="3100" b="1">
                <a:solidFill>
                  <a:srgbClr val="000000"/>
                </a:solidFill>
                <a:latin typeface="Sitka Heading"/>
              </a:rPr>
              <a:t>р</a:t>
            </a:r>
            <a:r>
              <a:rPr lang="en-US" sz="3100" b="1">
                <a:solidFill>
                  <a:srgbClr val="000000"/>
                </a:solidFill>
                <a:latin typeface="Sitka Heading"/>
              </a:rPr>
              <a:t>езультатами верифікації державних виплат та субсидій. </a:t>
            </a:r>
            <a:endParaRPr lang="uk-UA" sz="3100" b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4050"/>
              </a:lnSpc>
            </a:pPr>
            <a:r>
              <a:rPr lang="uk-UA" sz="3100" b="1">
                <a:solidFill>
                  <a:srgbClr val="000000"/>
                </a:solidFill>
                <a:latin typeface="Sitka Heading"/>
              </a:rPr>
              <a:t>        </a:t>
            </a:r>
            <a:r>
              <a:rPr lang="en-US" sz="3100" b="1">
                <a:solidFill>
                  <a:srgbClr val="000000"/>
                </a:solidFill>
                <a:latin typeface="Sitka Heading"/>
              </a:rPr>
              <a:t>В результаті проведеної роботи  виявлено</a:t>
            </a:r>
            <a:r>
              <a:rPr lang="en-US" sz="4000" b="1">
                <a:solidFill>
                  <a:srgbClr val="000000"/>
                </a:solidFill>
                <a:latin typeface="Sitka Heading"/>
              </a:rPr>
              <a:t> </a:t>
            </a:r>
            <a:r>
              <a:rPr lang="en-US" sz="4000" b="1">
                <a:solidFill>
                  <a:srgbClr val="B21719"/>
                </a:solidFill>
                <a:latin typeface="Sitka Heading"/>
              </a:rPr>
              <a:t>124</a:t>
            </a:r>
            <a:r>
              <a:rPr lang="en-US" sz="3100" b="1">
                <a:solidFill>
                  <a:srgbClr val="000000"/>
                </a:solidFill>
                <a:latin typeface="Sitka Heading"/>
              </a:rPr>
              <a:t> випадки з порушенням вимог законодавства.</a:t>
            </a:r>
          </a:p>
        </p:txBody>
      </p:sp>
      <p:grpSp>
        <p:nvGrpSpPr>
          <p:cNvPr id="22531" name="Group 3"/>
          <p:cNvGrpSpPr>
            <a:grpSpLocks/>
          </p:cNvGrpSpPr>
          <p:nvPr/>
        </p:nvGrpSpPr>
        <p:grpSpPr bwMode="auto">
          <a:xfrm>
            <a:off x="-31750" y="0"/>
            <a:ext cx="17519650" cy="1558925"/>
            <a:chOff x="0" y="0"/>
            <a:chExt cx="8950531" cy="796098"/>
          </a:xfrm>
        </p:grpSpPr>
        <p:sp>
          <p:nvSpPr>
            <p:cNvPr id="22548" name="Freeform 4"/>
            <p:cNvSpPr>
              <a:spLocks noChangeArrowheads="1"/>
            </p:cNvSpPr>
            <p:nvPr/>
          </p:nvSpPr>
          <p:spPr bwMode="auto">
            <a:xfrm>
              <a:off x="0" y="0"/>
              <a:ext cx="8950530" cy="796098"/>
            </a:xfrm>
            <a:custGeom>
              <a:avLst/>
              <a:gdLst>
                <a:gd name="T0" fmla="*/ 0 w 8950530"/>
                <a:gd name="T1" fmla="*/ 0 h 796098"/>
                <a:gd name="T2" fmla="*/ 8950530 w 8950530"/>
                <a:gd name="T3" fmla="*/ 796098 h 796098"/>
              </a:gdLst>
              <a:ahLst/>
              <a:cxnLst/>
              <a:rect l="T0" t="T1" r="T2" b="T3"/>
              <a:pathLst>
                <a:path w="8950530" h="796098">
                  <a:moveTo>
                    <a:pt x="0" y="0"/>
                  </a:moveTo>
                  <a:lnTo>
                    <a:pt x="8950530" y="0"/>
                  </a:lnTo>
                  <a:lnTo>
                    <a:pt x="8950530" y="796098"/>
                  </a:lnTo>
                  <a:lnTo>
                    <a:pt x="0" y="796098"/>
                  </a:ln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2532" name="Group 5"/>
          <p:cNvGrpSpPr>
            <a:grpSpLocks/>
          </p:cNvGrpSpPr>
          <p:nvPr/>
        </p:nvGrpSpPr>
        <p:grpSpPr bwMode="auto">
          <a:xfrm rot="-5400000">
            <a:off x="16658431" y="-46831"/>
            <a:ext cx="1582738" cy="1676400"/>
            <a:chOff x="0" y="0"/>
            <a:chExt cx="6350000" cy="6350000"/>
          </a:xfrm>
        </p:grpSpPr>
        <p:sp>
          <p:nvSpPr>
            <p:cNvPr id="22547" name="Freeform 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2533" name="Group 7"/>
          <p:cNvGrpSpPr>
            <a:grpSpLocks noChangeAspect="1"/>
          </p:cNvGrpSpPr>
          <p:nvPr/>
        </p:nvGrpSpPr>
        <p:grpSpPr bwMode="auto">
          <a:xfrm>
            <a:off x="16768763" y="98425"/>
            <a:ext cx="1362075" cy="1362075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0" y="127000"/>
            <a:ext cx="16495713" cy="145573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5636"/>
              </a:lnSpc>
              <a:spcAft>
                <a:spcPts val="0"/>
              </a:spcAft>
              <a:defRPr/>
            </a:pPr>
            <a:r>
              <a:rPr lang="en-US" sz="5636" b="1">
                <a:solidFill>
                  <a:srgbClr val="000000"/>
                </a:solidFill>
                <a:latin typeface="Sitka Heading" pitchFamily="2" charset="0"/>
                <a:cs typeface="+mn-cs"/>
              </a:rPr>
              <a:t>Перевірки цільового використання бюджетних коштів</a:t>
            </a:r>
          </a:p>
        </p:txBody>
      </p:sp>
      <p:grpSp>
        <p:nvGrpSpPr>
          <p:cNvPr id="22535" name="Group 10"/>
          <p:cNvGrpSpPr>
            <a:grpSpLocks/>
          </p:cNvGrpSpPr>
          <p:nvPr/>
        </p:nvGrpSpPr>
        <p:grpSpPr bwMode="auto">
          <a:xfrm>
            <a:off x="0" y="8823325"/>
            <a:ext cx="4708525" cy="1463675"/>
            <a:chOff x="0" y="0"/>
            <a:chExt cx="2526788" cy="785017"/>
          </a:xfrm>
        </p:grpSpPr>
        <p:sp>
          <p:nvSpPr>
            <p:cNvPr id="2254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2526788" cy="785017"/>
            </a:xfrm>
            <a:custGeom>
              <a:avLst/>
              <a:gdLst>
                <a:gd name="T0" fmla="*/ 0 w 2526788"/>
                <a:gd name="T1" fmla="*/ 0 h 785017"/>
                <a:gd name="T2" fmla="*/ 2526788 w 2526788"/>
                <a:gd name="T3" fmla="*/ 785017 h 785017"/>
              </a:gdLst>
              <a:ahLst/>
              <a:cxnLst/>
              <a:rect l="T0" t="T1" r="T2" b="T3"/>
              <a:pathLst>
                <a:path w="2526788" h="785017">
                  <a:moveTo>
                    <a:pt x="0" y="0"/>
                  </a:moveTo>
                  <a:lnTo>
                    <a:pt x="2526788" y="0"/>
                  </a:lnTo>
                  <a:lnTo>
                    <a:pt x="2526788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CED0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2536" name="Group 12"/>
          <p:cNvGrpSpPr>
            <a:grpSpLocks/>
          </p:cNvGrpSpPr>
          <p:nvPr/>
        </p:nvGrpSpPr>
        <p:grpSpPr bwMode="auto">
          <a:xfrm rot="-5400000">
            <a:off x="3976688" y="8823325"/>
            <a:ext cx="1463675" cy="1463675"/>
            <a:chOff x="0" y="0"/>
            <a:chExt cx="6350000" cy="6350000"/>
          </a:xfrm>
        </p:grpSpPr>
        <p:sp>
          <p:nvSpPr>
            <p:cNvPr id="22542" name="Freeform 13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2537" name="Group 14"/>
          <p:cNvGrpSpPr>
            <a:grpSpLocks/>
          </p:cNvGrpSpPr>
          <p:nvPr/>
        </p:nvGrpSpPr>
        <p:grpSpPr bwMode="auto">
          <a:xfrm>
            <a:off x="-731838" y="8823325"/>
            <a:ext cx="1463676" cy="1463675"/>
            <a:chOff x="0" y="0"/>
            <a:chExt cx="6350000" cy="6350000"/>
          </a:xfrm>
        </p:grpSpPr>
        <p:sp>
          <p:nvSpPr>
            <p:cNvPr id="22541" name="Freeform 1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2383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2538" name="Group 16"/>
          <p:cNvGrpSpPr>
            <a:grpSpLocks/>
          </p:cNvGrpSpPr>
          <p:nvPr/>
        </p:nvGrpSpPr>
        <p:grpSpPr bwMode="auto">
          <a:xfrm rot="-5400000">
            <a:off x="17359313" y="9258300"/>
            <a:ext cx="1463675" cy="1463675"/>
            <a:chOff x="0" y="0"/>
            <a:chExt cx="6350000" cy="6350000"/>
          </a:xfrm>
        </p:grpSpPr>
        <p:sp>
          <p:nvSpPr>
            <p:cNvPr id="22540" name="Freeform 17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pic>
        <p:nvPicPr>
          <p:cNvPr id="22539" name="Picture 21" descr="Як здійснювався контроль за цільовим використанням бюджетних коштів  державними соціальними інспекторами в 2020 році - Департамент соціального  захисту населення Сумської міської рад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20713" y="2190750"/>
            <a:ext cx="4318000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 rot="-5400000">
            <a:off x="-3990975" y="4759325"/>
            <a:ext cx="9518650" cy="1536700"/>
            <a:chOff x="0" y="0"/>
            <a:chExt cx="4862951" cy="785017"/>
          </a:xfrm>
        </p:grpSpPr>
        <p:sp>
          <p:nvSpPr>
            <p:cNvPr id="23567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3555" name="Group 4"/>
          <p:cNvGrpSpPr>
            <a:grpSpLocks/>
          </p:cNvGrpSpPr>
          <p:nvPr/>
        </p:nvGrpSpPr>
        <p:grpSpPr bwMode="auto">
          <a:xfrm rot="-5400000">
            <a:off x="0" y="0"/>
            <a:ext cx="1536700" cy="1536700"/>
            <a:chOff x="0" y="0"/>
            <a:chExt cx="6350000" cy="6350000"/>
          </a:xfrm>
        </p:grpSpPr>
        <p:sp>
          <p:nvSpPr>
            <p:cNvPr id="23566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3556" name="Group 6"/>
          <p:cNvGrpSpPr>
            <a:grpSpLocks noChangeAspect="1"/>
          </p:cNvGrpSpPr>
          <p:nvPr/>
        </p:nvGrpSpPr>
        <p:grpSpPr bwMode="auto">
          <a:xfrm>
            <a:off x="196850" y="196850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23557" name="TextBox 8"/>
          <p:cNvSpPr txBox="1">
            <a:spLocks noChangeArrowheads="1"/>
          </p:cNvSpPr>
          <p:nvPr/>
        </p:nvSpPr>
        <p:spPr bwMode="auto">
          <a:xfrm rot="-5400000">
            <a:off x="-3563938" y="5167313"/>
            <a:ext cx="8620125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800"/>
              </a:lnSpc>
            </a:pPr>
            <a:r>
              <a:rPr lang="en-US" sz="3800" b="1">
                <a:solidFill>
                  <a:srgbClr val="000000"/>
                </a:solidFill>
                <a:latin typeface="Sitka Heading"/>
              </a:rPr>
              <a:t>Перевірки цільового використання </a:t>
            </a:r>
            <a:r>
              <a:rPr lang="uk-UA" sz="3800" b="1">
                <a:solidFill>
                  <a:srgbClr val="000000"/>
                </a:solidFill>
                <a:latin typeface="Sitka Heading"/>
              </a:rPr>
              <a:t>		</a:t>
            </a:r>
            <a:r>
              <a:rPr lang="en-US" sz="3800" b="1">
                <a:solidFill>
                  <a:srgbClr val="000000"/>
                </a:solidFill>
                <a:latin typeface="Sitka Heading"/>
              </a:rPr>
              <a:t>бюджетних коштів</a:t>
            </a:r>
          </a:p>
        </p:txBody>
      </p:sp>
      <p:sp>
        <p:nvSpPr>
          <p:cNvPr id="23558" name="TextBox 9"/>
          <p:cNvSpPr txBox="1">
            <a:spLocks noChangeArrowheads="1"/>
          </p:cNvSpPr>
          <p:nvPr/>
        </p:nvSpPr>
        <p:spPr bwMode="auto">
          <a:xfrm>
            <a:off x="1536700" y="538163"/>
            <a:ext cx="16319500" cy="964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813"/>
              </a:lnSpc>
            </a:pPr>
            <a:r>
              <a:rPr lang="en-US" sz="4900" b="1">
                <a:solidFill>
                  <a:srgbClr val="000000"/>
                </a:solidFill>
                <a:latin typeface="Sitka Heading"/>
              </a:rPr>
              <a:t>Основні причини виявлених порушень:</a:t>
            </a:r>
          </a:p>
          <a:p>
            <a:pPr algn="ctr">
              <a:lnSpc>
                <a:spcPts val="5225"/>
              </a:lnSpc>
            </a:pPr>
            <a:endParaRPr lang="en-US" sz="4900" b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5225"/>
              </a:lnSpc>
              <a:buFont typeface="Wingdings" pitchFamily="2" charset="2"/>
              <a:buChar char="Ø"/>
            </a:pPr>
            <a:r>
              <a:rPr lang="uk-UA" sz="3700" b="1">
                <a:solidFill>
                  <a:srgbClr val="000000"/>
                </a:solidFill>
              </a:rPr>
              <a:t> 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здійснення купівлі (рухомого та нерухомого майна) вартість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якого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перевищує </a:t>
            </a:r>
            <a:r>
              <a:rPr lang="en-US" sz="3700" b="1">
                <a:solidFill>
                  <a:srgbClr val="B21719"/>
                </a:solidFill>
                <a:latin typeface="Sitka Heading"/>
              </a:rPr>
              <a:t>50 тис. грн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;</a:t>
            </a:r>
          </a:p>
          <a:p>
            <a:pPr>
              <a:lnSpc>
                <a:spcPts val="5225"/>
              </a:lnSpc>
              <a:buFont typeface="Wingdings" pitchFamily="2" charset="2"/>
              <a:buChar char="Ø"/>
            </a:pPr>
            <a:r>
              <a:rPr lang="en-US" sz="3700" b="1">
                <a:solidFill>
                  <a:srgbClr val="000000"/>
                </a:solidFill>
                <a:latin typeface="Sitka Heading"/>
              </a:rPr>
              <a:t>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оплата за товари чи  послуги  через банківські установи, 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вартість яких перевищує </a:t>
            </a:r>
            <a:r>
              <a:rPr lang="en-US" sz="3700" b="1">
                <a:solidFill>
                  <a:srgbClr val="B21719"/>
                </a:solidFill>
                <a:latin typeface="Sitka Heading"/>
              </a:rPr>
              <a:t>50 тис. грн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;</a:t>
            </a:r>
          </a:p>
          <a:p>
            <a:pPr>
              <a:lnSpc>
                <a:spcPts val="5225"/>
              </a:lnSpc>
              <a:buFont typeface="Wingdings" pitchFamily="2" charset="2"/>
              <a:buChar char="Ø"/>
            </a:pPr>
            <a:r>
              <a:rPr lang="en-US" sz="3700" b="1">
                <a:solidFill>
                  <a:srgbClr val="000000"/>
                </a:solidFill>
                <a:latin typeface="Sitka Heading"/>
              </a:rPr>
              <a:t>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реєстрація транспортного засобу  з дати випуску якого минуло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менше </a:t>
            </a:r>
            <a:r>
              <a:rPr lang="en-US" sz="3700" b="1">
                <a:solidFill>
                  <a:srgbClr val="B21719"/>
                </a:solidFill>
                <a:latin typeface="Sitka Heading"/>
              </a:rPr>
              <a:t>5 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років;</a:t>
            </a:r>
          </a:p>
          <a:p>
            <a:pPr>
              <a:lnSpc>
                <a:spcPts val="5225"/>
              </a:lnSpc>
              <a:buFont typeface="Wingdings" pitchFamily="2" charset="2"/>
              <a:buChar char="Ø"/>
            </a:pPr>
            <a:r>
              <a:rPr lang="en-US" sz="3700" b="1">
                <a:solidFill>
                  <a:srgbClr val="000000"/>
                </a:solidFill>
                <a:latin typeface="Sitka Heading"/>
              </a:rPr>
              <a:t>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наявність у власності більше</a:t>
            </a:r>
            <a:r>
              <a:rPr lang="uk-UA" sz="3700" b="1">
                <a:solidFill>
                  <a:srgbClr val="000000"/>
                </a:solidFill>
                <a:latin typeface="Sitka Heading"/>
              </a:rPr>
              <a:t>,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 ніж одне житлове приміщення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(квартира, будинок);</a:t>
            </a:r>
          </a:p>
          <a:p>
            <a:pPr>
              <a:lnSpc>
                <a:spcPts val="5225"/>
              </a:lnSpc>
              <a:buFont typeface="Wingdings" pitchFamily="2" charset="2"/>
              <a:buChar char="Ø"/>
            </a:pPr>
            <a:r>
              <a:rPr lang="en-US" sz="3700" b="1">
                <a:solidFill>
                  <a:srgbClr val="000000"/>
                </a:solidFill>
                <a:latin typeface="Sitka Heading"/>
              </a:rPr>
              <a:t>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не своєчасне повідомлення щодо змін, які впливають на </a:t>
            </a:r>
            <a:r>
              <a:rPr lang="uk-UA" sz="3700" b="1">
                <a:solidFill>
                  <a:srgbClr val="000000"/>
                </a:solidFill>
              </a:rPr>
              <a:t>	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отримання державної соціальної допомоги;</a:t>
            </a:r>
          </a:p>
          <a:p>
            <a:pPr algn="ctr">
              <a:lnSpc>
                <a:spcPts val="5225"/>
              </a:lnSpc>
            </a:pPr>
            <a:r>
              <a:rPr lang="en-US" sz="3700" b="1">
                <a:solidFill>
                  <a:srgbClr val="000000"/>
                </a:solidFill>
                <a:latin typeface="Sitka Heading"/>
              </a:rPr>
              <a:t>  </a:t>
            </a:r>
            <a:r>
              <a:rPr lang="uk-UA" sz="3700" b="1">
                <a:solidFill>
                  <a:srgbClr val="000000"/>
                </a:solidFill>
              </a:rPr>
              <a:t>     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Сума коштів, які підлягають поверненню до Державного бюджету України – </a:t>
            </a:r>
            <a:r>
              <a:rPr lang="en-US" sz="3700" b="1">
                <a:solidFill>
                  <a:srgbClr val="B21719"/>
                </a:solidFill>
                <a:latin typeface="Sitka Heading"/>
              </a:rPr>
              <a:t>870,14 тис.грн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. За звітний період повернуто - </a:t>
            </a:r>
            <a:r>
              <a:rPr lang="en-US" sz="3700" b="1">
                <a:solidFill>
                  <a:srgbClr val="B21719"/>
                </a:solidFill>
                <a:latin typeface="Sitka Heading"/>
              </a:rPr>
              <a:t> 55%</a:t>
            </a:r>
            <a:r>
              <a:rPr lang="en-US" sz="3700" b="1">
                <a:solidFill>
                  <a:srgbClr val="000000"/>
                </a:solidFill>
                <a:latin typeface="Sitka Heading"/>
              </a:rPr>
              <a:t>.</a:t>
            </a:r>
          </a:p>
          <a:p>
            <a:pPr algn="ctr">
              <a:lnSpc>
                <a:spcPts val="5225"/>
              </a:lnSpc>
            </a:pPr>
            <a:endParaRPr lang="en-US" sz="3700" b="1">
              <a:solidFill>
                <a:srgbClr val="000000"/>
              </a:solidFill>
              <a:latin typeface="Sitka Heading"/>
            </a:endParaRPr>
          </a:p>
        </p:txBody>
      </p:sp>
      <p:grpSp>
        <p:nvGrpSpPr>
          <p:cNvPr id="23559" name="Group 10"/>
          <p:cNvGrpSpPr>
            <a:grpSpLocks/>
          </p:cNvGrpSpPr>
          <p:nvPr/>
        </p:nvGrpSpPr>
        <p:grpSpPr bwMode="auto">
          <a:xfrm rot="-5400000">
            <a:off x="17259300" y="9302750"/>
            <a:ext cx="1463675" cy="1463675"/>
            <a:chOff x="0" y="0"/>
            <a:chExt cx="6350000" cy="6350000"/>
          </a:xfrm>
        </p:grpSpPr>
        <p:sp>
          <p:nvSpPr>
            <p:cNvPr id="23562" name="Freeform 11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3560" name="Group 12"/>
          <p:cNvGrpSpPr>
            <a:grpSpLocks/>
          </p:cNvGrpSpPr>
          <p:nvPr/>
        </p:nvGrpSpPr>
        <p:grpSpPr bwMode="auto">
          <a:xfrm rot="-5400000">
            <a:off x="17259300" y="-434975"/>
            <a:ext cx="1463675" cy="1463675"/>
            <a:chOff x="0" y="0"/>
            <a:chExt cx="6350000" cy="6350000"/>
          </a:xfrm>
        </p:grpSpPr>
        <p:sp>
          <p:nvSpPr>
            <p:cNvPr id="23561" name="Freeform 13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" y="196850"/>
            <a:ext cx="26225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238" y="2089150"/>
            <a:ext cx="15652750" cy="795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0" name="Group 4"/>
          <p:cNvGrpSpPr>
            <a:grpSpLocks/>
          </p:cNvGrpSpPr>
          <p:nvPr/>
        </p:nvGrpSpPr>
        <p:grpSpPr bwMode="auto">
          <a:xfrm rot="-5400000">
            <a:off x="12760325" y="4759325"/>
            <a:ext cx="9518650" cy="1536700"/>
            <a:chOff x="0" y="0"/>
            <a:chExt cx="4862951" cy="785017"/>
          </a:xfrm>
        </p:grpSpPr>
        <p:sp>
          <p:nvSpPr>
            <p:cNvPr id="24589" name="Freeform 5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4581" name="Group 6"/>
          <p:cNvGrpSpPr>
            <a:grpSpLocks/>
          </p:cNvGrpSpPr>
          <p:nvPr/>
        </p:nvGrpSpPr>
        <p:grpSpPr bwMode="auto">
          <a:xfrm rot="-5400000">
            <a:off x="16751300" y="0"/>
            <a:ext cx="1536700" cy="1536700"/>
            <a:chOff x="0" y="0"/>
            <a:chExt cx="6350000" cy="6350000"/>
          </a:xfrm>
        </p:grpSpPr>
        <p:sp>
          <p:nvSpPr>
            <p:cNvPr id="24588" name="Freeform 7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4582" name="Group 8"/>
          <p:cNvGrpSpPr>
            <a:grpSpLocks noChangeAspect="1"/>
          </p:cNvGrpSpPr>
          <p:nvPr/>
        </p:nvGrpSpPr>
        <p:grpSpPr bwMode="auto">
          <a:xfrm>
            <a:off x="16948150" y="196850"/>
            <a:ext cx="1143000" cy="114300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399" r="-399"/>
              </a:stretch>
            </a:blipFill>
          </p:spPr>
        </p:sp>
      </p:grpSp>
      <p:sp>
        <p:nvSpPr>
          <p:cNvPr id="24583" name="TextBox 10"/>
          <p:cNvSpPr txBox="1">
            <a:spLocks noChangeArrowheads="1"/>
          </p:cNvSpPr>
          <p:nvPr/>
        </p:nvSpPr>
        <p:spPr bwMode="auto">
          <a:xfrm rot="5400000">
            <a:off x="13192125" y="5494338"/>
            <a:ext cx="8620125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800"/>
              </a:lnSpc>
            </a:pPr>
            <a:r>
              <a:rPr lang="en-US" sz="3800" b="1">
                <a:solidFill>
                  <a:srgbClr val="000000"/>
                </a:solidFill>
                <a:latin typeface="Sitka Heading"/>
              </a:rPr>
              <a:t>Соціальний захист осіб, що мають </a:t>
            </a:r>
            <a:r>
              <a:rPr lang="uk-UA" sz="3800" b="1">
                <a:solidFill>
                  <a:srgbClr val="000000"/>
                </a:solidFill>
                <a:latin typeface="Sitka Heading"/>
              </a:rPr>
              <a:t>    		</a:t>
            </a:r>
            <a:r>
              <a:rPr lang="en-US" sz="3800" b="1">
                <a:solidFill>
                  <a:srgbClr val="000000"/>
                </a:solidFill>
                <a:latin typeface="Sitka Heading"/>
              </a:rPr>
              <a:t>право на пільги</a:t>
            </a:r>
          </a:p>
        </p:txBody>
      </p:sp>
      <p:sp>
        <p:nvSpPr>
          <p:cNvPr id="24584" name="TextBox 11"/>
          <p:cNvSpPr txBox="1">
            <a:spLocks noChangeArrowheads="1"/>
          </p:cNvSpPr>
          <p:nvPr/>
        </p:nvSpPr>
        <p:spPr bwMode="auto">
          <a:xfrm>
            <a:off x="3379788" y="346075"/>
            <a:ext cx="1321117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838"/>
              </a:lnSpc>
            </a:pPr>
            <a:r>
              <a:rPr lang="en-US" sz="2700" b="1">
                <a:solidFill>
                  <a:srgbClr val="000000"/>
                </a:solidFill>
                <a:latin typeface="Sitka Heading"/>
              </a:rPr>
              <a:t>Згідно чинного законодавства значна частина населення Нововолинської міської територіальної громади має право на пільги – за соціальними, віковими, професійними та іншими ознаками – </a:t>
            </a:r>
            <a:r>
              <a:rPr lang="en-US" sz="3600" b="1">
                <a:solidFill>
                  <a:schemeClr val="accent2"/>
                </a:solidFill>
                <a:latin typeface="Sitka Heading"/>
              </a:rPr>
              <a:t>10,5</a:t>
            </a:r>
            <a:r>
              <a:rPr lang="en-US" sz="2700" b="1">
                <a:solidFill>
                  <a:srgbClr val="000000"/>
                </a:solidFill>
                <a:latin typeface="Sitka Heading"/>
              </a:rPr>
              <a:t> тис.осіб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 rot="-5400000">
            <a:off x="-3263900" y="4591050"/>
            <a:ext cx="8064500" cy="1536700"/>
            <a:chOff x="0" y="0"/>
            <a:chExt cx="4862951" cy="785017"/>
          </a:xfrm>
        </p:grpSpPr>
        <p:sp>
          <p:nvSpPr>
            <p:cNvPr id="25611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endParaRPr lang="uk-UA"/>
            </a:p>
          </p:txBody>
        </p:sp>
      </p:grpSp>
      <p:grpSp>
        <p:nvGrpSpPr>
          <p:cNvPr id="25603" name="Group 4"/>
          <p:cNvGrpSpPr>
            <a:grpSpLocks/>
          </p:cNvGrpSpPr>
          <p:nvPr/>
        </p:nvGrpSpPr>
        <p:grpSpPr bwMode="auto">
          <a:xfrm rot="-5400000">
            <a:off x="0" y="26988"/>
            <a:ext cx="1536700" cy="1536700"/>
            <a:chOff x="0" y="0"/>
            <a:chExt cx="6350000" cy="6350000"/>
          </a:xfrm>
        </p:grpSpPr>
        <p:sp>
          <p:nvSpPr>
            <p:cNvPr id="25610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5604" name="Group 6"/>
          <p:cNvGrpSpPr>
            <a:grpSpLocks noChangeAspect="1"/>
          </p:cNvGrpSpPr>
          <p:nvPr/>
        </p:nvGrpSpPr>
        <p:grpSpPr bwMode="auto">
          <a:xfrm>
            <a:off x="196850" y="223838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25605" name="TextBox 8"/>
          <p:cNvSpPr txBox="1">
            <a:spLocks noChangeArrowheads="1"/>
          </p:cNvSpPr>
          <p:nvPr/>
        </p:nvSpPr>
        <p:spPr bwMode="auto">
          <a:xfrm rot="-5400000">
            <a:off x="-2981325" y="5387976"/>
            <a:ext cx="7704137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063"/>
              </a:lnSpc>
            </a:pPr>
            <a:r>
              <a:rPr lang="en-US" sz="3000" b="1">
                <a:solidFill>
                  <a:srgbClr val="000000"/>
                </a:solidFill>
                <a:latin typeface="Sitka Heading"/>
              </a:rPr>
              <a:t>Соціальний захист громадян, які постраждали внаслідок Чорнобильської катастрофи</a:t>
            </a:r>
          </a:p>
        </p:txBody>
      </p:sp>
      <p:sp>
        <p:nvSpPr>
          <p:cNvPr id="25606" name="TextBox 9"/>
          <p:cNvSpPr txBox="1">
            <a:spLocks noChangeArrowheads="1"/>
          </p:cNvSpPr>
          <p:nvPr/>
        </p:nvSpPr>
        <p:spPr bwMode="auto">
          <a:xfrm>
            <a:off x="1798638" y="534988"/>
            <a:ext cx="15970250" cy="927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288"/>
              </a:lnSpc>
            </a:pPr>
            <a:r>
              <a:rPr lang="en-US" sz="3000" b="1">
                <a:solidFill>
                  <a:srgbClr val="388659"/>
                </a:solidFill>
                <a:latin typeface="Sitka Heading"/>
              </a:rPr>
              <a:t>В УСЗН  перебуває на обліку </a:t>
            </a:r>
            <a:r>
              <a:rPr lang="en-US" sz="4000" b="1">
                <a:solidFill>
                  <a:srgbClr val="B21719"/>
                </a:solidFill>
                <a:latin typeface="Sitka Heading"/>
              </a:rPr>
              <a:t>230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 осіб, які постраждали внаслідок аварії на ЧАЕС</a:t>
            </a:r>
            <a:endParaRPr lang="uk-UA" sz="3000" b="1">
              <a:solidFill>
                <a:srgbClr val="388659"/>
              </a:solidFill>
              <a:latin typeface="Sitka Heading"/>
            </a:endParaRPr>
          </a:p>
          <a:p>
            <a:pPr algn="ctr">
              <a:lnSpc>
                <a:spcPts val="4288"/>
              </a:lnSpc>
            </a:pPr>
            <a:r>
              <a:rPr lang="en-US" sz="3100" b="1" u="sng">
                <a:solidFill>
                  <a:srgbClr val="423839"/>
                </a:solidFill>
                <a:latin typeface="Sitka Heading"/>
              </a:rPr>
              <a:t>Виплачено компенсацій:</a:t>
            </a:r>
          </a:p>
          <a:p>
            <a:pPr>
              <a:lnSpc>
                <a:spcPts val="4288"/>
              </a:lnSpc>
              <a:buFont typeface="Wingdings" pitchFamily="2" charset="2"/>
              <a:buChar char="v"/>
            </a:pPr>
            <a:r>
              <a:rPr lang="uk-UA" sz="3000" b="1">
                <a:solidFill>
                  <a:srgbClr val="388659"/>
                </a:solidFill>
                <a:latin typeface="Sitka Heading"/>
              </a:rPr>
              <a:t>      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Відшкодовано 4 підприємствам за надані додаткові відпустки громадянам на 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суму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25,2 тис. грн.</a:t>
            </a:r>
            <a:endParaRPr lang="en-US" sz="3000" b="1">
              <a:solidFill>
                <a:srgbClr val="388659"/>
              </a:solidFill>
              <a:latin typeface="Sitka Heading"/>
            </a:endParaRPr>
          </a:p>
          <a:p>
            <a:pPr>
              <a:lnSpc>
                <a:spcPts val="4288"/>
              </a:lnSpc>
              <a:buFont typeface="Wingdings" pitchFamily="2" charset="2"/>
              <a:buChar char="v"/>
            </a:pPr>
            <a:r>
              <a:rPr lang="en-US" sz="3000" b="1">
                <a:solidFill>
                  <a:srgbClr val="388659"/>
                </a:solidFill>
                <a:latin typeface="Sitka Heading"/>
              </a:rPr>
              <a:t> 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Компенсація сім’ям з дітьми, які постраждали внаслідок Чорнобильської 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катастрофи  виплачена на одну дитину на суму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2,2 тис. грн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.</a:t>
            </a:r>
          </a:p>
          <a:p>
            <a:pPr>
              <a:lnSpc>
                <a:spcPts val="4288"/>
              </a:lnSpc>
              <a:buFont typeface="Wingdings" pitchFamily="2" charset="2"/>
              <a:buChar char="v"/>
            </a:pPr>
            <a:r>
              <a:rPr lang="uk-UA" sz="3000" b="1">
                <a:solidFill>
                  <a:srgbClr val="388659"/>
                </a:solidFill>
                <a:latin typeface="Sitka Heading"/>
              </a:rPr>
              <a:t> 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Щомісячна грошова допомога у зв’язку з обмеженням споживання продуктів 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харчування місцевого виробництва та компенсація за пільгове забезпечення 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продуктами харчування громадян, які постраждали внаслідок аварії на Ч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АЕ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С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,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 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виплачується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125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 особам на суму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368,5 тис. грн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.</a:t>
            </a:r>
          </a:p>
          <a:p>
            <a:pPr>
              <a:lnSpc>
                <a:spcPts val="4288"/>
              </a:lnSpc>
              <a:buFont typeface="Wingdings" pitchFamily="2" charset="2"/>
              <a:buChar char="v"/>
            </a:pPr>
            <a:r>
              <a:rPr lang="uk-UA" sz="3000" b="1">
                <a:solidFill>
                  <a:srgbClr val="388659"/>
                </a:solidFill>
                <a:latin typeface="Sitka Heading"/>
              </a:rPr>
              <a:t> 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Щорічна допомога на оздоровлення виплачена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5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 особам на суму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0,5 тис. грн.</a:t>
            </a:r>
            <a:endParaRPr lang="en-US" sz="3000" b="1">
              <a:solidFill>
                <a:srgbClr val="388659"/>
              </a:solidFill>
              <a:latin typeface="Sitka Heading"/>
            </a:endParaRPr>
          </a:p>
          <a:p>
            <a:pPr>
              <a:lnSpc>
                <a:spcPts val="4288"/>
              </a:lnSpc>
              <a:buFont typeface="Wingdings" pitchFamily="2" charset="2"/>
              <a:buChar char="v"/>
            </a:pPr>
            <a:r>
              <a:rPr lang="uk-UA" sz="3000" b="1">
                <a:solidFill>
                  <a:srgbClr val="388659"/>
                </a:solidFill>
                <a:latin typeface="Sitka Heading"/>
              </a:rPr>
              <a:t> 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Компенсація у зв’язку зі смертю учасника ліквідації аварії на ЧАЕС  виплачена </a:t>
            </a:r>
            <a:r>
              <a:rPr lang="uk-UA" sz="30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одній особі у сумі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7,6 тис. грн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.</a:t>
            </a:r>
          </a:p>
          <a:p>
            <a:pPr algn="ctr">
              <a:lnSpc>
                <a:spcPts val="4425"/>
              </a:lnSpc>
            </a:pPr>
            <a:r>
              <a:rPr lang="en-US" sz="3100" b="1" u="sng">
                <a:solidFill>
                  <a:srgbClr val="423839"/>
                </a:solidFill>
                <a:latin typeface="Sitka Heading"/>
              </a:rPr>
              <a:t>Відшкодування по пільгових рецептах:</a:t>
            </a:r>
          </a:p>
          <a:p>
            <a:pPr algn="ctr">
              <a:lnSpc>
                <a:spcPts val="4288"/>
              </a:lnSpc>
            </a:pPr>
            <a:r>
              <a:rPr lang="en-US" sz="3000" b="1">
                <a:solidFill>
                  <a:srgbClr val="388659"/>
                </a:solidFill>
                <a:latin typeface="Sitka Heading"/>
              </a:rPr>
              <a:t> З обласного бюджету для забезпечення постраждалих осіб пільговими медикаментами виділено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235,6 тис. грн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. </a:t>
            </a:r>
          </a:p>
          <a:p>
            <a:pPr algn="ctr">
              <a:lnSpc>
                <a:spcPts val="4288"/>
              </a:lnSpc>
            </a:pPr>
            <a:r>
              <a:rPr lang="en-US" sz="3000" b="1">
                <a:solidFill>
                  <a:srgbClr val="388659"/>
                </a:solidFill>
                <a:latin typeface="Sitka Heading"/>
              </a:rPr>
              <a:t>Здійснено виплат 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111 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особам на суму </a:t>
            </a:r>
            <a:r>
              <a:rPr lang="en-US" sz="3000" b="1">
                <a:solidFill>
                  <a:srgbClr val="B21719"/>
                </a:solidFill>
                <a:latin typeface="Sitka Heading"/>
              </a:rPr>
              <a:t>180,4 тис. грн</a:t>
            </a:r>
            <a:r>
              <a:rPr lang="en-US" sz="3000" b="1">
                <a:solidFill>
                  <a:srgbClr val="388659"/>
                </a:solidFill>
                <a:latin typeface="Sitka Heading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15913100" y="9426575"/>
            <a:ext cx="1346200" cy="1346200"/>
            <a:chOff x="0" y="0"/>
            <a:chExt cx="6350000" cy="6350000"/>
          </a:xfrm>
        </p:grpSpPr>
        <p:sp>
          <p:nvSpPr>
            <p:cNvPr id="26639" name="Freeform 3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6627" name="Group 4"/>
          <p:cNvGrpSpPr>
            <a:grpSpLocks/>
          </p:cNvGrpSpPr>
          <p:nvPr/>
        </p:nvGrpSpPr>
        <p:grpSpPr bwMode="auto">
          <a:xfrm rot="-5400000">
            <a:off x="12884944" y="4863307"/>
            <a:ext cx="9310687" cy="1536700"/>
            <a:chOff x="0" y="0"/>
            <a:chExt cx="4862951" cy="785017"/>
          </a:xfrm>
        </p:grpSpPr>
        <p:sp>
          <p:nvSpPr>
            <p:cNvPr id="26638" name="Freeform 5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6628" name="Group 6"/>
          <p:cNvGrpSpPr>
            <a:grpSpLocks/>
          </p:cNvGrpSpPr>
          <p:nvPr/>
        </p:nvGrpSpPr>
        <p:grpSpPr bwMode="auto">
          <a:xfrm rot="-5400000">
            <a:off x="16751300" y="0"/>
            <a:ext cx="1536700" cy="1536700"/>
            <a:chOff x="0" y="0"/>
            <a:chExt cx="6350000" cy="6350000"/>
          </a:xfrm>
        </p:grpSpPr>
        <p:sp>
          <p:nvSpPr>
            <p:cNvPr id="26637" name="Freeform 7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6629" name="Group 8"/>
          <p:cNvGrpSpPr>
            <a:grpSpLocks noChangeAspect="1"/>
          </p:cNvGrpSpPr>
          <p:nvPr/>
        </p:nvGrpSpPr>
        <p:grpSpPr bwMode="auto">
          <a:xfrm>
            <a:off x="16948150" y="196850"/>
            <a:ext cx="1143000" cy="114300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26630" name="TextBox 10"/>
          <p:cNvSpPr txBox="1">
            <a:spLocks noChangeArrowheads="1"/>
          </p:cNvSpPr>
          <p:nvPr/>
        </p:nvSpPr>
        <p:spPr bwMode="auto">
          <a:xfrm rot="5400000">
            <a:off x="13424694" y="5571331"/>
            <a:ext cx="8264525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063"/>
              </a:lnSpc>
            </a:pPr>
            <a:r>
              <a:rPr lang="en-US" sz="3000" b="1">
                <a:solidFill>
                  <a:srgbClr val="000000"/>
                </a:solidFill>
                <a:latin typeface="Sitka Heading"/>
              </a:rPr>
              <a:t>Соціальний захист громадян, які постраждали внаслідок Чорнобильської катастрофи</a:t>
            </a:r>
          </a:p>
        </p:txBody>
      </p:sp>
      <p:sp>
        <p:nvSpPr>
          <p:cNvPr id="26631" name="TextBox 11"/>
          <p:cNvSpPr txBox="1">
            <a:spLocks noChangeArrowheads="1"/>
          </p:cNvSpPr>
          <p:nvPr/>
        </p:nvSpPr>
        <p:spPr bwMode="auto">
          <a:xfrm>
            <a:off x="449263" y="647700"/>
            <a:ext cx="16079787" cy="892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6363"/>
              </a:lnSpc>
            </a:pPr>
            <a:r>
              <a:rPr lang="en-US" sz="4500" b="1" u="sng">
                <a:solidFill>
                  <a:srgbClr val="423839"/>
                </a:solidFill>
                <a:latin typeface="Sitka Heading"/>
              </a:rPr>
              <a:t>Санаторно-курортне лікування:</a:t>
            </a:r>
          </a:p>
          <a:p>
            <a:pPr algn="ctr">
              <a:lnSpc>
                <a:spcPts val="5813"/>
              </a:lnSpc>
            </a:pPr>
            <a:r>
              <a:rPr lang="en-US" sz="4100" b="1">
                <a:solidFill>
                  <a:srgbClr val="388659"/>
                </a:solidFill>
                <a:latin typeface="Sitka Heading"/>
              </a:rPr>
              <a:t> З державного бюджету для надання санаторно-курортних послуг для постраждалих  громадян категорії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 </a:t>
            </a:r>
            <a:r>
              <a:rPr lang="uk-UA" sz="4800" b="1">
                <a:solidFill>
                  <a:srgbClr val="388659"/>
                </a:solidFill>
              </a:rPr>
              <a:t>1</a:t>
            </a:r>
            <a:r>
              <a:rPr lang="uk-UA" sz="4800"/>
              <a:t> </a:t>
            </a:r>
            <a:r>
              <a:rPr lang="uk-UA"/>
              <a:t> 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та дітей, яким встановлено інвалідність, пов’язану з Чорнобильською катастрофою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,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 виділено </a:t>
            </a:r>
            <a:r>
              <a:rPr lang="en-US" sz="4100" b="1">
                <a:solidFill>
                  <a:srgbClr val="B21719"/>
                </a:solidFill>
                <a:latin typeface="Sitka Heading"/>
              </a:rPr>
              <a:t>388,1 тис. грн.</a:t>
            </a:r>
            <a:endParaRPr lang="en-US" sz="4100" b="1">
              <a:solidFill>
                <a:srgbClr val="388659"/>
              </a:solidFill>
              <a:latin typeface="Sitka Heading"/>
            </a:endParaRPr>
          </a:p>
          <a:p>
            <a:pPr>
              <a:lnSpc>
                <a:spcPts val="5813"/>
              </a:lnSpc>
              <a:buFont typeface="Wingdings" pitchFamily="2" charset="2"/>
              <a:buChar char="Ø"/>
            </a:pPr>
            <a:r>
              <a:rPr lang="en-US" sz="4100" b="1">
                <a:solidFill>
                  <a:srgbClr val="388659"/>
                </a:solidFill>
                <a:latin typeface="Sitka Heading"/>
              </a:rPr>
              <a:t>  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 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Забезпечено послугами санаторно-курортного лікування 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4100" b="1">
                <a:solidFill>
                  <a:srgbClr val="B21719"/>
                </a:solidFill>
                <a:latin typeface="Sitka Heading"/>
              </a:rPr>
              <a:t>28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 осіб першої категорії на суму </a:t>
            </a:r>
            <a:r>
              <a:rPr lang="en-US" sz="4100" b="1">
                <a:solidFill>
                  <a:srgbClr val="B21719"/>
                </a:solidFill>
                <a:latin typeface="Sitka Heading"/>
              </a:rPr>
              <a:t>231,4 тис. грн.</a:t>
            </a:r>
            <a:endParaRPr lang="en-US" sz="4100" b="1">
              <a:solidFill>
                <a:srgbClr val="388659"/>
              </a:solidFill>
              <a:latin typeface="Sitka Heading"/>
            </a:endParaRPr>
          </a:p>
          <a:p>
            <a:pPr>
              <a:lnSpc>
                <a:spcPts val="5813"/>
              </a:lnSpc>
              <a:buFont typeface="Wingdings" pitchFamily="2" charset="2"/>
              <a:buChar char="Ø"/>
            </a:pPr>
            <a:r>
              <a:rPr lang="en-US" sz="4100" b="1">
                <a:solidFill>
                  <a:srgbClr val="388659"/>
                </a:solidFill>
                <a:latin typeface="Sitka Heading"/>
              </a:rPr>
              <a:t> 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  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Забезпечено послугами санаторно-курортного лікування </a:t>
            </a:r>
            <a:endParaRPr lang="uk-UA" sz="4100" b="1">
              <a:solidFill>
                <a:srgbClr val="388659"/>
              </a:solidFill>
              <a:latin typeface="Sitka Heading"/>
            </a:endParaRPr>
          </a:p>
          <a:p>
            <a:pPr>
              <a:lnSpc>
                <a:spcPts val="5813"/>
              </a:lnSpc>
              <a:buFont typeface="Wingdings" pitchFamily="2" charset="2"/>
              <a:buNone/>
            </a:pPr>
            <a:r>
              <a:rPr lang="uk-UA" sz="4100" b="1">
                <a:solidFill>
                  <a:srgbClr val="B21719"/>
                </a:solidFill>
                <a:latin typeface="Sitka Heading"/>
              </a:rPr>
              <a:t>       </a:t>
            </a:r>
            <a:r>
              <a:rPr lang="en-US" sz="4100" b="1">
                <a:solidFill>
                  <a:srgbClr val="B21719"/>
                </a:solidFill>
                <a:latin typeface="Sitka Heading"/>
              </a:rPr>
              <a:t>2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 дітей з інвалідністю, інвалідність яких пов’язана з 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наслідками аварії  на ЧАЕС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,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 на суму </a:t>
            </a:r>
            <a:r>
              <a:rPr lang="en-US" sz="4100" b="1">
                <a:solidFill>
                  <a:srgbClr val="B21719"/>
                </a:solidFill>
                <a:latin typeface="Sitka Heading"/>
              </a:rPr>
              <a:t>32,8 тис. грн.</a:t>
            </a:r>
            <a:endParaRPr lang="en-US" sz="4100" b="1">
              <a:solidFill>
                <a:srgbClr val="388659"/>
              </a:solidFill>
              <a:latin typeface="Sitka Heading"/>
            </a:endParaRPr>
          </a:p>
          <a:p>
            <a:pPr>
              <a:lnSpc>
                <a:spcPts val="5813"/>
              </a:lnSpc>
              <a:buFont typeface="Wingdings" pitchFamily="2" charset="2"/>
              <a:buChar char="Ø"/>
            </a:pPr>
            <a:r>
              <a:rPr lang="en-US" sz="4100" b="1">
                <a:solidFill>
                  <a:srgbClr val="388659"/>
                </a:solidFill>
                <a:latin typeface="Sitka Heading"/>
              </a:rPr>
              <a:t>  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  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Одній особі виплачено компенсацію за невикористану </a:t>
            </a:r>
            <a:r>
              <a:rPr lang="uk-UA" sz="4100" b="1">
                <a:solidFill>
                  <a:srgbClr val="388659"/>
                </a:solidFill>
                <a:latin typeface="Sitka Heading"/>
              </a:rPr>
              <a:t>	</a:t>
            </a:r>
            <a:r>
              <a:rPr lang="en-US" sz="4100" b="1">
                <a:solidFill>
                  <a:srgbClr val="388659"/>
                </a:solidFill>
                <a:latin typeface="Sitka Heading"/>
              </a:rPr>
              <a:t>санаторно-курортну путівку на суму </a:t>
            </a:r>
            <a:r>
              <a:rPr lang="en-US" sz="4100" b="1">
                <a:solidFill>
                  <a:srgbClr val="B21719"/>
                </a:solidFill>
                <a:latin typeface="Sitka Heading"/>
              </a:rPr>
              <a:t>0,6 тис. грн.</a:t>
            </a:r>
          </a:p>
        </p:txBody>
      </p:sp>
      <p:grpSp>
        <p:nvGrpSpPr>
          <p:cNvPr id="26632" name="Group 12"/>
          <p:cNvGrpSpPr>
            <a:grpSpLocks/>
          </p:cNvGrpSpPr>
          <p:nvPr/>
        </p:nvGrpSpPr>
        <p:grpSpPr bwMode="auto">
          <a:xfrm>
            <a:off x="-517525" y="-476250"/>
            <a:ext cx="1546225" cy="1546225"/>
            <a:chOff x="0" y="0"/>
            <a:chExt cx="6350000" cy="6350000"/>
          </a:xfrm>
        </p:grpSpPr>
        <p:sp>
          <p:nvSpPr>
            <p:cNvPr id="26633" name="Freeform 13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 rot="10800000">
            <a:off x="4751388" y="319088"/>
            <a:ext cx="12352337" cy="1536700"/>
            <a:chOff x="0" y="0"/>
            <a:chExt cx="6310712" cy="785017"/>
          </a:xfrm>
        </p:grpSpPr>
        <p:sp>
          <p:nvSpPr>
            <p:cNvPr id="27660" name="Freeform 3"/>
            <p:cNvSpPr>
              <a:spLocks noChangeArrowheads="1"/>
            </p:cNvSpPr>
            <p:nvPr/>
          </p:nvSpPr>
          <p:spPr bwMode="auto">
            <a:xfrm>
              <a:off x="0" y="0"/>
              <a:ext cx="6310712" cy="785017"/>
            </a:xfrm>
            <a:custGeom>
              <a:avLst/>
              <a:gdLst>
                <a:gd name="T0" fmla="*/ 0 w 6310712"/>
                <a:gd name="T1" fmla="*/ 0 h 785017"/>
                <a:gd name="T2" fmla="*/ 6310712 w 6310712"/>
                <a:gd name="T3" fmla="*/ 785017 h 785017"/>
              </a:gdLst>
              <a:ahLst/>
              <a:cxnLst/>
              <a:rect l="T0" t="T1" r="T2" b="T3"/>
              <a:pathLst>
                <a:path w="6310712" h="785017">
                  <a:moveTo>
                    <a:pt x="0" y="0"/>
                  </a:moveTo>
                  <a:lnTo>
                    <a:pt x="6310712" y="0"/>
                  </a:lnTo>
                  <a:lnTo>
                    <a:pt x="6310712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endParaRPr lang="uk-UA"/>
            </a:p>
          </p:txBody>
        </p:sp>
      </p:grpSp>
      <p:grpSp>
        <p:nvGrpSpPr>
          <p:cNvPr id="27651" name="Group 4"/>
          <p:cNvGrpSpPr>
            <a:grpSpLocks/>
          </p:cNvGrpSpPr>
          <p:nvPr/>
        </p:nvGrpSpPr>
        <p:grpSpPr bwMode="auto">
          <a:xfrm rot="10800000">
            <a:off x="2951163" y="463550"/>
            <a:ext cx="1536700" cy="1536700"/>
            <a:chOff x="0" y="0"/>
            <a:chExt cx="6350000" cy="6350000"/>
          </a:xfrm>
        </p:grpSpPr>
        <p:sp>
          <p:nvSpPr>
            <p:cNvPr id="27659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endParaRPr lang="uk-UA"/>
            </a:p>
          </p:txBody>
        </p:sp>
      </p:grpSp>
      <p:grpSp>
        <p:nvGrpSpPr>
          <p:cNvPr id="27652" name="Group 6"/>
          <p:cNvGrpSpPr>
            <a:grpSpLocks noChangeAspect="1"/>
          </p:cNvGrpSpPr>
          <p:nvPr/>
        </p:nvGrpSpPr>
        <p:grpSpPr bwMode="auto">
          <a:xfrm>
            <a:off x="3167063" y="606425"/>
            <a:ext cx="1143000" cy="1141413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pic>
        <p:nvPicPr>
          <p:cNvPr id="27653" name="Picture 8"/>
          <p:cNvPicPr>
            <a:picLocks noChangeAspect="1"/>
          </p:cNvPicPr>
          <p:nvPr/>
        </p:nvPicPr>
        <p:blipFill>
          <a:blip r:embed="rId3"/>
          <a:srcRect l="6831" t="2420" r="6688" b="1933"/>
          <a:stretch>
            <a:fillRect/>
          </a:stretch>
        </p:blipFill>
        <p:spPr bwMode="auto">
          <a:xfrm rot="-812017">
            <a:off x="0" y="123825"/>
            <a:ext cx="228758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Box 9"/>
          <p:cNvSpPr txBox="1">
            <a:spLocks noChangeArrowheads="1"/>
          </p:cNvSpPr>
          <p:nvPr/>
        </p:nvSpPr>
        <p:spPr bwMode="auto">
          <a:xfrm>
            <a:off x="4967288" y="895350"/>
            <a:ext cx="12299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4563"/>
              </a:lnSpc>
            </a:pPr>
            <a:r>
              <a:rPr lang="en-US" sz="4800" b="1" i="1">
                <a:solidFill>
                  <a:srgbClr val="000000"/>
                </a:solidFill>
                <a:latin typeface="Sitka Heading"/>
              </a:rPr>
              <a:t>Соціальний</a:t>
            </a:r>
            <a:r>
              <a:rPr lang="en-US" sz="4400" b="1" i="1">
                <a:solidFill>
                  <a:srgbClr val="000000"/>
                </a:solidFill>
                <a:latin typeface="Sitka Heading"/>
              </a:rPr>
              <a:t> </a:t>
            </a:r>
            <a:r>
              <a:rPr lang="en-US" sz="4800" b="1" i="1">
                <a:solidFill>
                  <a:srgbClr val="000000"/>
                </a:solidFill>
                <a:latin typeface="Sitka Heading"/>
              </a:rPr>
              <a:t>захист осіб з інвалідністю </a:t>
            </a:r>
            <a:endParaRPr lang="en-US" sz="4400" b="1" i="1">
              <a:solidFill>
                <a:srgbClr val="000000"/>
              </a:solidFill>
              <a:latin typeface="Sitka Heading"/>
            </a:endParaRPr>
          </a:p>
        </p:txBody>
      </p:sp>
      <p:sp>
        <p:nvSpPr>
          <p:cNvPr id="27655" name="TextBox 10"/>
          <p:cNvSpPr txBox="1">
            <a:spLocks noChangeArrowheads="1"/>
          </p:cNvSpPr>
          <p:nvPr/>
        </p:nvSpPr>
        <p:spPr bwMode="auto">
          <a:xfrm>
            <a:off x="350838" y="2165350"/>
            <a:ext cx="17586325" cy="772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800" b="1" u="sng">
                <a:solidFill>
                  <a:srgbClr val="000000"/>
                </a:solidFill>
                <a:latin typeface="Sitka Heading"/>
              </a:rPr>
              <a:t>Санаторно-курортне лікування ветеранів війни та осіб з інвалідністю</a:t>
            </a:r>
          </a:p>
          <a:p>
            <a:pPr algn="ctr">
              <a:lnSpc>
                <a:spcPts val="3200"/>
              </a:lnSpc>
            </a:pPr>
            <a:endParaRPr lang="en-US" sz="2800" b="1" u="sng">
              <a:solidFill>
                <a:srgbClr val="000000"/>
              </a:solidFill>
              <a:latin typeface="Sitka Heading"/>
            </a:endParaRPr>
          </a:p>
          <a:p>
            <a:pPr algn="ctr">
              <a:lnSpc>
                <a:spcPts val="3200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 Забезпечено санаторно-курортним лікуванням </a:t>
            </a:r>
            <a:r>
              <a:rPr lang="en-US" sz="4000" b="1">
                <a:solidFill>
                  <a:srgbClr val="B21719"/>
                </a:solidFill>
                <a:latin typeface="Sitka Heading"/>
              </a:rPr>
              <a:t>24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 особи </a:t>
            </a:r>
            <a:r>
              <a:rPr lang="uk-UA" sz="2800" b="1">
                <a:solidFill>
                  <a:srgbClr val="1E4930"/>
                </a:solidFill>
              </a:rPr>
              <a:t>на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всю суму річних призначень. Безоплатними путівками до санаторіїв сфери управління Мінсоцполітики забезпечено </a:t>
            </a:r>
            <a:r>
              <a:rPr lang="en-US" sz="4000" b="1">
                <a:solidFill>
                  <a:srgbClr val="B21719"/>
                </a:solidFill>
                <a:latin typeface="Sitka Heading"/>
              </a:rPr>
              <a:t>15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 осіб.</a:t>
            </a:r>
          </a:p>
          <a:p>
            <a:pPr algn="ctr">
              <a:lnSpc>
                <a:spcPts val="3200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        </a:t>
            </a:r>
          </a:p>
          <a:p>
            <a:pPr algn="ctr">
              <a:lnSpc>
                <a:spcPts val="3200"/>
              </a:lnSpc>
            </a:pPr>
            <a:r>
              <a:rPr lang="en-US" sz="2800" b="1" u="sng">
                <a:solidFill>
                  <a:srgbClr val="000000"/>
                </a:solidFill>
                <a:latin typeface="Sitka Heading"/>
              </a:rPr>
              <a:t>Виплата грошової компенсації за невикористані санаторно-курортні путівки:</a:t>
            </a:r>
          </a:p>
          <a:p>
            <a:pPr algn="ctr">
              <a:lnSpc>
                <a:spcPts val="3200"/>
              </a:lnSpc>
            </a:pPr>
            <a:endParaRPr lang="en-US" sz="2800" b="1" u="sng">
              <a:solidFill>
                <a:srgbClr val="000000"/>
              </a:solidFill>
              <a:latin typeface="Sitka Heading"/>
            </a:endParaRPr>
          </a:p>
          <a:p>
            <a:pPr algn="ctr">
              <a:lnSpc>
                <a:spcPts val="3200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- особам з інвалідністю внаслідок війни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6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 особам на суму 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3,4</a:t>
            </a:r>
            <a:r>
              <a:rPr lang="en-US" sz="2800" b="1">
                <a:solidFill>
                  <a:srgbClr val="B21719"/>
                </a:solidFill>
                <a:latin typeface="Sitka Heading"/>
              </a:rPr>
              <a:t> тис.грн</a:t>
            </a:r>
            <a:r>
              <a:rPr lang="uk-UA" sz="2800" b="1">
                <a:solidFill>
                  <a:srgbClr val="B21719"/>
                </a:solidFill>
              </a:rPr>
              <a:t>;</a:t>
            </a:r>
            <a:endParaRPr lang="en-US" sz="2800" b="1">
              <a:solidFill>
                <a:srgbClr val="1E4930"/>
              </a:solidFill>
            </a:endParaRPr>
          </a:p>
          <a:p>
            <a:pPr algn="ctr">
              <a:lnSpc>
                <a:spcPts val="3200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- особам з інвалідністю загального захворювання </a:t>
            </a:r>
            <a:r>
              <a:rPr lang="en-US" sz="3200" b="1">
                <a:solidFill>
                  <a:srgbClr val="EF241F"/>
                </a:solidFill>
                <a:latin typeface="Sitka Heading"/>
              </a:rPr>
              <a:t>5</a:t>
            </a:r>
            <a:r>
              <a:rPr lang="en-US" sz="3200" b="1">
                <a:solidFill>
                  <a:srgbClr val="1E4930"/>
                </a:solidFill>
                <a:latin typeface="Sitka Heading"/>
              </a:rPr>
              <a:t>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особам на суму 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2,1</a:t>
            </a:r>
            <a:r>
              <a:rPr lang="en-US" sz="2800" b="1">
                <a:solidFill>
                  <a:srgbClr val="B21719"/>
                </a:solidFill>
                <a:latin typeface="Sitka Heading"/>
              </a:rPr>
              <a:t> тис.грн</a:t>
            </a:r>
            <a:r>
              <a:rPr lang="uk-UA" sz="2800" b="1">
                <a:solidFill>
                  <a:srgbClr val="B21719"/>
                </a:solidFill>
              </a:rPr>
              <a:t>.</a:t>
            </a:r>
            <a:endParaRPr lang="en-US" sz="2800" b="1">
              <a:solidFill>
                <a:srgbClr val="1E4930"/>
              </a:solidFill>
            </a:endParaRPr>
          </a:p>
          <a:p>
            <a:pPr algn="ctr">
              <a:lnSpc>
                <a:spcPts val="3200"/>
              </a:lnSpc>
            </a:pPr>
            <a:endParaRPr lang="en-US" sz="2800" b="1">
              <a:solidFill>
                <a:srgbClr val="1E4930"/>
              </a:solidFill>
              <a:latin typeface="Sitka Heading"/>
            </a:endParaRPr>
          </a:p>
          <a:p>
            <a:pPr algn="ctr">
              <a:lnSpc>
                <a:spcPts val="3200"/>
              </a:lnSpc>
            </a:pPr>
            <a:r>
              <a:rPr lang="en-US" sz="2800" b="1" u="sng">
                <a:solidFill>
                  <a:srgbClr val="000000"/>
                </a:solidFill>
                <a:latin typeface="Sitka Heading"/>
              </a:rPr>
              <a:t>Виплата грошової компенсації особам з інвалідністю:</a:t>
            </a:r>
          </a:p>
          <a:p>
            <a:pPr algn="ctr">
              <a:lnSpc>
                <a:spcPts val="3200"/>
              </a:lnSpc>
            </a:pPr>
            <a:endParaRPr lang="en-US" sz="2800" b="1" u="sng">
              <a:solidFill>
                <a:srgbClr val="000000"/>
              </a:solidFill>
              <a:latin typeface="Sitka Heading"/>
            </a:endParaRPr>
          </a:p>
          <a:p>
            <a:pPr algn="ctr">
              <a:lnSpc>
                <a:spcPts val="3200"/>
              </a:lnSpc>
              <a:buFontTx/>
              <a:buChar char="-"/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на бензин, ремонт і техобслуговування автомобілів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27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 особам на суму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5,3</a:t>
            </a:r>
            <a:r>
              <a:rPr lang="en-US" sz="2800" b="1">
                <a:solidFill>
                  <a:srgbClr val="B21719"/>
                </a:solidFill>
                <a:latin typeface="Sitka Heading"/>
              </a:rPr>
              <a:t> тис.грн</a:t>
            </a:r>
            <a:r>
              <a:rPr lang="uk-UA" sz="2800" b="1">
                <a:solidFill>
                  <a:srgbClr val="B21719"/>
                </a:solidFill>
              </a:rPr>
              <a:t>;</a:t>
            </a:r>
            <a:endParaRPr lang="uk-UA" sz="2800" b="1">
              <a:solidFill>
                <a:srgbClr val="1E4930"/>
              </a:solidFill>
            </a:endParaRPr>
          </a:p>
          <a:p>
            <a:pPr algn="ctr">
              <a:lnSpc>
                <a:spcPts val="3200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- на транспортні витрати 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50</a:t>
            </a:r>
            <a:r>
              <a:rPr lang="en-US" sz="3200" b="1">
                <a:solidFill>
                  <a:srgbClr val="1E4930"/>
                </a:solidFill>
                <a:latin typeface="Sitka Heading"/>
              </a:rPr>
              <a:t>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особам на суму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13</a:t>
            </a:r>
            <a:r>
              <a:rPr lang="en-US" sz="2800" b="1">
                <a:solidFill>
                  <a:srgbClr val="B21719"/>
                </a:solidFill>
                <a:latin typeface="Sitka Heading"/>
              </a:rPr>
              <a:t> тис.грн</a:t>
            </a:r>
            <a:r>
              <a:rPr lang="uk-UA" sz="2800" b="1">
                <a:solidFill>
                  <a:srgbClr val="B21719"/>
                </a:solidFill>
              </a:rPr>
              <a:t>.</a:t>
            </a:r>
            <a:endParaRPr lang="en-US" sz="2800" b="1">
              <a:solidFill>
                <a:srgbClr val="B21719"/>
              </a:solidFill>
            </a:endParaRPr>
          </a:p>
          <a:p>
            <a:pPr algn="ctr">
              <a:lnSpc>
                <a:spcPts val="3200"/>
              </a:lnSpc>
            </a:pPr>
            <a:endParaRPr lang="en-US" sz="2800" b="1">
              <a:solidFill>
                <a:srgbClr val="B21719"/>
              </a:solidFill>
              <a:latin typeface="Sitka Heading"/>
            </a:endParaRPr>
          </a:p>
          <a:p>
            <a:pPr algn="ctr">
              <a:lnSpc>
                <a:spcPts val="3200"/>
              </a:lnSpc>
            </a:pPr>
            <a:r>
              <a:rPr lang="en-US" sz="2800" b="1" u="sng">
                <a:solidFill>
                  <a:srgbClr val="000000"/>
                </a:solidFill>
                <a:latin typeface="Sitka Heading"/>
              </a:rPr>
              <a:t>Виплата грошової допомоги особам </a:t>
            </a:r>
            <a:r>
              <a:rPr lang="uk-UA" sz="2800" b="1" u="sng">
                <a:solidFill>
                  <a:srgbClr val="000000"/>
                </a:solidFill>
                <a:latin typeface="Sitka Heading"/>
              </a:rPr>
              <a:t>з  інвалідністю, </a:t>
            </a:r>
            <a:r>
              <a:rPr lang="en-US" sz="2800" b="1" u="sng">
                <a:solidFill>
                  <a:srgbClr val="000000"/>
                </a:solidFill>
                <a:latin typeface="Sitka Heading"/>
              </a:rPr>
              <a:t> дітям з інвалідністю та </a:t>
            </a:r>
          </a:p>
          <a:p>
            <a:pPr algn="ctr">
              <a:lnSpc>
                <a:spcPts val="3200"/>
              </a:lnSpc>
            </a:pPr>
            <a:r>
              <a:rPr lang="en-US" sz="2800" b="1" u="sng">
                <a:solidFill>
                  <a:srgbClr val="000000"/>
                </a:solidFill>
                <a:latin typeface="Sitka Heading"/>
              </a:rPr>
              <a:t>непрацюючим малозабезпеченим особам з державного бюджету:</a:t>
            </a:r>
          </a:p>
          <a:p>
            <a:pPr algn="ctr">
              <a:lnSpc>
                <a:spcPts val="3200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    </a:t>
            </a:r>
          </a:p>
          <a:p>
            <a:pPr algn="ctr">
              <a:lnSpc>
                <a:spcPts val="3200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      -  виплачено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22</a:t>
            </a:r>
            <a:r>
              <a:rPr lang="en-US" sz="3200" b="1">
                <a:solidFill>
                  <a:srgbClr val="1E4930"/>
                </a:solidFill>
                <a:latin typeface="Sitka Heading"/>
              </a:rPr>
              <a:t>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особам на суму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19,5 </a:t>
            </a:r>
            <a:r>
              <a:rPr lang="en-US" sz="2800" b="1">
                <a:solidFill>
                  <a:srgbClr val="B21719"/>
                </a:solidFill>
                <a:latin typeface="Sitka Heading"/>
              </a:rPr>
              <a:t>тис.грн</a:t>
            </a:r>
            <a:r>
              <a:rPr lang="uk-UA" sz="2800" b="1">
                <a:solidFill>
                  <a:srgbClr val="B21719"/>
                </a:solidFill>
              </a:rPr>
              <a:t>.</a:t>
            </a:r>
            <a:endParaRPr lang="en-US" sz="2800" b="1">
              <a:solidFill>
                <a:srgbClr val="B2171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 rot="10800000">
            <a:off x="790575" y="247650"/>
            <a:ext cx="12923838" cy="1098550"/>
            <a:chOff x="0" y="0"/>
            <a:chExt cx="6602593" cy="560768"/>
          </a:xfrm>
        </p:grpSpPr>
        <p:sp>
          <p:nvSpPr>
            <p:cNvPr id="28733" name="Freeform 3"/>
            <p:cNvSpPr>
              <a:spLocks noChangeArrowheads="1"/>
            </p:cNvSpPr>
            <p:nvPr/>
          </p:nvSpPr>
          <p:spPr bwMode="auto">
            <a:xfrm>
              <a:off x="0" y="0"/>
              <a:ext cx="6602592" cy="560768"/>
            </a:xfrm>
            <a:custGeom>
              <a:avLst/>
              <a:gdLst>
                <a:gd name="T0" fmla="*/ 0 w 6602592"/>
                <a:gd name="T1" fmla="*/ 0 h 560768"/>
                <a:gd name="T2" fmla="*/ 6602592 w 6602592"/>
                <a:gd name="T3" fmla="*/ 560768 h 560768"/>
              </a:gdLst>
              <a:ahLst/>
              <a:cxnLst/>
              <a:rect l="T0" t="T1" r="T2" b="T3"/>
              <a:pathLst>
                <a:path w="6602592" h="560768">
                  <a:moveTo>
                    <a:pt x="0" y="0"/>
                  </a:moveTo>
                  <a:lnTo>
                    <a:pt x="6602592" y="0"/>
                  </a:lnTo>
                  <a:lnTo>
                    <a:pt x="6602592" y="560768"/>
                  </a:lnTo>
                  <a:lnTo>
                    <a:pt x="0" y="560768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endParaRPr lang="uk-UA"/>
            </a:p>
          </p:txBody>
        </p:sp>
      </p:grpSp>
      <p:grpSp>
        <p:nvGrpSpPr>
          <p:cNvPr id="28675" name="Group 4"/>
          <p:cNvGrpSpPr>
            <a:grpSpLocks/>
          </p:cNvGrpSpPr>
          <p:nvPr/>
        </p:nvGrpSpPr>
        <p:grpSpPr bwMode="auto">
          <a:xfrm rot="10800000">
            <a:off x="14039850" y="247650"/>
            <a:ext cx="1116013" cy="1116013"/>
            <a:chOff x="0" y="0"/>
            <a:chExt cx="6350000" cy="6350000"/>
          </a:xfrm>
        </p:grpSpPr>
        <p:sp>
          <p:nvSpPr>
            <p:cNvPr id="28732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endParaRPr lang="uk-UA"/>
            </a:p>
          </p:txBody>
        </p:sp>
      </p:grpSp>
      <p:grpSp>
        <p:nvGrpSpPr>
          <p:cNvPr id="28676" name="Group 6"/>
          <p:cNvGrpSpPr>
            <a:grpSpLocks noChangeAspect="1"/>
          </p:cNvGrpSpPr>
          <p:nvPr/>
        </p:nvGrpSpPr>
        <p:grpSpPr bwMode="auto">
          <a:xfrm>
            <a:off x="14184313" y="390525"/>
            <a:ext cx="830262" cy="830263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511300" y="534988"/>
            <a:ext cx="12125325" cy="57943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4559"/>
              </a:lnSpc>
              <a:spcAft>
                <a:spcPts val="0"/>
              </a:spcAft>
              <a:defRPr/>
            </a:pPr>
            <a:r>
              <a:rPr lang="en-US" sz="4559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Соціальний</a:t>
            </a:r>
            <a:r>
              <a:rPr lang="en-US" sz="4559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59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захист</a:t>
            </a:r>
            <a:r>
              <a:rPr lang="en-US" sz="4559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59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осіб</a:t>
            </a:r>
            <a:r>
              <a:rPr lang="en-US" sz="4559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з </a:t>
            </a:r>
            <a:r>
              <a:rPr lang="en-US" sz="4559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інвалідністю</a:t>
            </a:r>
            <a:r>
              <a:rPr lang="en-US" sz="4559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27075" y="1512888"/>
            <a:ext cx="16335375" cy="66833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5667"/>
              </a:lnSpc>
              <a:spcAft>
                <a:spcPts val="0"/>
              </a:spcAft>
              <a:defRPr/>
            </a:pPr>
            <a:r>
              <a:rPr lang="en-US" sz="4048" b="1" u="sng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Надання</a:t>
            </a:r>
            <a:r>
              <a:rPr lang="en-US" sz="4048" b="1" u="sng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048" b="1" u="sng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реабілітаційних</a:t>
            </a:r>
            <a:r>
              <a:rPr lang="en-US" sz="4048" b="1" u="sng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048" b="1" u="sng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послуг</a:t>
            </a:r>
            <a:r>
              <a:rPr lang="en-US" sz="4048" b="1" u="sng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048" b="1" u="sng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дітям</a:t>
            </a:r>
            <a:r>
              <a:rPr lang="en-US" sz="4048" b="1" u="sng" dirty="0">
                <a:solidFill>
                  <a:srgbClr val="423839"/>
                </a:solidFill>
                <a:latin typeface="Sitka Heading" pitchFamily="2" charset="0"/>
                <a:cs typeface="+mn-cs"/>
              </a:rPr>
              <a:t> з </a:t>
            </a:r>
            <a:r>
              <a:rPr lang="en-US" sz="4048" b="1" u="sng" dirty="0" err="1">
                <a:solidFill>
                  <a:srgbClr val="423839"/>
                </a:solidFill>
                <a:latin typeface="Sitka Heading" pitchFamily="2" charset="0"/>
                <a:cs typeface="+mn-cs"/>
              </a:rPr>
              <a:t>інвалідністю</a:t>
            </a:r>
            <a:endParaRPr lang="en-US" sz="4048" b="1" u="sng" dirty="0">
              <a:solidFill>
                <a:srgbClr val="423839"/>
              </a:solidFill>
              <a:latin typeface="Sitka Heading" pitchFamily="2" charset="0"/>
              <a:cs typeface="+mn-cs"/>
            </a:endParaRPr>
          </a:p>
        </p:txBody>
      </p:sp>
      <p:grpSp>
        <p:nvGrpSpPr>
          <p:cNvPr id="28679" name="Group 10"/>
          <p:cNvGrpSpPr>
            <a:grpSpLocks/>
          </p:cNvGrpSpPr>
          <p:nvPr/>
        </p:nvGrpSpPr>
        <p:grpSpPr bwMode="auto">
          <a:xfrm>
            <a:off x="458788" y="2490788"/>
            <a:ext cx="10687050" cy="1725612"/>
            <a:chOff x="0" y="0"/>
            <a:chExt cx="14249400" cy="2299807"/>
          </a:xfrm>
        </p:grpSpPr>
        <p:grpSp>
          <p:nvGrpSpPr>
            <p:cNvPr id="28725" name="Group 11"/>
            <p:cNvGrpSpPr>
              <a:grpSpLocks/>
            </p:cNvGrpSpPr>
            <p:nvPr/>
          </p:nvGrpSpPr>
          <p:grpSpPr bwMode="auto">
            <a:xfrm>
              <a:off x="0" y="0"/>
              <a:ext cx="14249400" cy="2299807"/>
              <a:chOff x="0" y="0"/>
              <a:chExt cx="6100524" cy="984605"/>
            </a:xfrm>
          </p:grpSpPr>
          <p:sp>
            <p:nvSpPr>
              <p:cNvPr id="28727" name="Freeform 12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6037025" cy="921105"/>
              </a:xfrm>
              <a:custGeom>
                <a:avLst/>
                <a:gdLst>
                  <a:gd name="T0" fmla="*/ 0 w 6037025"/>
                  <a:gd name="T1" fmla="*/ 0 h 921105"/>
                  <a:gd name="T2" fmla="*/ 6037025 w 6037025"/>
                  <a:gd name="T3" fmla="*/ 921105 h 921105"/>
                </a:gdLst>
                <a:ahLst/>
                <a:cxnLst/>
                <a:rect l="T0" t="T1" r="T2" b="T3"/>
                <a:pathLst>
                  <a:path w="6037025" h="921105">
                    <a:moveTo>
                      <a:pt x="5944314" y="921105"/>
                    </a:moveTo>
                    <a:lnTo>
                      <a:pt x="92710" y="921105"/>
                    </a:lnTo>
                    <a:cubicBezTo>
                      <a:pt x="41910" y="921105"/>
                      <a:pt x="0" y="879195"/>
                      <a:pt x="0" y="82839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5943044" y="0"/>
                    </a:lnTo>
                    <a:cubicBezTo>
                      <a:pt x="5993844" y="0"/>
                      <a:pt x="6035754" y="41910"/>
                      <a:pt x="6035754" y="92710"/>
                    </a:cubicBezTo>
                    <a:lnTo>
                      <a:pt x="6035754" y="827125"/>
                    </a:lnTo>
                    <a:cubicBezTo>
                      <a:pt x="6037025" y="879195"/>
                      <a:pt x="5995114" y="921105"/>
                      <a:pt x="5944314" y="921105"/>
                    </a:cubicBez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8728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00525" cy="984605"/>
              </a:xfrm>
              <a:custGeom>
                <a:avLst/>
                <a:gdLst>
                  <a:gd name="T0" fmla="*/ 0 w 6100525"/>
                  <a:gd name="T1" fmla="*/ 0 h 984605"/>
                  <a:gd name="T2" fmla="*/ 6100525 w 6100525"/>
                  <a:gd name="T3" fmla="*/ 984605 h 984605"/>
                </a:gdLst>
                <a:ahLst/>
                <a:cxnLst/>
                <a:rect l="T0" t="T1" r="T2" b="T3"/>
                <a:pathLst>
                  <a:path w="6100525" h="984605">
                    <a:moveTo>
                      <a:pt x="5976064" y="59690"/>
                    </a:moveTo>
                    <a:cubicBezTo>
                      <a:pt x="6011624" y="59690"/>
                      <a:pt x="6040834" y="88900"/>
                      <a:pt x="6040834" y="124460"/>
                    </a:cubicBezTo>
                    <a:lnTo>
                      <a:pt x="6040834" y="860145"/>
                    </a:lnTo>
                    <a:cubicBezTo>
                      <a:pt x="6040834" y="895705"/>
                      <a:pt x="6011624" y="924915"/>
                      <a:pt x="5976064" y="924915"/>
                    </a:cubicBezTo>
                    <a:lnTo>
                      <a:pt x="124460" y="924915"/>
                    </a:lnTo>
                    <a:cubicBezTo>
                      <a:pt x="88900" y="924915"/>
                      <a:pt x="59690" y="895705"/>
                      <a:pt x="59690" y="86014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5976064" y="59690"/>
                    </a:lnTo>
                    <a:moveTo>
                      <a:pt x="597606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860145"/>
                    </a:lnTo>
                    <a:cubicBezTo>
                      <a:pt x="0" y="928725"/>
                      <a:pt x="55880" y="984605"/>
                      <a:pt x="124460" y="984605"/>
                    </a:cubicBezTo>
                    <a:lnTo>
                      <a:pt x="5976064" y="984605"/>
                    </a:lnTo>
                    <a:cubicBezTo>
                      <a:pt x="6044645" y="984605"/>
                      <a:pt x="6100525" y="928725"/>
                      <a:pt x="6100525" y="860145"/>
                    </a:cubicBezTo>
                    <a:lnTo>
                      <a:pt x="6100525" y="124460"/>
                    </a:lnTo>
                    <a:cubicBezTo>
                      <a:pt x="6100525" y="55880"/>
                      <a:pt x="6044645" y="0"/>
                      <a:pt x="5976064" y="0"/>
                    </a:cubicBezTo>
                    <a:close/>
                  </a:path>
                </a:pathLst>
              </a:custGeom>
              <a:solidFill>
                <a:srgbClr val="54B2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14" name="TextBox 14"/>
            <p:cNvSpPr txBox="1"/>
            <p:nvPr/>
          </p:nvSpPr>
          <p:spPr>
            <a:xfrm>
              <a:off x="357716" y="304666"/>
              <a:ext cx="13533967" cy="1643928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3321"/>
                </a:lnSpc>
                <a:spcAft>
                  <a:spcPts val="0"/>
                </a:spcAft>
                <a:defRPr/>
              </a:pP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Протягом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2021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року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,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відповідно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до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індивідуальних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програм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реабілітації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,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діти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з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інвалідністю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отримували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реабілітаційні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(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абілітаційні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)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послуги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в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реабілітаційних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2372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закладах</a:t>
              </a:r>
              <a:r>
                <a:rPr lang="en-US" sz="2372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.</a:t>
              </a:r>
            </a:p>
          </p:txBody>
        </p:sp>
      </p:grpSp>
      <p:grpSp>
        <p:nvGrpSpPr>
          <p:cNvPr id="28680" name="Group 15"/>
          <p:cNvGrpSpPr>
            <a:grpSpLocks/>
          </p:cNvGrpSpPr>
          <p:nvPr/>
        </p:nvGrpSpPr>
        <p:grpSpPr bwMode="auto">
          <a:xfrm>
            <a:off x="2433638" y="4438650"/>
            <a:ext cx="10687050" cy="1724025"/>
            <a:chOff x="0" y="0"/>
            <a:chExt cx="14249400" cy="2299807"/>
          </a:xfrm>
        </p:grpSpPr>
        <p:grpSp>
          <p:nvGrpSpPr>
            <p:cNvPr id="28721" name="Group 16"/>
            <p:cNvGrpSpPr>
              <a:grpSpLocks/>
            </p:cNvGrpSpPr>
            <p:nvPr/>
          </p:nvGrpSpPr>
          <p:grpSpPr bwMode="auto">
            <a:xfrm>
              <a:off x="0" y="0"/>
              <a:ext cx="14249400" cy="2299807"/>
              <a:chOff x="0" y="0"/>
              <a:chExt cx="6100524" cy="984605"/>
            </a:xfrm>
          </p:grpSpPr>
          <p:sp>
            <p:nvSpPr>
              <p:cNvPr id="28723" name="Freeform 17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6037025" cy="921105"/>
              </a:xfrm>
              <a:custGeom>
                <a:avLst/>
                <a:gdLst>
                  <a:gd name="T0" fmla="*/ 0 w 6037025"/>
                  <a:gd name="T1" fmla="*/ 0 h 921105"/>
                  <a:gd name="T2" fmla="*/ 6037025 w 6037025"/>
                  <a:gd name="T3" fmla="*/ 921105 h 921105"/>
                </a:gdLst>
                <a:ahLst/>
                <a:cxnLst/>
                <a:rect l="T0" t="T1" r="T2" b="T3"/>
                <a:pathLst>
                  <a:path w="6037025" h="921105">
                    <a:moveTo>
                      <a:pt x="5944314" y="921105"/>
                    </a:moveTo>
                    <a:lnTo>
                      <a:pt x="92710" y="921105"/>
                    </a:lnTo>
                    <a:cubicBezTo>
                      <a:pt x="41910" y="921105"/>
                      <a:pt x="0" y="879195"/>
                      <a:pt x="0" y="82839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5943044" y="0"/>
                    </a:lnTo>
                    <a:cubicBezTo>
                      <a:pt x="5993844" y="0"/>
                      <a:pt x="6035754" y="41910"/>
                      <a:pt x="6035754" y="92710"/>
                    </a:cubicBezTo>
                    <a:lnTo>
                      <a:pt x="6035754" y="827125"/>
                    </a:lnTo>
                    <a:cubicBezTo>
                      <a:pt x="6037025" y="879195"/>
                      <a:pt x="5995114" y="921105"/>
                      <a:pt x="5944314" y="921105"/>
                    </a:cubicBez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8724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00525" cy="984605"/>
              </a:xfrm>
              <a:custGeom>
                <a:avLst/>
                <a:gdLst>
                  <a:gd name="T0" fmla="*/ 0 w 6100525"/>
                  <a:gd name="T1" fmla="*/ 0 h 984605"/>
                  <a:gd name="T2" fmla="*/ 6100525 w 6100525"/>
                  <a:gd name="T3" fmla="*/ 984605 h 984605"/>
                </a:gdLst>
                <a:ahLst/>
                <a:cxnLst/>
                <a:rect l="T0" t="T1" r="T2" b="T3"/>
                <a:pathLst>
                  <a:path w="6100525" h="984605">
                    <a:moveTo>
                      <a:pt x="5976064" y="59690"/>
                    </a:moveTo>
                    <a:cubicBezTo>
                      <a:pt x="6011624" y="59690"/>
                      <a:pt x="6040834" y="88900"/>
                      <a:pt x="6040834" y="124460"/>
                    </a:cubicBezTo>
                    <a:lnTo>
                      <a:pt x="6040834" y="860145"/>
                    </a:lnTo>
                    <a:cubicBezTo>
                      <a:pt x="6040834" y="895705"/>
                      <a:pt x="6011624" y="924915"/>
                      <a:pt x="5976064" y="924915"/>
                    </a:cubicBezTo>
                    <a:lnTo>
                      <a:pt x="124460" y="924915"/>
                    </a:lnTo>
                    <a:cubicBezTo>
                      <a:pt x="88900" y="924915"/>
                      <a:pt x="59690" y="895705"/>
                      <a:pt x="59690" y="86014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5976064" y="59690"/>
                    </a:lnTo>
                    <a:moveTo>
                      <a:pt x="597606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860145"/>
                    </a:lnTo>
                    <a:cubicBezTo>
                      <a:pt x="0" y="928725"/>
                      <a:pt x="55880" y="984605"/>
                      <a:pt x="124460" y="984605"/>
                    </a:cubicBezTo>
                    <a:lnTo>
                      <a:pt x="5976064" y="984605"/>
                    </a:lnTo>
                    <a:cubicBezTo>
                      <a:pt x="6044645" y="984605"/>
                      <a:pt x="6100525" y="928725"/>
                      <a:pt x="6100525" y="860145"/>
                    </a:cubicBezTo>
                    <a:lnTo>
                      <a:pt x="6100525" y="124460"/>
                    </a:lnTo>
                    <a:cubicBezTo>
                      <a:pt x="6100525" y="55880"/>
                      <a:pt x="6044645" y="0"/>
                      <a:pt x="5976064" y="0"/>
                    </a:cubicBezTo>
                    <a:close/>
                  </a:path>
                </a:pathLst>
              </a:custGeom>
              <a:solidFill>
                <a:srgbClr val="54B2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8722" name="TextBox 19"/>
            <p:cNvSpPr txBox="1">
              <a:spLocks noChangeArrowheads="1"/>
            </p:cNvSpPr>
            <p:nvPr/>
          </p:nvSpPr>
          <p:spPr bwMode="auto">
            <a:xfrm>
              <a:off x="357716" y="304947"/>
              <a:ext cx="13533967" cy="168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3325"/>
                </a:lnSpc>
              </a:pPr>
              <a:r>
                <a:rPr lang="en-US" sz="2300" b="1">
                  <a:solidFill>
                    <a:srgbClr val="423839"/>
                  </a:solidFill>
                  <a:latin typeface="Sitka Heading"/>
                </a:rPr>
                <a:t>У Державній реабілітаційній установі „Центр комплексної реабілітації дітей з інвалідністю „Пролісок” пройшли безкоштовно </a:t>
              </a:r>
              <a:r>
                <a:rPr lang="en-US" sz="3200" b="1">
                  <a:solidFill>
                    <a:schemeClr val="accent2"/>
                  </a:solidFill>
                  <a:latin typeface="Sitka Heading"/>
                </a:rPr>
                <a:t>2</a:t>
              </a:r>
              <a:r>
                <a:rPr lang="en-US" sz="2300" b="1">
                  <a:solidFill>
                    <a:srgbClr val="423839"/>
                  </a:solidFill>
                  <a:latin typeface="Sitka Heading"/>
                </a:rPr>
                <a:t> дитини з інвалідністю. </a:t>
              </a:r>
            </a:p>
          </p:txBody>
        </p:sp>
      </p:grpSp>
      <p:grpSp>
        <p:nvGrpSpPr>
          <p:cNvPr id="28681" name="Group 20"/>
          <p:cNvGrpSpPr>
            <a:grpSpLocks/>
          </p:cNvGrpSpPr>
          <p:nvPr/>
        </p:nvGrpSpPr>
        <p:grpSpPr bwMode="auto">
          <a:xfrm>
            <a:off x="4497388" y="6416675"/>
            <a:ext cx="10687050" cy="1725613"/>
            <a:chOff x="0" y="0"/>
            <a:chExt cx="14249400" cy="2299807"/>
          </a:xfrm>
        </p:grpSpPr>
        <p:grpSp>
          <p:nvGrpSpPr>
            <p:cNvPr id="28717" name="Group 21"/>
            <p:cNvGrpSpPr>
              <a:grpSpLocks/>
            </p:cNvGrpSpPr>
            <p:nvPr/>
          </p:nvGrpSpPr>
          <p:grpSpPr bwMode="auto">
            <a:xfrm>
              <a:off x="0" y="0"/>
              <a:ext cx="14249400" cy="2299807"/>
              <a:chOff x="0" y="0"/>
              <a:chExt cx="6100524" cy="984605"/>
            </a:xfrm>
          </p:grpSpPr>
          <p:sp>
            <p:nvSpPr>
              <p:cNvPr id="28719" name="Freeform 22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6037025" cy="921105"/>
              </a:xfrm>
              <a:custGeom>
                <a:avLst/>
                <a:gdLst>
                  <a:gd name="T0" fmla="*/ 0 w 6037025"/>
                  <a:gd name="T1" fmla="*/ 0 h 921105"/>
                  <a:gd name="T2" fmla="*/ 6037025 w 6037025"/>
                  <a:gd name="T3" fmla="*/ 921105 h 921105"/>
                </a:gdLst>
                <a:ahLst/>
                <a:cxnLst/>
                <a:rect l="T0" t="T1" r="T2" b="T3"/>
                <a:pathLst>
                  <a:path w="6037025" h="921105">
                    <a:moveTo>
                      <a:pt x="5944314" y="921105"/>
                    </a:moveTo>
                    <a:lnTo>
                      <a:pt x="92710" y="921105"/>
                    </a:lnTo>
                    <a:cubicBezTo>
                      <a:pt x="41910" y="921105"/>
                      <a:pt x="0" y="879195"/>
                      <a:pt x="0" y="82839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5943044" y="0"/>
                    </a:lnTo>
                    <a:cubicBezTo>
                      <a:pt x="5993844" y="0"/>
                      <a:pt x="6035754" y="41910"/>
                      <a:pt x="6035754" y="92710"/>
                    </a:cubicBezTo>
                    <a:lnTo>
                      <a:pt x="6035754" y="827125"/>
                    </a:lnTo>
                    <a:cubicBezTo>
                      <a:pt x="6037025" y="879195"/>
                      <a:pt x="5995114" y="921105"/>
                      <a:pt x="5944314" y="921105"/>
                    </a:cubicBez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8720" name="Freeform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00525" cy="984605"/>
              </a:xfrm>
              <a:custGeom>
                <a:avLst/>
                <a:gdLst>
                  <a:gd name="T0" fmla="*/ 0 w 6100525"/>
                  <a:gd name="T1" fmla="*/ 0 h 984605"/>
                  <a:gd name="T2" fmla="*/ 6100525 w 6100525"/>
                  <a:gd name="T3" fmla="*/ 984605 h 984605"/>
                </a:gdLst>
                <a:ahLst/>
                <a:cxnLst/>
                <a:rect l="T0" t="T1" r="T2" b="T3"/>
                <a:pathLst>
                  <a:path w="6100525" h="984605">
                    <a:moveTo>
                      <a:pt x="5976064" y="59690"/>
                    </a:moveTo>
                    <a:cubicBezTo>
                      <a:pt x="6011624" y="59690"/>
                      <a:pt x="6040834" y="88900"/>
                      <a:pt x="6040834" y="124460"/>
                    </a:cubicBezTo>
                    <a:lnTo>
                      <a:pt x="6040834" y="860145"/>
                    </a:lnTo>
                    <a:cubicBezTo>
                      <a:pt x="6040834" y="895705"/>
                      <a:pt x="6011624" y="924915"/>
                      <a:pt x="5976064" y="924915"/>
                    </a:cubicBezTo>
                    <a:lnTo>
                      <a:pt x="124460" y="924915"/>
                    </a:lnTo>
                    <a:cubicBezTo>
                      <a:pt x="88900" y="924915"/>
                      <a:pt x="59690" y="895705"/>
                      <a:pt x="59690" y="86014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5976064" y="59690"/>
                    </a:lnTo>
                    <a:moveTo>
                      <a:pt x="597606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860145"/>
                    </a:lnTo>
                    <a:cubicBezTo>
                      <a:pt x="0" y="928725"/>
                      <a:pt x="55880" y="984605"/>
                      <a:pt x="124460" y="984605"/>
                    </a:cubicBezTo>
                    <a:lnTo>
                      <a:pt x="5976064" y="984605"/>
                    </a:lnTo>
                    <a:cubicBezTo>
                      <a:pt x="6044645" y="984605"/>
                      <a:pt x="6100525" y="928725"/>
                      <a:pt x="6100525" y="860145"/>
                    </a:cubicBezTo>
                    <a:lnTo>
                      <a:pt x="6100525" y="124460"/>
                    </a:lnTo>
                    <a:cubicBezTo>
                      <a:pt x="6100525" y="55880"/>
                      <a:pt x="6044645" y="0"/>
                      <a:pt x="5976064" y="0"/>
                    </a:cubicBezTo>
                    <a:close/>
                  </a:path>
                </a:pathLst>
              </a:custGeom>
              <a:solidFill>
                <a:srgbClr val="54B2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8718" name="TextBox 24"/>
            <p:cNvSpPr txBox="1">
              <a:spLocks noChangeArrowheads="1"/>
            </p:cNvSpPr>
            <p:nvPr/>
          </p:nvSpPr>
          <p:spPr bwMode="auto">
            <a:xfrm>
              <a:off x="357716" y="304666"/>
              <a:ext cx="13533967" cy="1688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3325"/>
                </a:lnSpc>
              </a:pPr>
              <a:r>
                <a:rPr lang="en-US" sz="2300" b="1">
                  <a:solidFill>
                    <a:srgbClr val="423839"/>
                  </a:solidFill>
                  <a:latin typeface="Sitka Heading"/>
                </a:rPr>
                <a:t>У Державній реабілітаційній установі „Центр комплексної реабілітації осіб з інвалідністю „Галичина” пройшла безкоштовно </a:t>
              </a:r>
              <a:r>
                <a:rPr lang="en-US" sz="3200" b="1">
                  <a:solidFill>
                    <a:schemeClr val="accent2"/>
                  </a:solidFill>
                  <a:latin typeface="Sitka Heading"/>
                </a:rPr>
                <a:t>1</a:t>
              </a:r>
              <a:r>
                <a:rPr lang="en-US" sz="2300" b="1">
                  <a:solidFill>
                    <a:srgbClr val="423839"/>
                  </a:solidFill>
                  <a:latin typeface="Sitka Heading"/>
                </a:rPr>
                <a:t> особа з інвалідністю.</a:t>
              </a:r>
            </a:p>
          </p:txBody>
        </p:sp>
      </p:grpSp>
      <p:grpSp>
        <p:nvGrpSpPr>
          <p:cNvPr id="28682" name="Group 25"/>
          <p:cNvGrpSpPr>
            <a:grpSpLocks/>
          </p:cNvGrpSpPr>
          <p:nvPr/>
        </p:nvGrpSpPr>
        <p:grpSpPr bwMode="auto">
          <a:xfrm>
            <a:off x="6643688" y="8396288"/>
            <a:ext cx="10687050" cy="1724025"/>
            <a:chOff x="0" y="0"/>
            <a:chExt cx="14249400" cy="2299807"/>
          </a:xfrm>
        </p:grpSpPr>
        <p:grpSp>
          <p:nvGrpSpPr>
            <p:cNvPr id="28713" name="Group 26"/>
            <p:cNvGrpSpPr>
              <a:grpSpLocks/>
            </p:cNvGrpSpPr>
            <p:nvPr/>
          </p:nvGrpSpPr>
          <p:grpSpPr bwMode="auto">
            <a:xfrm>
              <a:off x="0" y="0"/>
              <a:ext cx="14249400" cy="2299807"/>
              <a:chOff x="0" y="0"/>
              <a:chExt cx="6100524" cy="984605"/>
            </a:xfrm>
          </p:grpSpPr>
          <p:sp>
            <p:nvSpPr>
              <p:cNvPr id="28715" name="Freeform 27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6037025" cy="921105"/>
              </a:xfrm>
              <a:custGeom>
                <a:avLst/>
                <a:gdLst>
                  <a:gd name="T0" fmla="*/ 0 w 6037025"/>
                  <a:gd name="T1" fmla="*/ 0 h 921105"/>
                  <a:gd name="T2" fmla="*/ 6037025 w 6037025"/>
                  <a:gd name="T3" fmla="*/ 921105 h 921105"/>
                </a:gdLst>
                <a:ahLst/>
                <a:cxnLst/>
                <a:rect l="T0" t="T1" r="T2" b="T3"/>
                <a:pathLst>
                  <a:path w="6037025" h="921105">
                    <a:moveTo>
                      <a:pt x="5944314" y="921105"/>
                    </a:moveTo>
                    <a:lnTo>
                      <a:pt x="92710" y="921105"/>
                    </a:lnTo>
                    <a:cubicBezTo>
                      <a:pt x="41910" y="921105"/>
                      <a:pt x="0" y="879195"/>
                      <a:pt x="0" y="82839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5943044" y="0"/>
                    </a:lnTo>
                    <a:cubicBezTo>
                      <a:pt x="5993844" y="0"/>
                      <a:pt x="6035754" y="41910"/>
                      <a:pt x="6035754" y="92710"/>
                    </a:cubicBezTo>
                    <a:lnTo>
                      <a:pt x="6035754" y="827125"/>
                    </a:lnTo>
                    <a:cubicBezTo>
                      <a:pt x="6037025" y="879195"/>
                      <a:pt x="5995114" y="921105"/>
                      <a:pt x="5944314" y="921105"/>
                    </a:cubicBez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8716" name="Freeform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00525" cy="984605"/>
              </a:xfrm>
              <a:custGeom>
                <a:avLst/>
                <a:gdLst>
                  <a:gd name="T0" fmla="*/ 0 w 6100525"/>
                  <a:gd name="T1" fmla="*/ 0 h 984605"/>
                  <a:gd name="T2" fmla="*/ 6100525 w 6100525"/>
                  <a:gd name="T3" fmla="*/ 984605 h 984605"/>
                </a:gdLst>
                <a:ahLst/>
                <a:cxnLst/>
                <a:rect l="T0" t="T1" r="T2" b="T3"/>
                <a:pathLst>
                  <a:path w="6100525" h="984605">
                    <a:moveTo>
                      <a:pt x="5976064" y="59690"/>
                    </a:moveTo>
                    <a:cubicBezTo>
                      <a:pt x="6011624" y="59690"/>
                      <a:pt x="6040834" y="88900"/>
                      <a:pt x="6040834" y="124460"/>
                    </a:cubicBezTo>
                    <a:lnTo>
                      <a:pt x="6040834" y="860145"/>
                    </a:lnTo>
                    <a:cubicBezTo>
                      <a:pt x="6040834" y="895705"/>
                      <a:pt x="6011624" y="924915"/>
                      <a:pt x="5976064" y="924915"/>
                    </a:cubicBezTo>
                    <a:lnTo>
                      <a:pt x="124460" y="924915"/>
                    </a:lnTo>
                    <a:cubicBezTo>
                      <a:pt x="88900" y="924915"/>
                      <a:pt x="59690" y="895705"/>
                      <a:pt x="59690" y="86014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5976064" y="59690"/>
                    </a:lnTo>
                    <a:moveTo>
                      <a:pt x="597606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860145"/>
                    </a:lnTo>
                    <a:cubicBezTo>
                      <a:pt x="0" y="928725"/>
                      <a:pt x="55880" y="984605"/>
                      <a:pt x="124460" y="984605"/>
                    </a:cubicBezTo>
                    <a:lnTo>
                      <a:pt x="5976064" y="984605"/>
                    </a:lnTo>
                    <a:cubicBezTo>
                      <a:pt x="6044645" y="984605"/>
                      <a:pt x="6100525" y="928725"/>
                      <a:pt x="6100525" y="860145"/>
                    </a:cubicBezTo>
                    <a:lnTo>
                      <a:pt x="6100525" y="124460"/>
                    </a:lnTo>
                    <a:cubicBezTo>
                      <a:pt x="6100525" y="55880"/>
                      <a:pt x="6044645" y="0"/>
                      <a:pt x="5976064" y="0"/>
                    </a:cubicBezTo>
                    <a:close/>
                  </a:path>
                </a:pathLst>
              </a:custGeom>
              <a:solidFill>
                <a:srgbClr val="54B2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8714" name="TextBox 29"/>
            <p:cNvSpPr txBox="1">
              <a:spLocks noChangeArrowheads="1"/>
            </p:cNvSpPr>
            <p:nvPr/>
          </p:nvSpPr>
          <p:spPr bwMode="auto">
            <a:xfrm>
              <a:off x="357716" y="285887"/>
              <a:ext cx="13533967" cy="1600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4725"/>
                </a:lnSpc>
              </a:pPr>
              <a:r>
                <a:rPr lang="en-US" sz="3300" b="1">
                  <a:solidFill>
                    <a:srgbClr val="423839"/>
                  </a:solidFill>
                  <a:latin typeface="Sitka Heading"/>
                </a:rPr>
                <a:t>Послуги з комплексної реабілітації отримали </a:t>
              </a:r>
              <a:endParaRPr lang="uk-UA" sz="3300" b="1">
                <a:solidFill>
                  <a:srgbClr val="423839"/>
                </a:solidFill>
                <a:latin typeface="Sitka Heading"/>
              </a:endParaRPr>
            </a:p>
            <a:p>
              <a:pPr algn="ctr">
                <a:lnSpc>
                  <a:spcPts val="4725"/>
                </a:lnSpc>
              </a:pPr>
              <a:r>
                <a:rPr lang="en-US" sz="3300" b="1">
                  <a:solidFill>
                    <a:schemeClr val="accent2"/>
                  </a:solidFill>
                  <a:latin typeface="Sitka Heading"/>
                </a:rPr>
                <a:t>10</a:t>
              </a:r>
              <a:r>
                <a:rPr lang="en-US" sz="3300" b="1">
                  <a:solidFill>
                    <a:srgbClr val="423839"/>
                  </a:solidFill>
                  <a:latin typeface="Sitka Heading"/>
                </a:rPr>
                <a:t> дітей з інвалідністю на суму </a:t>
              </a:r>
              <a:r>
                <a:rPr lang="en-US" sz="3300" b="1">
                  <a:solidFill>
                    <a:schemeClr val="accent2"/>
                  </a:solidFill>
                  <a:latin typeface="Sitka Heading"/>
                </a:rPr>
                <a:t>192,9</a:t>
              </a:r>
              <a:r>
                <a:rPr lang="en-US" sz="3300" b="1">
                  <a:solidFill>
                    <a:srgbClr val="423839"/>
                  </a:solidFill>
                  <a:latin typeface="Sitka Heading"/>
                </a:rPr>
                <a:t> тис.грн.</a:t>
              </a:r>
            </a:p>
          </p:txBody>
        </p:sp>
      </p:grpSp>
      <p:grpSp>
        <p:nvGrpSpPr>
          <p:cNvPr id="28683" name="Group 30"/>
          <p:cNvGrpSpPr>
            <a:grpSpLocks/>
          </p:cNvGrpSpPr>
          <p:nvPr/>
        </p:nvGrpSpPr>
        <p:grpSpPr bwMode="auto">
          <a:xfrm rot="5400000">
            <a:off x="10419556" y="3675857"/>
            <a:ext cx="1452563" cy="806450"/>
            <a:chOff x="0" y="0"/>
            <a:chExt cx="1936175" cy="1077173"/>
          </a:xfrm>
        </p:grpSpPr>
        <p:grpSp>
          <p:nvGrpSpPr>
            <p:cNvPr id="28709" name="Group 31"/>
            <p:cNvGrpSpPr>
              <a:grpSpLocks/>
            </p:cNvGrpSpPr>
            <p:nvPr/>
          </p:nvGrpSpPr>
          <p:grpSpPr bwMode="auto">
            <a:xfrm>
              <a:off x="0" y="242654"/>
              <a:ext cx="1049265" cy="591865"/>
              <a:chOff x="0" y="0"/>
              <a:chExt cx="1208616" cy="681752"/>
            </a:xfrm>
          </p:grpSpPr>
          <p:sp>
            <p:nvSpPr>
              <p:cNvPr id="28712" name="Freeform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8616" cy="681752"/>
              </a:xfrm>
              <a:custGeom>
                <a:avLst/>
                <a:gdLst>
                  <a:gd name="T0" fmla="*/ 0 w 1208616"/>
                  <a:gd name="T1" fmla="*/ 0 h 681752"/>
                  <a:gd name="T2" fmla="*/ 1208616 w 1208616"/>
                  <a:gd name="T3" fmla="*/ 681752 h 681752"/>
                </a:gdLst>
                <a:ahLst/>
                <a:cxnLst/>
                <a:rect l="T0" t="T1" r="T2" b="T3"/>
                <a:pathLst>
                  <a:path w="1208616" h="681752">
                    <a:moveTo>
                      <a:pt x="0" y="0"/>
                    </a:moveTo>
                    <a:lnTo>
                      <a:pt x="1208616" y="0"/>
                    </a:lnTo>
                    <a:lnTo>
                      <a:pt x="1208616" y="681752"/>
                    </a:lnTo>
                    <a:lnTo>
                      <a:pt x="0" y="681752"/>
                    </a:lnTo>
                    <a:close/>
                  </a:path>
                </a:pathLst>
              </a:custGeom>
              <a:solidFill>
                <a:srgbClr val="38865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28710" name="Group 33"/>
            <p:cNvGrpSpPr>
              <a:grpSpLocks noChangeAspect="1"/>
            </p:cNvGrpSpPr>
            <p:nvPr/>
          </p:nvGrpSpPr>
          <p:grpSpPr bwMode="auto">
            <a:xfrm rot="5400000">
              <a:off x="931172" y="72171"/>
              <a:ext cx="1077173" cy="932832"/>
              <a:chOff x="0" y="0"/>
              <a:chExt cx="6350000" cy="5499100"/>
            </a:xfrm>
          </p:grpSpPr>
          <p:sp>
            <p:nvSpPr>
              <p:cNvPr id="28711" name="Freeform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50000" cy="5499100"/>
              </a:xfrm>
              <a:custGeom>
                <a:avLst/>
                <a:gdLst>
                  <a:gd name="T0" fmla="*/ 0 w 6350000"/>
                  <a:gd name="T1" fmla="*/ 0 h 5499100"/>
                  <a:gd name="T2" fmla="*/ 6350000 w 6350000"/>
                  <a:gd name="T3" fmla="*/ 5499100 h 5499100"/>
                </a:gdLst>
                <a:ahLst/>
                <a:cxnLst/>
                <a:rect l="T0" t="T1" r="T2" b="T3"/>
                <a:pathLst>
                  <a:path w="6350000" h="5499100">
                    <a:moveTo>
                      <a:pt x="0" y="5499100"/>
                    </a:moveTo>
                    <a:lnTo>
                      <a:pt x="3175000" y="0"/>
                    </a:lnTo>
                    <a:lnTo>
                      <a:pt x="6350000" y="5499100"/>
                    </a:lnTo>
                    <a:lnTo>
                      <a:pt x="0" y="5499100"/>
                    </a:lnTo>
                    <a:close/>
                  </a:path>
                </a:pathLst>
              </a:custGeom>
              <a:solidFill>
                <a:srgbClr val="38865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</p:grpSp>
      <p:grpSp>
        <p:nvGrpSpPr>
          <p:cNvPr id="28684" name="Group 35"/>
          <p:cNvGrpSpPr>
            <a:grpSpLocks/>
          </p:cNvGrpSpPr>
          <p:nvPr/>
        </p:nvGrpSpPr>
        <p:grpSpPr bwMode="auto">
          <a:xfrm rot="5400000">
            <a:off x="12384088" y="5622925"/>
            <a:ext cx="1452562" cy="808038"/>
            <a:chOff x="0" y="0"/>
            <a:chExt cx="1936175" cy="1077173"/>
          </a:xfrm>
        </p:grpSpPr>
        <p:grpSp>
          <p:nvGrpSpPr>
            <p:cNvPr id="28705" name="Group 36"/>
            <p:cNvGrpSpPr>
              <a:grpSpLocks/>
            </p:cNvGrpSpPr>
            <p:nvPr/>
          </p:nvGrpSpPr>
          <p:grpSpPr bwMode="auto">
            <a:xfrm>
              <a:off x="0" y="242654"/>
              <a:ext cx="1049265" cy="591865"/>
              <a:chOff x="0" y="0"/>
              <a:chExt cx="1208616" cy="681752"/>
            </a:xfrm>
          </p:grpSpPr>
          <p:sp>
            <p:nvSpPr>
              <p:cNvPr id="28708" name="Freeform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8616" cy="681752"/>
              </a:xfrm>
              <a:custGeom>
                <a:avLst/>
                <a:gdLst>
                  <a:gd name="T0" fmla="*/ 0 w 1208616"/>
                  <a:gd name="T1" fmla="*/ 0 h 681752"/>
                  <a:gd name="T2" fmla="*/ 1208616 w 1208616"/>
                  <a:gd name="T3" fmla="*/ 681752 h 681752"/>
                </a:gdLst>
                <a:ahLst/>
                <a:cxnLst/>
                <a:rect l="T0" t="T1" r="T2" b="T3"/>
                <a:pathLst>
                  <a:path w="1208616" h="681752">
                    <a:moveTo>
                      <a:pt x="0" y="0"/>
                    </a:moveTo>
                    <a:lnTo>
                      <a:pt x="1208616" y="0"/>
                    </a:lnTo>
                    <a:lnTo>
                      <a:pt x="1208616" y="681752"/>
                    </a:lnTo>
                    <a:lnTo>
                      <a:pt x="0" y="681752"/>
                    </a:lnTo>
                    <a:close/>
                  </a:path>
                </a:pathLst>
              </a:custGeom>
              <a:solidFill>
                <a:srgbClr val="1E49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28706" name="Group 38"/>
            <p:cNvGrpSpPr>
              <a:grpSpLocks noChangeAspect="1"/>
            </p:cNvGrpSpPr>
            <p:nvPr/>
          </p:nvGrpSpPr>
          <p:grpSpPr bwMode="auto">
            <a:xfrm rot="5400000">
              <a:off x="931172" y="72171"/>
              <a:ext cx="1077173" cy="932832"/>
              <a:chOff x="0" y="0"/>
              <a:chExt cx="6350000" cy="5499100"/>
            </a:xfrm>
          </p:grpSpPr>
          <p:sp>
            <p:nvSpPr>
              <p:cNvPr id="28707" name="Freeform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50000" cy="5499100"/>
              </a:xfrm>
              <a:custGeom>
                <a:avLst/>
                <a:gdLst>
                  <a:gd name="T0" fmla="*/ 0 w 6350000"/>
                  <a:gd name="T1" fmla="*/ 0 h 5499100"/>
                  <a:gd name="T2" fmla="*/ 6350000 w 6350000"/>
                  <a:gd name="T3" fmla="*/ 5499100 h 5499100"/>
                </a:gdLst>
                <a:ahLst/>
                <a:cxnLst/>
                <a:rect l="T0" t="T1" r="T2" b="T3"/>
                <a:pathLst>
                  <a:path w="6350000" h="5499100">
                    <a:moveTo>
                      <a:pt x="0" y="5499100"/>
                    </a:moveTo>
                    <a:lnTo>
                      <a:pt x="3175000" y="0"/>
                    </a:lnTo>
                    <a:lnTo>
                      <a:pt x="6350000" y="5499100"/>
                    </a:lnTo>
                    <a:lnTo>
                      <a:pt x="0" y="5499100"/>
                    </a:lnTo>
                    <a:close/>
                  </a:path>
                </a:pathLst>
              </a:custGeom>
              <a:solidFill>
                <a:srgbClr val="1E49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</p:grpSp>
      <p:grpSp>
        <p:nvGrpSpPr>
          <p:cNvPr id="28685" name="Group 40"/>
          <p:cNvGrpSpPr>
            <a:grpSpLocks/>
          </p:cNvGrpSpPr>
          <p:nvPr/>
        </p:nvGrpSpPr>
        <p:grpSpPr bwMode="auto">
          <a:xfrm rot="5400000">
            <a:off x="14458156" y="7601744"/>
            <a:ext cx="1450975" cy="808038"/>
            <a:chOff x="0" y="0"/>
            <a:chExt cx="1936175" cy="1077173"/>
          </a:xfrm>
        </p:grpSpPr>
        <p:grpSp>
          <p:nvGrpSpPr>
            <p:cNvPr id="28701" name="Group 41"/>
            <p:cNvGrpSpPr>
              <a:grpSpLocks/>
            </p:cNvGrpSpPr>
            <p:nvPr/>
          </p:nvGrpSpPr>
          <p:grpSpPr bwMode="auto">
            <a:xfrm>
              <a:off x="0" y="242654"/>
              <a:ext cx="1049265" cy="591865"/>
              <a:chOff x="0" y="0"/>
              <a:chExt cx="1208616" cy="681752"/>
            </a:xfrm>
          </p:grpSpPr>
          <p:sp>
            <p:nvSpPr>
              <p:cNvPr id="28704" name="Freeform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8616" cy="681752"/>
              </a:xfrm>
              <a:custGeom>
                <a:avLst/>
                <a:gdLst>
                  <a:gd name="T0" fmla="*/ 0 w 1208616"/>
                  <a:gd name="T1" fmla="*/ 0 h 681752"/>
                  <a:gd name="T2" fmla="*/ 1208616 w 1208616"/>
                  <a:gd name="T3" fmla="*/ 681752 h 681752"/>
                </a:gdLst>
                <a:ahLst/>
                <a:cxnLst/>
                <a:rect l="T0" t="T1" r="T2" b="T3"/>
                <a:pathLst>
                  <a:path w="1208616" h="681752">
                    <a:moveTo>
                      <a:pt x="0" y="0"/>
                    </a:moveTo>
                    <a:lnTo>
                      <a:pt x="1208616" y="0"/>
                    </a:lnTo>
                    <a:lnTo>
                      <a:pt x="1208616" y="681752"/>
                    </a:lnTo>
                    <a:lnTo>
                      <a:pt x="0" y="681752"/>
                    </a:lnTo>
                    <a:close/>
                  </a:path>
                </a:pathLst>
              </a:custGeom>
              <a:solidFill>
                <a:srgbClr val="38865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28702" name="Group 43"/>
            <p:cNvGrpSpPr>
              <a:grpSpLocks noChangeAspect="1"/>
            </p:cNvGrpSpPr>
            <p:nvPr/>
          </p:nvGrpSpPr>
          <p:grpSpPr bwMode="auto">
            <a:xfrm rot="5400000">
              <a:off x="931172" y="72171"/>
              <a:ext cx="1077173" cy="932832"/>
              <a:chOff x="0" y="0"/>
              <a:chExt cx="6350000" cy="5499100"/>
            </a:xfrm>
          </p:grpSpPr>
          <p:sp>
            <p:nvSpPr>
              <p:cNvPr id="28703" name="Freeform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50000" cy="5499100"/>
              </a:xfrm>
              <a:custGeom>
                <a:avLst/>
                <a:gdLst>
                  <a:gd name="T0" fmla="*/ 0 w 6350000"/>
                  <a:gd name="T1" fmla="*/ 0 h 5499100"/>
                  <a:gd name="T2" fmla="*/ 6350000 w 6350000"/>
                  <a:gd name="T3" fmla="*/ 5499100 h 5499100"/>
                </a:gdLst>
                <a:ahLst/>
                <a:cxnLst/>
                <a:rect l="T0" t="T1" r="T2" b="T3"/>
                <a:pathLst>
                  <a:path w="6350000" h="5499100">
                    <a:moveTo>
                      <a:pt x="0" y="5499100"/>
                    </a:moveTo>
                    <a:lnTo>
                      <a:pt x="3175000" y="0"/>
                    </a:lnTo>
                    <a:lnTo>
                      <a:pt x="6350000" y="5499100"/>
                    </a:lnTo>
                    <a:lnTo>
                      <a:pt x="0" y="5499100"/>
                    </a:lnTo>
                    <a:close/>
                  </a:path>
                </a:pathLst>
              </a:custGeom>
              <a:solidFill>
                <a:srgbClr val="38865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</p:grpSp>
      <p:grpSp>
        <p:nvGrpSpPr>
          <p:cNvPr id="28686" name="Group 45"/>
          <p:cNvGrpSpPr>
            <a:grpSpLocks/>
          </p:cNvGrpSpPr>
          <p:nvPr/>
        </p:nvGrpSpPr>
        <p:grpSpPr bwMode="auto">
          <a:xfrm rot="-5400000">
            <a:off x="1858169" y="8747919"/>
            <a:ext cx="1712912" cy="1346200"/>
            <a:chOff x="0" y="0"/>
            <a:chExt cx="998516" cy="785017"/>
          </a:xfrm>
        </p:grpSpPr>
        <p:sp>
          <p:nvSpPr>
            <p:cNvPr id="28700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998516" cy="785017"/>
            </a:xfrm>
            <a:custGeom>
              <a:avLst/>
              <a:gdLst>
                <a:gd name="T0" fmla="*/ 0 w 998516"/>
                <a:gd name="T1" fmla="*/ 0 h 785017"/>
                <a:gd name="T2" fmla="*/ 998516 w 998516"/>
                <a:gd name="T3" fmla="*/ 785017 h 785017"/>
              </a:gdLst>
              <a:ahLst/>
              <a:cxnLst/>
              <a:rect l="T0" t="T1" r="T2" b="T3"/>
              <a:pathLst>
                <a:path w="998516" h="785017">
                  <a:moveTo>
                    <a:pt x="0" y="0"/>
                  </a:moveTo>
                  <a:lnTo>
                    <a:pt x="998516" y="0"/>
                  </a:lnTo>
                  <a:lnTo>
                    <a:pt x="998516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CED0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8687" name="Group 47"/>
          <p:cNvGrpSpPr>
            <a:grpSpLocks/>
          </p:cNvGrpSpPr>
          <p:nvPr/>
        </p:nvGrpSpPr>
        <p:grpSpPr bwMode="auto">
          <a:xfrm rot="-5400000">
            <a:off x="1769269" y="8668544"/>
            <a:ext cx="1890712" cy="1346200"/>
            <a:chOff x="351790" y="351790"/>
            <a:chExt cx="2940050" cy="2954020"/>
          </a:xfrm>
        </p:grpSpPr>
        <p:sp>
          <p:nvSpPr>
            <p:cNvPr id="28698" name="Freeform 48"/>
            <p:cNvSpPr>
              <a:spLocks noChangeArrowheads="1"/>
            </p:cNvSpPr>
            <p:nvPr/>
          </p:nvSpPr>
          <p:spPr bwMode="auto">
            <a:xfrm>
              <a:off x="377289" y="1350180"/>
              <a:ext cx="4323794" cy="2137926"/>
            </a:xfrm>
            <a:custGeom>
              <a:avLst/>
              <a:gdLst>
                <a:gd name="T0" fmla="*/ 0 w 4323794"/>
                <a:gd name="T1" fmla="*/ 0 h 2137926"/>
                <a:gd name="T2" fmla="*/ 4323794 w 4323794"/>
                <a:gd name="T3" fmla="*/ 2137926 h 2137926"/>
              </a:gdLst>
              <a:ahLst/>
              <a:cxnLst/>
              <a:rect l="T0" t="T1" r="T2" b="T3"/>
              <a:pathLst>
                <a:path w="4323794" h="2137926">
                  <a:moveTo>
                    <a:pt x="282454" y="1081702"/>
                  </a:moveTo>
                  <a:cubicBezTo>
                    <a:pt x="282454" y="1136333"/>
                    <a:pt x="219686" y="1180038"/>
                    <a:pt x="141227" y="1180038"/>
                  </a:cubicBezTo>
                  <a:cubicBezTo>
                    <a:pt x="62768" y="1180038"/>
                    <a:pt x="0" y="1136333"/>
                    <a:pt x="0" y="1081702"/>
                  </a:cubicBezTo>
                  <a:cubicBezTo>
                    <a:pt x="0" y="1027070"/>
                    <a:pt x="62768" y="983365"/>
                    <a:pt x="141227" y="983365"/>
                  </a:cubicBezTo>
                  <a:cubicBezTo>
                    <a:pt x="219686" y="983365"/>
                    <a:pt x="282454" y="1027070"/>
                    <a:pt x="282454" y="1081702"/>
                  </a:cubicBezTo>
                  <a:close/>
                  <a:moveTo>
                    <a:pt x="1549572" y="0"/>
                  </a:moveTo>
                  <a:cubicBezTo>
                    <a:pt x="1471113" y="0"/>
                    <a:pt x="1408345" y="43705"/>
                    <a:pt x="1408345" y="98336"/>
                  </a:cubicBezTo>
                  <a:cubicBezTo>
                    <a:pt x="1408345" y="152967"/>
                    <a:pt x="1471113" y="196673"/>
                    <a:pt x="1549572" y="196673"/>
                  </a:cubicBezTo>
                  <a:cubicBezTo>
                    <a:pt x="1628031" y="196673"/>
                    <a:pt x="1690799" y="152967"/>
                    <a:pt x="1690799" y="98336"/>
                  </a:cubicBezTo>
                  <a:cubicBezTo>
                    <a:pt x="1690799" y="43705"/>
                    <a:pt x="1628031" y="0"/>
                    <a:pt x="1549572" y="0"/>
                  </a:cubicBezTo>
                  <a:close/>
                  <a:moveTo>
                    <a:pt x="2961840" y="0"/>
                  </a:moveTo>
                  <a:cubicBezTo>
                    <a:pt x="2883381" y="0"/>
                    <a:pt x="2820613" y="43705"/>
                    <a:pt x="2820613" y="98336"/>
                  </a:cubicBezTo>
                  <a:cubicBezTo>
                    <a:pt x="2820613" y="152967"/>
                    <a:pt x="2883381" y="196673"/>
                    <a:pt x="2961840" y="196673"/>
                  </a:cubicBezTo>
                  <a:cubicBezTo>
                    <a:pt x="3040299" y="196673"/>
                    <a:pt x="3103067" y="152967"/>
                    <a:pt x="3103067" y="98336"/>
                  </a:cubicBezTo>
                  <a:cubicBezTo>
                    <a:pt x="3103067" y="43705"/>
                    <a:pt x="3038338" y="0"/>
                    <a:pt x="2961840" y="0"/>
                  </a:cubicBezTo>
                  <a:close/>
                  <a:moveTo>
                    <a:pt x="4232354" y="983365"/>
                  </a:moveTo>
                  <a:cubicBezTo>
                    <a:pt x="4181554" y="983365"/>
                    <a:pt x="4140914" y="1027070"/>
                    <a:pt x="4140914" y="1081702"/>
                  </a:cubicBezTo>
                  <a:cubicBezTo>
                    <a:pt x="4140914" y="1136333"/>
                    <a:pt x="4181554" y="1180038"/>
                    <a:pt x="4232354" y="1180038"/>
                  </a:cubicBezTo>
                  <a:cubicBezTo>
                    <a:pt x="4283154" y="1180038"/>
                    <a:pt x="4323794" y="1136333"/>
                    <a:pt x="4323794" y="1081702"/>
                  </a:cubicBezTo>
                  <a:cubicBezTo>
                    <a:pt x="4323794" y="1027070"/>
                    <a:pt x="4283154" y="983365"/>
                    <a:pt x="4232354" y="983365"/>
                  </a:cubicBezTo>
                  <a:close/>
                  <a:moveTo>
                    <a:pt x="2961840" y="1955045"/>
                  </a:moveTo>
                  <a:cubicBezTo>
                    <a:pt x="2883381" y="1955045"/>
                    <a:pt x="2820613" y="1995685"/>
                    <a:pt x="2820613" y="2046485"/>
                  </a:cubicBezTo>
                  <a:cubicBezTo>
                    <a:pt x="2820613" y="2097285"/>
                    <a:pt x="2883381" y="2137925"/>
                    <a:pt x="2961840" y="2137925"/>
                  </a:cubicBezTo>
                  <a:cubicBezTo>
                    <a:pt x="3040299" y="2137925"/>
                    <a:pt x="3103067" y="2097285"/>
                    <a:pt x="3103067" y="2046485"/>
                  </a:cubicBezTo>
                  <a:cubicBezTo>
                    <a:pt x="3103067" y="1995685"/>
                    <a:pt x="3038338" y="1955045"/>
                    <a:pt x="2961840" y="19550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28699" name="Freeform 49"/>
            <p:cNvSpPr>
              <a:spLocks noChangeArrowheads="1"/>
            </p:cNvSpPr>
            <p:nvPr/>
          </p:nvSpPr>
          <p:spPr bwMode="auto">
            <a:xfrm>
              <a:off x="351790" y="351790"/>
              <a:ext cx="4349293" cy="3150285"/>
            </a:xfrm>
            <a:custGeom>
              <a:avLst/>
              <a:gdLst>
                <a:gd name="T0" fmla="*/ 0 w 4349293"/>
                <a:gd name="T1" fmla="*/ 0 h 3150285"/>
                <a:gd name="T2" fmla="*/ 4349293 w 4349293"/>
                <a:gd name="T3" fmla="*/ 3150285 h 3150285"/>
              </a:gdLst>
              <a:ahLst/>
              <a:cxnLst/>
              <a:rect l="T0" t="T1" r="T2" b="T3"/>
              <a:pathLst>
                <a:path w="4349293" h="3150285">
                  <a:moveTo>
                    <a:pt x="4346753" y="1029803"/>
                  </a:moveTo>
                  <a:lnTo>
                    <a:pt x="4284523" y="1096726"/>
                  </a:lnTo>
                  <a:lnTo>
                    <a:pt x="4346753" y="1163650"/>
                  </a:lnTo>
                  <a:lnTo>
                    <a:pt x="4320083" y="1192331"/>
                  </a:lnTo>
                  <a:lnTo>
                    <a:pt x="4257853" y="1125408"/>
                  </a:lnTo>
                  <a:lnTo>
                    <a:pt x="4196893" y="1192331"/>
                  </a:lnTo>
                  <a:lnTo>
                    <a:pt x="4170223" y="1163650"/>
                  </a:lnTo>
                  <a:lnTo>
                    <a:pt x="4232453" y="1096726"/>
                  </a:lnTo>
                  <a:lnTo>
                    <a:pt x="4170223" y="1029803"/>
                  </a:lnTo>
                  <a:lnTo>
                    <a:pt x="4196893" y="1001121"/>
                  </a:lnTo>
                  <a:lnTo>
                    <a:pt x="4257853" y="1068045"/>
                  </a:lnTo>
                  <a:lnTo>
                    <a:pt x="4320083" y="1001121"/>
                  </a:lnTo>
                  <a:lnTo>
                    <a:pt x="4346753" y="1029803"/>
                  </a:lnTo>
                  <a:close/>
                  <a:moveTo>
                    <a:pt x="4163873" y="114726"/>
                  </a:moveTo>
                  <a:cubicBezTo>
                    <a:pt x="4163873" y="60095"/>
                    <a:pt x="4204513" y="16389"/>
                    <a:pt x="4255313" y="16389"/>
                  </a:cubicBezTo>
                  <a:cubicBezTo>
                    <a:pt x="4306113" y="16389"/>
                    <a:pt x="4346753" y="60095"/>
                    <a:pt x="4346753" y="114726"/>
                  </a:cubicBezTo>
                  <a:cubicBezTo>
                    <a:pt x="4346753" y="169357"/>
                    <a:pt x="4306113" y="213063"/>
                    <a:pt x="4255313" y="213063"/>
                  </a:cubicBezTo>
                  <a:cubicBezTo>
                    <a:pt x="4204513" y="213063"/>
                    <a:pt x="4163873" y="169357"/>
                    <a:pt x="4163873" y="114726"/>
                  </a:cubicBezTo>
                  <a:close/>
                  <a:moveTo>
                    <a:pt x="4201973" y="114726"/>
                  </a:moveTo>
                  <a:cubicBezTo>
                    <a:pt x="4201973" y="146139"/>
                    <a:pt x="4226103" y="172089"/>
                    <a:pt x="4255313" y="172089"/>
                  </a:cubicBezTo>
                  <a:cubicBezTo>
                    <a:pt x="4284523" y="172089"/>
                    <a:pt x="4308653" y="146139"/>
                    <a:pt x="4308653" y="114726"/>
                  </a:cubicBezTo>
                  <a:cubicBezTo>
                    <a:pt x="4308653" y="83313"/>
                    <a:pt x="4284523" y="57363"/>
                    <a:pt x="4255313" y="57363"/>
                  </a:cubicBezTo>
                  <a:cubicBezTo>
                    <a:pt x="4226103" y="57363"/>
                    <a:pt x="4201973" y="83313"/>
                    <a:pt x="4201973" y="114726"/>
                  </a:cubicBezTo>
                  <a:close/>
                  <a:moveTo>
                    <a:pt x="21576" y="1096726"/>
                  </a:moveTo>
                  <a:cubicBezTo>
                    <a:pt x="21576" y="1042095"/>
                    <a:pt x="84344" y="998390"/>
                    <a:pt x="162803" y="998390"/>
                  </a:cubicBezTo>
                  <a:cubicBezTo>
                    <a:pt x="241262" y="998390"/>
                    <a:pt x="304030" y="1042095"/>
                    <a:pt x="304030" y="1096726"/>
                  </a:cubicBezTo>
                  <a:cubicBezTo>
                    <a:pt x="304030" y="1151357"/>
                    <a:pt x="241262" y="1195063"/>
                    <a:pt x="162803" y="1195063"/>
                  </a:cubicBezTo>
                  <a:cubicBezTo>
                    <a:pt x="84344" y="1195063"/>
                    <a:pt x="21576" y="1151357"/>
                    <a:pt x="21576" y="1096726"/>
                  </a:cubicBezTo>
                  <a:close/>
                  <a:moveTo>
                    <a:pt x="80421" y="1096726"/>
                  </a:moveTo>
                  <a:cubicBezTo>
                    <a:pt x="80421" y="1128139"/>
                    <a:pt x="117689" y="1154089"/>
                    <a:pt x="162803" y="1154089"/>
                  </a:cubicBezTo>
                  <a:cubicBezTo>
                    <a:pt x="207917" y="1154089"/>
                    <a:pt x="245185" y="1128139"/>
                    <a:pt x="245185" y="1096726"/>
                  </a:cubicBezTo>
                  <a:cubicBezTo>
                    <a:pt x="245185" y="1065313"/>
                    <a:pt x="207917" y="1039363"/>
                    <a:pt x="162803" y="1039363"/>
                  </a:cubicBezTo>
                  <a:cubicBezTo>
                    <a:pt x="117689" y="1039363"/>
                    <a:pt x="80421" y="1065313"/>
                    <a:pt x="80421" y="1096726"/>
                  </a:cubicBezTo>
                  <a:close/>
                  <a:moveTo>
                    <a:pt x="194187" y="2938195"/>
                  </a:moveTo>
                  <a:lnTo>
                    <a:pt x="135342" y="2938195"/>
                  </a:lnTo>
                  <a:lnTo>
                    <a:pt x="135342" y="3025825"/>
                  </a:lnTo>
                  <a:lnTo>
                    <a:pt x="0" y="3025825"/>
                  </a:lnTo>
                  <a:lnTo>
                    <a:pt x="0" y="3063925"/>
                  </a:lnTo>
                  <a:lnTo>
                    <a:pt x="133381" y="3063925"/>
                  </a:lnTo>
                  <a:lnTo>
                    <a:pt x="133381" y="3150285"/>
                  </a:lnTo>
                  <a:lnTo>
                    <a:pt x="192225" y="3150285"/>
                  </a:lnTo>
                  <a:lnTo>
                    <a:pt x="192225" y="3062655"/>
                  </a:lnTo>
                  <a:lnTo>
                    <a:pt x="327568" y="3062655"/>
                  </a:lnTo>
                  <a:lnTo>
                    <a:pt x="327568" y="3024555"/>
                  </a:lnTo>
                  <a:lnTo>
                    <a:pt x="194187" y="3024555"/>
                  </a:lnTo>
                  <a:lnTo>
                    <a:pt x="194187" y="2938195"/>
                  </a:lnTo>
                  <a:close/>
                  <a:moveTo>
                    <a:pt x="72575" y="210331"/>
                  </a:moveTo>
                  <a:lnTo>
                    <a:pt x="168688" y="143407"/>
                  </a:lnTo>
                  <a:lnTo>
                    <a:pt x="264800" y="210331"/>
                  </a:lnTo>
                  <a:lnTo>
                    <a:pt x="304030" y="181649"/>
                  </a:lnTo>
                  <a:lnTo>
                    <a:pt x="209879" y="114726"/>
                  </a:lnTo>
                  <a:lnTo>
                    <a:pt x="304030" y="47802"/>
                  </a:lnTo>
                  <a:lnTo>
                    <a:pt x="262839" y="19121"/>
                  </a:lnTo>
                  <a:lnTo>
                    <a:pt x="168688" y="86045"/>
                  </a:lnTo>
                  <a:lnTo>
                    <a:pt x="74536" y="19121"/>
                  </a:lnTo>
                  <a:lnTo>
                    <a:pt x="33345" y="47802"/>
                  </a:lnTo>
                  <a:lnTo>
                    <a:pt x="127496" y="113360"/>
                  </a:lnTo>
                  <a:lnTo>
                    <a:pt x="31384" y="181650"/>
                  </a:lnTo>
                  <a:lnTo>
                    <a:pt x="72575" y="210331"/>
                  </a:lnTo>
                  <a:close/>
                  <a:moveTo>
                    <a:pt x="4349293" y="3044875"/>
                  </a:moveTo>
                  <a:cubicBezTo>
                    <a:pt x="4349293" y="3095675"/>
                    <a:pt x="4308653" y="3136315"/>
                    <a:pt x="4257853" y="3136315"/>
                  </a:cubicBezTo>
                  <a:cubicBezTo>
                    <a:pt x="4207053" y="3136315"/>
                    <a:pt x="4166413" y="3095675"/>
                    <a:pt x="4166413" y="3044875"/>
                  </a:cubicBezTo>
                  <a:cubicBezTo>
                    <a:pt x="4166413" y="2994075"/>
                    <a:pt x="4207053" y="2953435"/>
                    <a:pt x="4257853" y="2953435"/>
                  </a:cubicBezTo>
                  <a:cubicBezTo>
                    <a:pt x="4308653" y="2953435"/>
                    <a:pt x="4349293" y="2994075"/>
                    <a:pt x="4349293" y="3044875"/>
                  </a:cubicBezTo>
                  <a:close/>
                  <a:moveTo>
                    <a:pt x="4311193" y="3044875"/>
                  </a:moveTo>
                  <a:cubicBezTo>
                    <a:pt x="4311193" y="3015665"/>
                    <a:pt x="4287063" y="2991535"/>
                    <a:pt x="4257853" y="2991535"/>
                  </a:cubicBezTo>
                  <a:cubicBezTo>
                    <a:pt x="4228643" y="2991535"/>
                    <a:pt x="4204513" y="3015665"/>
                    <a:pt x="4204513" y="3044875"/>
                  </a:cubicBezTo>
                  <a:cubicBezTo>
                    <a:pt x="4204513" y="3074085"/>
                    <a:pt x="4228643" y="3098215"/>
                    <a:pt x="4257853" y="3098215"/>
                  </a:cubicBezTo>
                  <a:cubicBezTo>
                    <a:pt x="4287063" y="3098215"/>
                    <a:pt x="4311193" y="3074085"/>
                    <a:pt x="4311193" y="3044875"/>
                  </a:cubicBezTo>
                  <a:close/>
                  <a:moveTo>
                    <a:pt x="3081490" y="1984487"/>
                  </a:moveTo>
                  <a:lnTo>
                    <a:pt x="2985378" y="2051410"/>
                  </a:lnTo>
                  <a:lnTo>
                    <a:pt x="2891226" y="1984487"/>
                  </a:lnTo>
                  <a:lnTo>
                    <a:pt x="2850035" y="2013168"/>
                  </a:lnTo>
                  <a:lnTo>
                    <a:pt x="2946148" y="2080092"/>
                  </a:lnTo>
                  <a:lnTo>
                    <a:pt x="2850035" y="2147015"/>
                  </a:lnTo>
                  <a:lnTo>
                    <a:pt x="2891226" y="2175697"/>
                  </a:lnTo>
                  <a:lnTo>
                    <a:pt x="2985378" y="2108773"/>
                  </a:lnTo>
                  <a:lnTo>
                    <a:pt x="3081490" y="2175697"/>
                  </a:lnTo>
                  <a:lnTo>
                    <a:pt x="3122681" y="2147015"/>
                  </a:lnTo>
                  <a:lnTo>
                    <a:pt x="3026569" y="2080092"/>
                  </a:lnTo>
                  <a:lnTo>
                    <a:pt x="3122681" y="2013168"/>
                  </a:lnTo>
                  <a:lnTo>
                    <a:pt x="3081490" y="1984487"/>
                  </a:lnTo>
                  <a:close/>
                  <a:moveTo>
                    <a:pt x="3016761" y="0"/>
                  </a:moveTo>
                  <a:lnTo>
                    <a:pt x="2957917" y="0"/>
                  </a:lnTo>
                  <a:lnTo>
                    <a:pt x="2957917" y="94239"/>
                  </a:lnTo>
                  <a:lnTo>
                    <a:pt x="2824536" y="94239"/>
                  </a:lnTo>
                  <a:lnTo>
                    <a:pt x="2824536" y="135213"/>
                  </a:lnTo>
                  <a:lnTo>
                    <a:pt x="2955955" y="135213"/>
                  </a:lnTo>
                  <a:lnTo>
                    <a:pt x="2955955" y="228086"/>
                  </a:lnTo>
                  <a:lnTo>
                    <a:pt x="3014800" y="228086"/>
                  </a:lnTo>
                  <a:lnTo>
                    <a:pt x="3014800" y="133847"/>
                  </a:lnTo>
                  <a:lnTo>
                    <a:pt x="3152103" y="133847"/>
                  </a:lnTo>
                  <a:lnTo>
                    <a:pt x="3152103" y="92873"/>
                  </a:lnTo>
                  <a:lnTo>
                    <a:pt x="3016761" y="92873"/>
                  </a:lnTo>
                  <a:lnTo>
                    <a:pt x="3016761" y="0"/>
                  </a:lnTo>
                  <a:close/>
                  <a:moveTo>
                    <a:pt x="1716298" y="2080092"/>
                  </a:moveTo>
                  <a:cubicBezTo>
                    <a:pt x="1716298" y="2134723"/>
                    <a:pt x="1653530" y="2178428"/>
                    <a:pt x="1575071" y="2178428"/>
                  </a:cubicBezTo>
                  <a:cubicBezTo>
                    <a:pt x="1496612" y="2178428"/>
                    <a:pt x="1433844" y="2134723"/>
                    <a:pt x="1433844" y="2080092"/>
                  </a:cubicBezTo>
                  <a:cubicBezTo>
                    <a:pt x="1433844" y="2025460"/>
                    <a:pt x="1496612" y="1981755"/>
                    <a:pt x="1575071" y="1981755"/>
                  </a:cubicBezTo>
                  <a:cubicBezTo>
                    <a:pt x="1653530" y="1981755"/>
                    <a:pt x="1716298" y="2025460"/>
                    <a:pt x="1716298" y="2080092"/>
                  </a:cubicBezTo>
                  <a:close/>
                  <a:moveTo>
                    <a:pt x="1657453" y="2080092"/>
                  </a:moveTo>
                  <a:cubicBezTo>
                    <a:pt x="1657453" y="2048679"/>
                    <a:pt x="1620185" y="2022729"/>
                    <a:pt x="1575071" y="2022729"/>
                  </a:cubicBezTo>
                  <a:cubicBezTo>
                    <a:pt x="1529957" y="2022729"/>
                    <a:pt x="1492689" y="2048679"/>
                    <a:pt x="1492689" y="2080092"/>
                  </a:cubicBezTo>
                  <a:cubicBezTo>
                    <a:pt x="1492689" y="2111505"/>
                    <a:pt x="1529957" y="2137455"/>
                    <a:pt x="1575071" y="2137455"/>
                  </a:cubicBezTo>
                  <a:cubicBezTo>
                    <a:pt x="1620185" y="2137455"/>
                    <a:pt x="1657453" y="2111505"/>
                    <a:pt x="1657453" y="2080092"/>
                  </a:cubicBezTo>
                  <a:close/>
                  <a:moveTo>
                    <a:pt x="1720221" y="114726"/>
                  </a:moveTo>
                  <a:cubicBezTo>
                    <a:pt x="1720221" y="169357"/>
                    <a:pt x="1657453" y="213063"/>
                    <a:pt x="1578994" y="213063"/>
                  </a:cubicBezTo>
                  <a:cubicBezTo>
                    <a:pt x="1500535" y="213063"/>
                    <a:pt x="1437767" y="169357"/>
                    <a:pt x="1437767" y="114726"/>
                  </a:cubicBezTo>
                  <a:cubicBezTo>
                    <a:pt x="1437767" y="60095"/>
                    <a:pt x="1502496" y="16389"/>
                    <a:pt x="1578994" y="16389"/>
                  </a:cubicBezTo>
                  <a:cubicBezTo>
                    <a:pt x="1657453" y="16389"/>
                    <a:pt x="1720221" y="60095"/>
                    <a:pt x="1720221" y="114726"/>
                  </a:cubicBezTo>
                  <a:close/>
                  <a:moveTo>
                    <a:pt x="1661376" y="114726"/>
                  </a:moveTo>
                  <a:cubicBezTo>
                    <a:pt x="1661376" y="83313"/>
                    <a:pt x="1624108" y="57363"/>
                    <a:pt x="1578994" y="57363"/>
                  </a:cubicBezTo>
                  <a:cubicBezTo>
                    <a:pt x="1533880" y="57363"/>
                    <a:pt x="1496612" y="83313"/>
                    <a:pt x="1496612" y="114726"/>
                  </a:cubicBezTo>
                  <a:cubicBezTo>
                    <a:pt x="1496612" y="146139"/>
                    <a:pt x="1533880" y="172089"/>
                    <a:pt x="1578994" y="172089"/>
                  </a:cubicBezTo>
                  <a:cubicBezTo>
                    <a:pt x="1624108" y="172089"/>
                    <a:pt x="1661376" y="146139"/>
                    <a:pt x="1661376" y="114726"/>
                  </a:cubicBezTo>
                  <a:close/>
                  <a:moveTo>
                    <a:pt x="1671184" y="2954705"/>
                  </a:moveTo>
                  <a:lnTo>
                    <a:pt x="1577033" y="3016935"/>
                  </a:lnTo>
                  <a:lnTo>
                    <a:pt x="1480920" y="2954705"/>
                  </a:lnTo>
                  <a:lnTo>
                    <a:pt x="1439729" y="2981375"/>
                  </a:lnTo>
                  <a:lnTo>
                    <a:pt x="1535841" y="3043605"/>
                  </a:lnTo>
                  <a:lnTo>
                    <a:pt x="1439729" y="3105835"/>
                  </a:lnTo>
                  <a:lnTo>
                    <a:pt x="1480920" y="3132505"/>
                  </a:lnTo>
                  <a:lnTo>
                    <a:pt x="1577033" y="3070275"/>
                  </a:lnTo>
                  <a:lnTo>
                    <a:pt x="1671184" y="3132505"/>
                  </a:lnTo>
                  <a:lnTo>
                    <a:pt x="1712375" y="3105835"/>
                  </a:lnTo>
                  <a:lnTo>
                    <a:pt x="1616262" y="3043605"/>
                  </a:lnTo>
                  <a:lnTo>
                    <a:pt x="1712375" y="2981375"/>
                  </a:lnTo>
                  <a:lnTo>
                    <a:pt x="1671184" y="29547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8688" name="Group 50"/>
          <p:cNvGrpSpPr>
            <a:grpSpLocks/>
          </p:cNvGrpSpPr>
          <p:nvPr/>
        </p:nvGrpSpPr>
        <p:grpSpPr bwMode="auto">
          <a:xfrm rot="-5400000">
            <a:off x="2041525" y="7723188"/>
            <a:ext cx="1346200" cy="1346200"/>
            <a:chOff x="0" y="0"/>
            <a:chExt cx="6350000" cy="6350000"/>
          </a:xfrm>
        </p:grpSpPr>
        <p:sp>
          <p:nvSpPr>
            <p:cNvPr id="28697" name="Freeform 51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8689" name="Group 52"/>
          <p:cNvGrpSpPr>
            <a:grpSpLocks/>
          </p:cNvGrpSpPr>
          <p:nvPr/>
        </p:nvGrpSpPr>
        <p:grpSpPr bwMode="auto">
          <a:xfrm rot="-5400000">
            <a:off x="-350837" y="7885112"/>
            <a:ext cx="2743200" cy="2041525"/>
            <a:chOff x="0" y="0"/>
            <a:chExt cx="1055182" cy="785017"/>
          </a:xfrm>
        </p:grpSpPr>
        <p:sp>
          <p:nvSpPr>
            <p:cNvPr id="28696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055182" cy="785017"/>
            </a:xfrm>
            <a:custGeom>
              <a:avLst/>
              <a:gdLst>
                <a:gd name="T0" fmla="*/ 0 w 1055182"/>
                <a:gd name="T1" fmla="*/ 0 h 785017"/>
                <a:gd name="T2" fmla="*/ 1055182 w 1055182"/>
                <a:gd name="T3" fmla="*/ 785017 h 785017"/>
              </a:gdLst>
              <a:ahLst/>
              <a:cxnLst/>
              <a:rect l="T0" t="T1" r="T2" b="T3"/>
              <a:pathLst>
                <a:path w="1055182" h="785017">
                  <a:moveTo>
                    <a:pt x="0" y="0"/>
                  </a:moveTo>
                  <a:lnTo>
                    <a:pt x="1055182" y="0"/>
                  </a:lnTo>
                  <a:lnTo>
                    <a:pt x="1055182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8690" name="Group 54"/>
          <p:cNvGrpSpPr>
            <a:grpSpLocks/>
          </p:cNvGrpSpPr>
          <p:nvPr/>
        </p:nvGrpSpPr>
        <p:grpSpPr bwMode="auto">
          <a:xfrm rot="-5400000">
            <a:off x="8732" y="6690519"/>
            <a:ext cx="2039937" cy="2041525"/>
            <a:chOff x="0" y="0"/>
            <a:chExt cx="6350000" cy="6350000"/>
          </a:xfrm>
        </p:grpSpPr>
        <p:sp>
          <p:nvSpPr>
            <p:cNvPr id="28695" name="Freeform 5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8691" name="Group 56"/>
          <p:cNvGrpSpPr>
            <a:grpSpLocks/>
          </p:cNvGrpSpPr>
          <p:nvPr/>
        </p:nvGrpSpPr>
        <p:grpSpPr bwMode="auto">
          <a:xfrm rot="-5400000">
            <a:off x="16787019" y="-451644"/>
            <a:ext cx="2041526" cy="2039937"/>
            <a:chOff x="0" y="0"/>
            <a:chExt cx="6350000" cy="6350000"/>
          </a:xfrm>
        </p:grpSpPr>
        <p:sp>
          <p:nvSpPr>
            <p:cNvPr id="28694" name="Freeform 57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2383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8692" name="Group 58"/>
          <p:cNvGrpSpPr>
            <a:grpSpLocks/>
          </p:cNvGrpSpPr>
          <p:nvPr/>
        </p:nvGrpSpPr>
        <p:grpSpPr bwMode="auto">
          <a:xfrm rot="-5400000">
            <a:off x="17464882" y="894556"/>
            <a:ext cx="1771650" cy="2039937"/>
            <a:chOff x="0" y="0"/>
            <a:chExt cx="6350000" cy="6350000"/>
          </a:xfrm>
        </p:grpSpPr>
        <p:sp>
          <p:nvSpPr>
            <p:cNvPr id="28693" name="Freeform 59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 rot="-5400000">
            <a:off x="12665869" y="4664869"/>
            <a:ext cx="9707562" cy="1536700"/>
            <a:chOff x="0" y="0"/>
            <a:chExt cx="4862951" cy="785017"/>
          </a:xfrm>
        </p:grpSpPr>
        <p:sp>
          <p:nvSpPr>
            <p:cNvPr id="29736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9699" name="Group 4"/>
          <p:cNvGrpSpPr>
            <a:grpSpLocks/>
          </p:cNvGrpSpPr>
          <p:nvPr/>
        </p:nvGrpSpPr>
        <p:grpSpPr bwMode="auto">
          <a:xfrm rot="-5400000">
            <a:off x="16751300" y="0"/>
            <a:ext cx="1536700" cy="1536700"/>
            <a:chOff x="0" y="0"/>
            <a:chExt cx="6350000" cy="6350000"/>
          </a:xfrm>
        </p:grpSpPr>
        <p:sp>
          <p:nvSpPr>
            <p:cNvPr id="29735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9700" name="Group 6"/>
          <p:cNvGrpSpPr>
            <a:grpSpLocks noChangeAspect="1"/>
          </p:cNvGrpSpPr>
          <p:nvPr/>
        </p:nvGrpSpPr>
        <p:grpSpPr bwMode="auto">
          <a:xfrm>
            <a:off x="16948150" y="196850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grpSp>
        <p:nvGrpSpPr>
          <p:cNvPr id="29701" name="Group 8"/>
          <p:cNvGrpSpPr>
            <a:grpSpLocks/>
          </p:cNvGrpSpPr>
          <p:nvPr/>
        </p:nvGrpSpPr>
        <p:grpSpPr bwMode="auto">
          <a:xfrm>
            <a:off x="269875" y="617538"/>
            <a:ext cx="5133975" cy="3895725"/>
            <a:chOff x="0" y="0"/>
            <a:chExt cx="6609423" cy="5406277"/>
          </a:xfrm>
        </p:grpSpPr>
        <p:grpSp>
          <p:nvGrpSpPr>
            <p:cNvPr id="29728" name="Group 9"/>
            <p:cNvGrpSpPr>
              <a:grpSpLocks/>
            </p:cNvGrpSpPr>
            <p:nvPr/>
          </p:nvGrpSpPr>
          <p:grpSpPr bwMode="auto">
            <a:xfrm>
              <a:off x="0" y="0"/>
              <a:ext cx="6609423" cy="5406277"/>
              <a:chOff x="0" y="0"/>
              <a:chExt cx="2503382" cy="2047679"/>
            </a:xfrm>
          </p:grpSpPr>
          <p:sp>
            <p:nvSpPr>
              <p:cNvPr id="29730" name="Freeform 10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2439882" cy="1984179"/>
              </a:xfrm>
              <a:custGeom>
                <a:avLst/>
                <a:gdLst>
                  <a:gd name="T0" fmla="*/ 0 w 2439882"/>
                  <a:gd name="T1" fmla="*/ 0 h 1984179"/>
                  <a:gd name="T2" fmla="*/ 2439882 w 2439882"/>
                  <a:gd name="T3" fmla="*/ 1984179 h 1984179"/>
                </a:gdLst>
                <a:ahLst/>
                <a:cxnLst/>
                <a:rect l="T0" t="T1" r="T2" b="T3"/>
                <a:pathLst>
                  <a:path w="2439882" h="1984179">
                    <a:moveTo>
                      <a:pt x="2347172" y="1984179"/>
                    </a:moveTo>
                    <a:lnTo>
                      <a:pt x="92710" y="1984179"/>
                    </a:lnTo>
                    <a:cubicBezTo>
                      <a:pt x="41910" y="1984179"/>
                      <a:pt x="0" y="1942269"/>
                      <a:pt x="0" y="1891469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2345902" y="0"/>
                    </a:lnTo>
                    <a:cubicBezTo>
                      <a:pt x="2396702" y="0"/>
                      <a:pt x="2438612" y="41910"/>
                      <a:pt x="2438612" y="92710"/>
                    </a:cubicBezTo>
                    <a:lnTo>
                      <a:pt x="2438612" y="1890199"/>
                    </a:lnTo>
                    <a:cubicBezTo>
                      <a:pt x="2439882" y="1942269"/>
                      <a:pt x="2397972" y="1984179"/>
                      <a:pt x="2347172" y="1984179"/>
                    </a:cubicBezTo>
                    <a:close/>
                  </a:path>
                </a:pathLst>
              </a:custGeom>
              <a:solidFill>
                <a:srgbClr val="C6DE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9731" name="Freeform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03382" cy="2047679"/>
              </a:xfrm>
              <a:custGeom>
                <a:avLst/>
                <a:gdLst>
                  <a:gd name="T0" fmla="*/ 0 w 2503382"/>
                  <a:gd name="T1" fmla="*/ 0 h 2047679"/>
                  <a:gd name="T2" fmla="*/ 2503382 w 2503382"/>
                  <a:gd name="T3" fmla="*/ 2047679 h 2047679"/>
                </a:gdLst>
                <a:ahLst/>
                <a:cxnLst/>
                <a:rect l="T0" t="T1" r="T2" b="T3"/>
                <a:pathLst>
                  <a:path w="2503382" h="2047679">
                    <a:moveTo>
                      <a:pt x="2378922" y="59690"/>
                    </a:moveTo>
                    <a:cubicBezTo>
                      <a:pt x="2414482" y="59690"/>
                      <a:pt x="2443692" y="88900"/>
                      <a:pt x="2443692" y="124460"/>
                    </a:cubicBezTo>
                    <a:lnTo>
                      <a:pt x="2443692" y="1923219"/>
                    </a:lnTo>
                    <a:cubicBezTo>
                      <a:pt x="2443692" y="1958779"/>
                      <a:pt x="2414482" y="1987989"/>
                      <a:pt x="2378922" y="1987989"/>
                    </a:cubicBezTo>
                    <a:lnTo>
                      <a:pt x="124460" y="1987989"/>
                    </a:lnTo>
                    <a:cubicBezTo>
                      <a:pt x="88900" y="1987989"/>
                      <a:pt x="59690" y="1958779"/>
                      <a:pt x="59690" y="1923219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2378922" y="59690"/>
                    </a:lnTo>
                    <a:moveTo>
                      <a:pt x="2378922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923219"/>
                    </a:lnTo>
                    <a:cubicBezTo>
                      <a:pt x="0" y="1991799"/>
                      <a:pt x="55880" y="2047679"/>
                      <a:pt x="124460" y="2047679"/>
                    </a:cubicBezTo>
                    <a:lnTo>
                      <a:pt x="2378922" y="2047679"/>
                    </a:lnTo>
                    <a:cubicBezTo>
                      <a:pt x="2447502" y="2047679"/>
                      <a:pt x="2503382" y="1991799"/>
                      <a:pt x="2503382" y="1923219"/>
                    </a:cubicBezTo>
                    <a:lnTo>
                      <a:pt x="2503382" y="124460"/>
                    </a:lnTo>
                    <a:cubicBezTo>
                      <a:pt x="2503382" y="55880"/>
                      <a:pt x="2447502" y="0"/>
                      <a:pt x="2378922" y="0"/>
                    </a:cubicBezTo>
                    <a:close/>
                  </a:path>
                </a:pathLst>
              </a:custGeom>
              <a:solidFill>
                <a:srgbClr val="1E49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9729" name="TextBox 12"/>
            <p:cNvSpPr txBox="1">
              <a:spLocks noChangeArrowheads="1"/>
            </p:cNvSpPr>
            <p:nvPr/>
          </p:nvSpPr>
          <p:spPr bwMode="auto">
            <a:xfrm>
              <a:off x="204373" y="211492"/>
              <a:ext cx="6145497" cy="4965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4025"/>
                </a:lnSpc>
              </a:pPr>
              <a:r>
                <a:rPr lang="en-US" sz="2800" b="1">
                  <a:solidFill>
                    <a:srgbClr val="000000"/>
                  </a:solidFill>
                  <a:latin typeface="Sitka Heading"/>
                </a:rPr>
                <a:t>На обліку: </a:t>
              </a:r>
              <a:r>
                <a:rPr lang="en-US" sz="2800" b="1">
                  <a:solidFill>
                    <a:schemeClr val="accent2"/>
                  </a:solidFill>
                  <a:latin typeface="Sitka Heading"/>
                </a:rPr>
                <a:t>74</a:t>
              </a:r>
              <a:r>
                <a:rPr lang="en-US" sz="2800" b="1">
                  <a:solidFill>
                    <a:srgbClr val="000000"/>
                  </a:solidFill>
                  <a:latin typeface="Sitka Heading"/>
                </a:rPr>
                <a:t> учасника бойових дій АТО/ООС; </a:t>
              </a:r>
              <a:endParaRPr lang="uk-UA" sz="2800" b="1">
                <a:solidFill>
                  <a:srgbClr val="000000"/>
                </a:solidFill>
                <a:latin typeface="Sitka Heading"/>
              </a:endParaRPr>
            </a:p>
            <a:p>
              <a:pPr algn="ctr">
                <a:lnSpc>
                  <a:spcPts val="4025"/>
                </a:lnSpc>
              </a:pPr>
              <a:r>
                <a:rPr lang="en-US" sz="3200" b="1">
                  <a:solidFill>
                    <a:schemeClr val="accent2"/>
                  </a:solidFill>
                  <a:latin typeface="Sitka Heading"/>
                </a:rPr>
                <a:t>1</a:t>
              </a:r>
              <a:r>
                <a:rPr lang="en-US" sz="2800" b="1">
                  <a:solidFill>
                    <a:srgbClr val="000000"/>
                  </a:solidFill>
                  <a:latin typeface="Sitka Heading"/>
                </a:rPr>
                <a:t> особа з інвалідністю внаслідок війни з числа учасників АТО; </a:t>
              </a:r>
              <a:endParaRPr lang="uk-UA" sz="2800" b="1">
                <a:solidFill>
                  <a:srgbClr val="000000"/>
                </a:solidFill>
                <a:latin typeface="Sitka Heading"/>
              </a:endParaRPr>
            </a:p>
            <a:p>
              <a:pPr algn="ctr">
                <a:lnSpc>
                  <a:spcPts val="4025"/>
                </a:lnSpc>
              </a:pPr>
              <a:r>
                <a:rPr lang="en-US" sz="3200" b="1">
                  <a:solidFill>
                    <a:schemeClr val="accent2"/>
                  </a:solidFill>
                  <a:latin typeface="Sitka Heading"/>
                </a:rPr>
                <a:t>5</a:t>
              </a:r>
              <a:r>
                <a:rPr lang="en-US" sz="2800" b="1">
                  <a:solidFill>
                    <a:srgbClr val="000000"/>
                  </a:solidFill>
                  <a:latin typeface="Sitka Heading"/>
                </a:rPr>
                <a:t> осіб членів сімей загиблих учасників АТО.</a:t>
              </a:r>
            </a:p>
          </p:txBody>
        </p:sp>
      </p:grpSp>
      <p:grpSp>
        <p:nvGrpSpPr>
          <p:cNvPr id="29702" name="Group 13"/>
          <p:cNvGrpSpPr>
            <a:grpSpLocks/>
          </p:cNvGrpSpPr>
          <p:nvPr/>
        </p:nvGrpSpPr>
        <p:grpSpPr bwMode="auto">
          <a:xfrm>
            <a:off x="5470525" y="579438"/>
            <a:ext cx="5089525" cy="3995737"/>
            <a:chOff x="0" y="0"/>
            <a:chExt cx="6786509" cy="5326150"/>
          </a:xfrm>
        </p:grpSpPr>
        <p:grpSp>
          <p:nvGrpSpPr>
            <p:cNvPr id="29724" name="Group 14"/>
            <p:cNvGrpSpPr>
              <a:grpSpLocks/>
            </p:cNvGrpSpPr>
            <p:nvPr/>
          </p:nvGrpSpPr>
          <p:grpSpPr bwMode="auto">
            <a:xfrm>
              <a:off x="0" y="0"/>
              <a:ext cx="6786509" cy="5326150"/>
              <a:chOff x="0" y="0"/>
              <a:chExt cx="2609125" cy="2047679"/>
            </a:xfrm>
          </p:grpSpPr>
          <p:sp>
            <p:nvSpPr>
              <p:cNvPr id="29726" name="Freeform 15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2545625" cy="1984179"/>
              </a:xfrm>
              <a:custGeom>
                <a:avLst/>
                <a:gdLst>
                  <a:gd name="T0" fmla="*/ 0 w 2545625"/>
                  <a:gd name="T1" fmla="*/ 0 h 1984179"/>
                  <a:gd name="T2" fmla="*/ 2545625 w 2545625"/>
                  <a:gd name="T3" fmla="*/ 1984179 h 1984179"/>
                </a:gdLst>
                <a:ahLst/>
                <a:cxnLst/>
                <a:rect l="T0" t="T1" r="T2" b="T3"/>
                <a:pathLst>
                  <a:path w="2545625" h="1984179">
                    <a:moveTo>
                      <a:pt x="2452915" y="1984179"/>
                    </a:moveTo>
                    <a:lnTo>
                      <a:pt x="92710" y="1984179"/>
                    </a:lnTo>
                    <a:cubicBezTo>
                      <a:pt x="41910" y="1984179"/>
                      <a:pt x="0" y="1942269"/>
                      <a:pt x="0" y="1891469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2451645" y="0"/>
                    </a:lnTo>
                    <a:cubicBezTo>
                      <a:pt x="2502445" y="0"/>
                      <a:pt x="2544355" y="41910"/>
                      <a:pt x="2544355" y="92710"/>
                    </a:cubicBezTo>
                    <a:lnTo>
                      <a:pt x="2544355" y="1890199"/>
                    </a:lnTo>
                    <a:cubicBezTo>
                      <a:pt x="2545625" y="1942269"/>
                      <a:pt x="2503715" y="1984179"/>
                      <a:pt x="2452915" y="1984179"/>
                    </a:cubicBezTo>
                    <a:close/>
                  </a:path>
                </a:pathLst>
              </a:custGeom>
              <a:solidFill>
                <a:srgbClr val="CED0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9727" name="Freeform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09125" cy="2047679"/>
              </a:xfrm>
              <a:custGeom>
                <a:avLst/>
                <a:gdLst>
                  <a:gd name="T0" fmla="*/ 0 w 2609125"/>
                  <a:gd name="T1" fmla="*/ 0 h 2047679"/>
                  <a:gd name="T2" fmla="*/ 2609125 w 2609125"/>
                  <a:gd name="T3" fmla="*/ 2047679 h 2047679"/>
                </a:gdLst>
                <a:ahLst/>
                <a:cxnLst/>
                <a:rect l="T0" t="T1" r="T2" b="T3"/>
                <a:pathLst>
                  <a:path w="2609125" h="2047679">
                    <a:moveTo>
                      <a:pt x="2484665" y="59690"/>
                    </a:moveTo>
                    <a:cubicBezTo>
                      <a:pt x="2520225" y="59690"/>
                      <a:pt x="2549435" y="88900"/>
                      <a:pt x="2549435" y="124460"/>
                    </a:cubicBezTo>
                    <a:lnTo>
                      <a:pt x="2549435" y="1923219"/>
                    </a:lnTo>
                    <a:cubicBezTo>
                      <a:pt x="2549435" y="1958779"/>
                      <a:pt x="2520225" y="1987989"/>
                      <a:pt x="2484665" y="1987989"/>
                    </a:cubicBezTo>
                    <a:lnTo>
                      <a:pt x="124460" y="1987989"/>
                    </a:lnTo>
                    <a:cubicBezTo>
                      <a:pt x="88900" y="1987989"/>
                      <a:pt x="59690" y="1958779"/>
                      <a:pt x="59690" y="1923219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2484665" y="59690"/>
                    </a:lnTo>
                    <a:moveTo>
                      <a:pt x="2484665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923219"/>
                    </a:lnTo>
                    <a:cubicBezTo>
                      <a:pt x="0" y="1991799"/>
                      <a:pt x="55880" y="2047679"/>
                      <a:pt x="124460" y="2047679"/>
                    </a:cubicBezTo>
                    <a:lnTo>
                      <a:pt x="2484665" y="2047679"/>
                    </a:lnTo>
                    <a:cubicBezTo>
                      <a:pt x="2553245" y="2047679"/>
                      <a:pt x="2609125" y="1991799"/>
                      <a:pt x="2609125" y="1923219"/>
                    </a:cubicBezTo>
                    <a:lnTo>
                      <a:pt x="2609125" y="124460"/>
                    </a:lnTo>
                    <a:cubicBezTo>
                      <a:pt x="2609125" y="55880"/>
                      <a:pt x="2553245" y="0"/>
                      <a:pt x="2484665" y="0"/>
                    </a:cubicBezTo>
                    <a:close/>
                  </a:path>
                </a:pathLst>
              </a:custGeom>
              <a:solidFill>
                <a:srgbClr val="4238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9725" name="TextBox 17"/>
            <p:cNvSpPr txBox="1">
              <a:spLocks noChangeArrowheads="1"/>
            </p:cNvSpPr>
            <p:nvPr/>
          </p:nvSpPr>
          <p:spPr bwMode="auto">
            <a:xfrm>
              <a:off x="228616" y="194679"/>
              <a:ext cx="6329277" cy="4909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3625"/>
                </a:lnSpc>
              </a:pPr>
              <a:r>
                <a:rPr lang="en-US" sz="2500" b="1">
                  <a:solidFill>
                    <a:srgbClr val="000000"/>
                  </a:solidFill>
                  <a:latin typeface="Sitka Heading"/>
                </a:rPr>
                <a:t>Забезпечено санаторно-курортним лікуванням: </a:t>
              </a:r>
              <a:endParaRPr lang="uk-UA" sz="2500" b="1">
                <a:solidFill>
                  <a:srgbClr val="000000"/>
                </a:solidFill>
                <a:latin typeface="Sitka Heading"/>
              </a:endParaRPr>
            </a:p>
            <a:p>
              <a:pPr algn="ctr">
                <a:lnSpc>
                  <a:spcPts val="3625"/>
                </a:lnSpc>
              </a:pPr>
              <a:r>
                <a:rPr lang="en-US" sz="2800" b="1">
                  <a:solidFill>
                    <a:schemeClr val="accent2"/>
                  </a:solidFill>
                  <a:latin typeface="Sitka Heading"/>
                </a:rPr>
                <a:t>60 </a:t>
              </a:r>
              <a:r>
                <a:rPr lang="en-US" sz="2500" b="1">
                  <a:solidFill>
                    <a:srgbClr val="000000"/>
                  </a:solidFill>
                  <a:latin typeface="Sitka Heading"/>
                </a:rPr>
                <a:t>учасників бойових дій АТО/ООС; </a:t>
              </a:r>
              <a:r>
                <a:rPr lang="en-US" sz="2800" b="1">
                  <a:solidFill>
                    <a:schemeClr val="accent2"/>
                  </a:solidFill>
                  <a:latin typeface="Sitka Heading"/>
                </a:rPr>
                <a:t>3</a:t>
              </a:r>
              <a:r>
                <a:rPr lang="en-US" sz="2500" b="1">
                  <a:solidFill>
                    <a:srgbClr val="000000"/>
                  </a:solidFill>
                  <a:latin typeface="Sitka Heading"/>
                </a:rPr>
                <a:t> особи з числа членів сімей загиблих учасників АТО; </a:t>
              </a:r>
              <a:r>
                <a:rPr lang="en-US" sz="3200" b="1">
                  <a:solidFill>
                    <a:schemeClr val="accent2"/>
                  </a:solidFill>
                  <a:latin typeface="Sitka Heading"/>
                </a:rPr>
                <a:t>1</a:t>
              </a:r>
              <a:r>
                <a:rPr lang="en-US" sz="2500" b="1">
                  <a:solidFill>
                    <a:srgbClr val="000000"/>
                  </a:solidFill>
                  <a:latin typeface="Sitka Heading"/>
                </a:rPr>
                <a:t> особу з інвалідністю внаслідок війни з числа учасників АТО</a:t>
              </a:r>
            </a:p>
          </p:txBody>
        </p:sp>
      </p:grpSp>
      <p:grpSp>
        <p:nvGrpSpPr>
          <p:cNvPr id="29703" name="Group 18"/>
          <p:cNvGrpSpPr>
            <a:grpSpLocks/>
          </p:cNvGrpSpPr>
          <p:nvPr/>
        </p:nvGrpSpPr>
        <p:grpSpPr bwMode="auto">
          <a:xfrm>
            <a:off x="10750550" y="798513"/>
            <a:ext cx="5681663" cy="3240087"/>
            <a:chOff x="0" y="0"/>
            <a:chExt cx="7575695" cy="4319423"/>
          </a:xfrm>
        </p:grpSpPr>
        <p:grpSp>
          <p:nvGrpSpPr>
            <p:cNvPr id="29720" name="Group 19"/>
            <p:cNvGrpSpPr>
              <a:grpSpLocks/>
            </p:cNvGrpSpPr>
            <p:nvPr/>
          </p:nvGrpSpPr>
          <p:grpSpPr bwMode="auto">
            <a:xfrm>
              <a:off x="0" y="0"/>
              <a:ext cx="7575695" cy="4319423"/>
              <a:chOff x="0" y="0"/>
              <a:chExt cx="3004069" cy="1712825"/>
            </a:xfrm>
          </p:grpSpPr>
          <p:sp>
            <p:nvSpPr>
              <p:cNvPr id="29722" name="Freeform 20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2940569" cy="1649325"/>
              </a:xfrm>
              <a:custGeom>
                <a:avLst/>
                <a:gdLst>
                  <a:gd name="T0" fmla="*/ 0 w 2940569"/>
                  <a:gd name="T1" fmla="*/ 0 h 1649325"/>
                  <a:gd name="T2" fmla="*/ 2940569 w 2940569"/>
                  <a:gd name="T3" fmla="*/ 1649325 h 1649325"/>
                </a:gdLst>
                <a:ahLst/>
                <a:cxnLst/>
                <a:rect l="T0" t="T1" r="T2" b="T3"/>
                <a:pathLst>
                  <a:path w="2940569" h="1649325">
                    <a:moveTo>
                      <a:pt x="2847859" y="1649325"/>
                    </a:moveTo>
                    <a:lnTo>
                      <a:pt x="92710" y="1649325"/>
                    </a:lnTo>
                    <a:cubicBezTo>
                      <a:pt x="41910" y="1649325"/>
                      <a:pt x="0" y="1607415"/>
                      <a:pt x="0" y="155661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2846589" y="0"/>
                    </a:lnTo>
                    <a:cubicBezTo>
                      <a:pt x="2897389" y="0"/>
                      <a:pt x="2939299" y="41910"/>
                      <a:pt x="2939299" y="92710"/>
                    </a:cubicBezTo>
                    <a:lnTo>
                      <a:pt x="2939299" y="1555345"/>
                    </a:lnTo>
                    <a:cubicBezTo>
                      <a:pt x="2940569" y="1607415"/>
                      <a:pt x="2898659" y="1649325"/>
                      <a:pt x="2847859" y="1649325"/>
                    </a:cubicBez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9723" name="Freeform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4069" cy="1712825"/>
              </a:xfrm>
              <a:custGeom>
                <a:avLst/>
                <a:gdLst>
                  <a:gd name="T0" fmla="*/ 0 w 3004069"/>
                  <a:gd name="T1" fmla="*/ 0 h 1712825"/>
                  <a:gd name="T2" fmla="*/ 3004069 w 3004069"/>
                  <a:gd name="T3" fmla="*/ 1712825 h 1712825"/>
                </a:gdLst>
                <a:ahLst/>
                <a:cxnLst/>
                <a:rect l="T0" t="T1" r="T2" b="T3"/>
                <a:pathLst>
                  <a:path w="3004069" h="1712825">
                    <a:moveTo>
                      <a:pt x="2879609" y="59690"/>
                    </a:moveTo>
                    <a:cubicBezTo>
                      <a:pt x="2915169" y="59690"/>
                      <a:pt x="2944379" y="88900"/>
                      <a:pt x="2944379" y="124460"/>
                    </a:cubicBezTo>
                    <a:lnTo>
                      <a:pt x="2944379" y="1588365"/>
                    </a:lnTo>
                    <a:cubicBezTo>
                      <a:pt x="2944379" y="1623925"/>
                      <a:pt x="2915169" y="1653135"/>
                      <a:pt x="2879609" y="1653135"/>
                    </a:cubicBezTo>
                    <a:lnTo>
                      <a:pt x="124460" y="1653135"/>
                    </a:lnTo>
                    <a:cubicBezTo>
                      <a:pt x="88900" y="1653135"/>
                      <a:pt x="59690" y="1623925"/>
                      <a:pt x="59690" y="158836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2879609" y="59690"/>
                    </a:lnTo>
                    <a:moveTo>
                      <a:pt x="2879609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588365"/>
                    </a:lnTo>
                    <a:cubicBezTo>
                      <a:pt x="0" y="1656945"/>
                      <a:pt x="55880" y="1712825"/>
                      <a:pt x="124460" y="1712825"/>
                    </a:cubicBezTo>
                    <a:lnTo>
                      <a:pt x="2879609" y="1712825"/>
                    </a:lnTo>
                    <a:cubicBezTo>
                      <a:pt x="2948189" y="1712825"/>
                      <a:pt x="3004069" y="1656945"/>
                      <a:pt x="3004069" y="1588365"/>
                    </a:cubicBezTo>
                    <a:lnTo>
                      <a:pt x="3004069" y="124460"/>
                    </a:lnTo>
                    <a:cubicBezTo>
                      <a:pt x="3004069" y="55880"/>
                      <a:pt x="2948189" y="0"/>
                      <a:pt x="2879609" y="0"/>
                    </a:cubicBezTo>
                    <a:close/>
                  </a:path>
                </a:pathLst>
              </a:custGeom>
              <a:solidFill>
                <a:srgbClr val="B217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9721" name="TextBox 22"/>
            <p:cNvSpPr txBox="1">
              <a:spLocks noChangeArrowheads="1"/>
            </p:cNvSpPr>
            <p:nvPr/>
          </p:nvSpPr>
          <p:spPr bwMode="auto">
            <a:xfrm>
              <a:off x="533410" y="222214"/>
              <a:ext cx="6508875" cy="3822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3225"/>
                </a:lnSpc>
              </a:pPr>
              <a:r>
                <a:rPr lang="en-US" sz="2300" b="1">
                  <a:solidFill>
                    <a:srgbClr val="000000"/>
                  </a:solidFill>
                  <a:latin typeface="Sitka Heading"/>
                </a:rPr>
                <a:t>Загальна сума видатків складає </a:t>
              </a:r>
              <a:r>
                <a:rPr lang="en-US" sz="2800" b="1">
                  <a:solidFill>
                    <a:schemeClr val="accent2"/>
                  </a:solidFill>
                  <a:latin typeface="Sitka Heading"/>
                </a:rPr>
                <a:t>958,3</a:t>
              </a:r>
              <a:r>
                <a:rPr lang="en-US" sz="2300" b="1">
                  <a:solidFill>
                    <a:srgbClr val="000000"/>
                  </a:solidFill>
                  <a:latin typeface="Sitka Heading"/>
                </a:rPr>
                <a:t> тис.грн. Надання послуг з  оздоровлення проводиться у санаторно-курортних закладах «Лісова пісня», «Червона калина», «Пролісок», «Орізонт», ім. С.Лазо, «Женева» та ін.</a:t>
              </a:r>
            </a:p>
          </p:txBody>
        </p:sp>
      </p:grpSp>
      <p:grpSp>
        <p:nvGrpSpPr>
          <p:cNvPr id="29704" name="Group 23"/>
          <p:cNvGrpSpPr>
            <a:grpSpLocks/>
          </p:cNvGrpSpPr>
          <p:nvPr/>
        </p:nvGrpSpPr>
        <p:grpSpPr bwMode="auto">
          <a:xfrm>
            <a:off x="8856663" y="4711700"/>
            <a:ext cx="7632700" cy="4776788"/>
            <a:chOff x="0" y="0"/>
            <a:chExt cx="10094482" cy="6287137"/>
          </a:xfrm>
        </p:grpSpPr>
        <p:grpSp>
          <p:nvGrpSpPr>
            <p:cNvPr id="29716" name="Group 24"/>
            <p:cNvGrpSpPr>
              <a:grpSpLocks/>
            </p:cNvGrpSpPr>
            <p:nvPr/>
          </p:nvGrpSpPr>
          <p:grpSpPr bwMode="auto">
            <a:xfrm>
              <a:off x="0" y="0"/>
              <a:ext cx="10094482" cy="6287137"/>
              <a:chOff x="0" y="0"/>
              <a:chExt cx="2827027" cy="1760755"/>
            </a:xfrm>
          </p:grpSpPr>
          <p:sp>
            <p:nvSpPr>
              <p:cNvPr id="29718" name="Freeform 25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2763527" cy="1697255"/>
              </a:xfrm>
              <a:custGeom>
                <a:avLst/>
                <a:gdLst>
                  <a:gd name="T0" fmla="*/ 0 w 2763527"/>
                  <a:gd name="T1" fmla="*/ 0 h 1697255"/>
                  <a:gd name="T2" fmla="*/ 2763527 w 2763527"/>
                  <a:gd name="T3" fmla="*/ 1697255 h 1697255"/>
                </a:gdLst>
                <a:ahLst/>
                <a:cxnLst/>
                <a:rect l="T0" t="T1" r="T2" b="T3"/>
                <a:pathLst>
                  <a:path w="2763527" h="1697255">
                    <a:moveTo>
                      <a:pt x="2670817" y="1697255"/>
                    </a:moveTo>
                    <a:lnTo>
                      <a:pt x="92710" y="1697255"/>
                    </a:lnTo>
                    <a:cubicBezTo>
                      <a:pt x="41910" y="1697255"/>
                      <a:pt x="0" y="1655345"/>
                      <a:pt x="0" y="160454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2669547" y="0"/>
                    </a:lnTo>
                    <a:cubicBezTo>
                      <a:pt x="2720347" y="0"/>
                      <a:pt x="2762257" y="41910"/>
                      <a:pt x="2762257" y="92710"/>
                    </a:cubicBezTo>
                    <a:lnTo>
                      <a:pt x="2762257" y="1603275"/>
                    </a:lnTo>
                    <a:cubicBezTo>
                      <a:pt x="2763527" y="1655345"/>
                      <a:pt x="2721617" y="1697255"/>
                      <a:pt x="2670817" y="1697255"/>
                    </a:cubicBez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9719" name="Freeform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27027" cy="1760755"/>
              </a:xfrm>
              <a:custGeom>
                <a:avLst/>
                <a:gdLst>
                  <a:gd name="T0" fmla="*/ 0 w 2827027"/>
                  <a:gd name="T1" fmla="*/ 0 h 1760755"/>
                  <a:gd name="T2" fmla="*/ 2827027 w 2827027"/>
                  <a:gd name="T3" fmla="*/ 1760755 h 1760755"/>
                </a:gdLst>
                <a:ahLst/>
                <a:cxnLst/>
                <a:rect l="T0" t="T1" r="T2" b="T3"/>
                <a:pathLst>
                  <a:path w="2827027" h="1760755">
                    <a:moveTo>
                      <a:pt x="2702567" y="59690"/>
                    </a:moveTo>
                    <a:cubicBezTo>
                      <a:pt x="2738127" y="59690"/>
                      <a:pt x="2767337" y="88900"/>
                      <a:pt x="2767337" y="124460"/>
                    </a:cubicBezTo>
                    <a:lnTo>
                      <a:pt x="2767337" y="1636295"/>
                    </a:lnTo>
                    <a:cubicBezTo>
                      <a:pt x="2767337" y="1671855"/>
                      <a:pt x="2738127" y="1701065"/>
                      <a:pt x="2702567" y="1701065"/>
                    </a:cubicBezTo>
                    <a:lnTo>
                      <a:pt x="124460" y="1701065"/>
                    </a:lnTo>
                    <a:cubicBezTo>
                      <a:pt x="88900" y="1701065"/>
                      <a:pt x="59690" y="1671855"/>
                      <a:pt x="59690" y="163629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2702567" y="59690"/>
                    </a:lnTo>
                    <a:moveTo>
                      <a:pt x="2702567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636295"/>
                    </a:lnTo>
                    <a:cubicBezTo>
                      <a:pt x="0" y="1704875"/>
                      <a:pt x="55880" y="1760755"/>
                      <a:pt x="124460" y="1760755"/>
                    </a:cubicBezTo>
                    <a:lnTo>
                      <a:pt x="2702567" y="1760755"/>
                    </a:lnTo>
                    <a:cubicBezTo>
                      <a:pt x="2771147" y="1760755"/>
                      <a:pt x="2827027" y="1704875"/>
                      <a:pt x="2827027" y="1636295"/>
                    </a:cubicBezTo>
                    <a:lnTo>
                      <a:pt x="2827027" y="124460"/>
                    </a:lnTo>
                    <a:cubicBezTo>
                      <a:pt x="2827027" y="55880"/>
                      <a:pt x="2771147" y="0"/>
                      <a:pt x="2702567" y="0"/>
                    </a:cubicBezTo>
                    <a:close/>
                  </a:path>
                </a:pathLst>
              </a:custGeom>
              <a:solidFill>
                <a:srgbClr val="4238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9717" name="TextBox 27"/>
            <p:cNvSpPr txBox="1">
              <a:spLocks noChangeArrowheads="1"/>
            </p:cNvSpPr>
            <p:nvPr/>
          </p:nvSpPr>
          <p:spPr bwMode="auto">
            <a:xfrm>
              <a:off x="480789" y="319686"/>
              <a:ext cx="8937648" cy="585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3500"/>
                </a:lnSpc>
              </a:pPr>
              <a:r>
                <a:rPr lang="en-US" sz="2500" b="1">
                  <a:solidFill>
                    <a:srgbClr val="1E4930"/>
                  </a:solidFill>
                  <a:latin typeface="Sitka Heading"/>
                </a:rPr>
                <a:t>З державного бюджету у 2021 році для надання послуг психологічної реабілітації  виділено кошти в сумі </a:t>
              </a:r>
              <a:r>
                <a:rPr lang="en-US" sz="2500" b="1">
                  <a:solidFill>
                    <a:schemeClr val="accent2"/>
                  </a:solidFill>
                  <a:latin typeface="Sitka Heading"/>
                </a:rPr>
                <a:t>111,</a:t>
              </a:r>
              <a:r>
                <a:rPr lang="uk-UA" sz="2500" b="1">
                  <a:solidFill>
                    <a:schemeClr val="accent2"/>
                  </a:solidFill>
                  <a:latin typeface="Sitka Heading"/>
                </a:rPr>
                <a:t>3</a:t>
              </a:r>
              <a:r>
                <a:rPr lang="en-US" sz="2500" b="1">
                  <a:solidFill>
                    <a:srgbClr val="1E4930"/>
                  </a:solidFill>
                  <a:latin typeface="Sitka Heading"/>
                </a:rPr>
                <a:t> тис.грн. Отримали послуги із психологічної реабілітації: </a:t>
              </a:r>
              <a:r>
                <a:rPr lang="en-US" sz="2500" b="1">
                  <a:solidFill>
                    <a:schemeClr val="accent2"/>
                  </a:solidFill>
                  <a:latin typeface="Sitka Heading"/>
                </a:rPr>
                <a:t>5</a:t>
              </a:r>
              <a:r>
                <a:rPr lang="en-US" sz="2500" b="1">
                  <a:solidFill>
                    <a:srgbClr val="1E4930"/>
                  </a:solidFill>
                  <a:latin typeface="Sitka Heading"/>
                </a:rPr>
                <a:t> учасників АТО/ООС</a:t>
              </a:r>
              <a:r>
                <a:rPr lang="uk-UA" sz="2500" b="1">
                  <a:solidFill>
                    <a:srgbClr val="1E4930"/>
                  </a:solidFill>
                  <a:latin typeface="Sitka Heading"/>
                </a:rPr>
                <a:t>, </a:t>
              </a:r>
            </a:p>
            <a:p>
              <a:pPr algn="ctr">
                <a:lnSpc>
                  <a:spcPts val="3500"/>
                </a:lnSpc>
              </a:pPr>
              <a:r>
                <a:rPr lang="uk-UA" sz="2500" b="1">
                  <a:solidFill>
                    <a:schemeClr val="accent2"/>
                  </a:solidFill>
                  <a:latin typeface="Sitka Heading"/>
                </a:rPr>
                <a:t>3</a:t>
              </a:r>
              <a:r>
                <a:rPr lang="uk-UA" sz="2500" b="1">
                  <a:solidFill>
                    <a:srgbClr val="1E4930"/>
                  </a:solidFill>
                  <a:latin typeface="Sitka Heading"/>
                </a:rPr>
                <a:t> особи з числа членів їх сімей (дружини).</a:t>
              </a:r>
              <a:r>
                <a:rPr lang="en-US" sz="2500" b="1">
                  <a:solidFill>
                    <a:srgbClr val="1E4930"/>
                  </a:solidFill>
                  <a:latin typeface="Sitka Heading"/>
                </a:rPr>
                <a:t> Сума видатків складає </a:t>
              </a:r>
              <a:r>
                <a:rPr lang="en-US" sz="2500" b="1">
                  <a:solidFill>
                    <a:schemeClr val="accent2"/>
                  </a:solidFill>
                  <a:latin typeface="Sitka Heading"/>
                </a:rPr>
                <a:t>106,96</a:t>
              </a:r>
              <a:r>
                <a:rPr lang="en-US" sz="2500" b="1">
                  <a:solidFill>
                    <a:srgbClr val="1E4930"/>
                  </a:solidFill>
                  <a:latin typeface="Sitka Heading"/>
                </a:rPr>
                <a:t> тис.грн. Надання послуг  проводиться в санаторно-куротних закладах «Лісова пісня», «Орізонт», «Авангард».</a:t>
              </a:r>
            </a:p>
          </p:txBody>
        </p:sp>
      </p:grpSp>
      <p:grpSp>
        <p:nvGrpSpPr>
          <p:cNvPr id="29705" name="Group 28"/>
          <p:cNvGrpSpPr>
            <a:grpSpLocks/>
          </p:cNvGrpSpPr>
          <p:nvPr/>
        </p:nvGrpSpPr>
        <p:grpSpPr bwMode="auto">
          <a:xfrm>
            <a:off x="269875" y="5006975"/>
            <a:ext cx="8207375" cy="3870325"/>
            <a:chOff x="0" y="0"/>
            <a:chExt cx="10942867" cy="5160043"/>
          </a:xfrm>
        </p:grpSpPr>
        <p:grpSp>
          <p:nvGrpSpPr>
            <p:cNvPr id="29712" name="Group 29"/>
            <p:cNvGrpSpPr>
              <a:grpSpLocks/>
            </p:cNvGrpSpPr>
            <p:nvPr/>
          </p:nvGrpSpPr>
          <p:grpSpPr bwMode="auto">
            <a:xfrm>
              <a:off x="0" y="0"/>
              <a:ext cx="10942867" cy="5160043"/>
              <a:chOff x="0" y="0"/>
              <a:chExt cx="3151123" cy="1485893"/>
            </a:xfrm>
          </p:grpSpPr>
          <p:sp>
            <p:nvSpPr>
              <p:cNvPr id="29714" name="Freeform 30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3087622" cy="1454143"/>
              </a:xfrm>
              <a:custGeom>
                <a:avLst/>
                <a:gdLst>
                  <a:gd name="T0" fmla="*/ 0 w 3087622"/>
                  <a:gd name="T1" fmla="*/ 0 h 1698912"/>
                  <a:gd name="T2" fmla="*/ 3087622 w 3087622"/>
                  <a:gd name="T3" fmla="*/ 1698912 h 1698912"/>
                </a:gdLst>
                <a:ahLst/>
                <a:cxnLst/>
                <a:rect l="T0" t="T1" r="T2" b="T3"/>
                <a:pathLst>
                  <a:path w="3087622" h="1698912">
                    <a:moveTo>
                      <a:pt x="2994912" y="1698912"/>
                    </a:moveTo>
                    <a:lnTo>
                      <a:pt x="92710" y="1698912"/>
                    </a:lnTo>
                    <a:cubicBezTo>
                      <a:pt x="41910" y="1698912"/>
                      <a:pt x="0" y="1657002"/>
                      <a:pt x="0" y="1606202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2993642" y="0"/>
                    </a:lnTo>
                    <a:cubicBezTo>
                      <a:pt x="3044442" y="0"/>
                      <a:pt x="3086353" y="41910"/>
                      <a:pt x="3086353" y="92710"/>
                    </a:cubicBezTo>
                    <a:lnTo>
                      <a:pt x="3086353" y="1604932"/>
                    </a:lnTo>
                    <a:cubicBezTo>
                      <a:pt x="3087622" y="1657002"/>
                      <a:pt x="3045713" y="1698912"/>
                      <a:pt x="2994913" y="1698912"/>
                    </a:cubicBezTo>
                    <a:close/>
                  </a:path>
                </a:pathLst>
              </a:custGeom>
              <a:solidFill>
                <a:srgbClr val="C6DE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9715" name="Freeform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51123" cy="1485893"/>
              </a:xfrm>
              <a:custGeom>
                <a:avLst/>
                <a:gdLst>
                  <a:gd name="T0" fmla="*/ 0 w 3151123"/>
                  <a:gd name="T1" fmla="*/ 0 h 1762413"/>
                  <a:gd name="T2" fmla="*/ 3151123 w 3151123"/>
                  <a:gd name="T3" fmla="*/ 1762413 h 1762413"/>
                </a:gdLst>
                <a:ahLst/>
                <a:cxnLst/>
                <a:rect l="T0" t="T1" r="T2" b="T3"/>
                <a:pathLst>
                  <a:path w="3151123" h="1762413">
                    <a:moveTo>
                      <a:pt x="3026662" y="59690"/>
                    </a:moveTo>
                    <a:cubicBezTo>
                      <a:pt x="3062222" y="59690"/>
                      <a:pt x="3091432" y="88900"/>
                      <a:pt x="3091432" y="124460"/>
                    </a:cubicBezTo>
                    <a:lnTo>
                      <a:pt x="3091432" y="1637953"/>
                    </a:lnTo>
                    <a:cubicBezTo>
                      <a:pt x="3091432" y="1673513"/>
                      <a:pt x="3062222" y="1702722"/>
                      <a:pt x="3026662" y="1702722"/>
                    </a:cubicBezTo>
                    <a:lnTo>
                      <a:pt x="124460" y="1702722"/>
                    </a:lnTo>
                    <a:cubicBezTo>
                      <a:pt x="88900" y="1702722"/>
                      <a:pt x="59690" y="1673513"/>
                      <a:pt x="59690" y="1637953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3026663" y="59690"/>
                    </a:lnTo>
                    <a:moveTo>
                      <a:pt x="3026663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637953"/>
                    </a:lnTo>
                    <a:cubicBezTo>
                      <a:pt x="0" y="1706532"/>
                      <a:pt x="55880" y="1762413"/>
                      <a:pt x="124460" y="1762413"/>
                    </a:cubicBezTo>
                    <a:lnTo>
                      <a:pt x="3026663" y="1762413"/>
                    </a:lnTo>
                    <a:cubicBezTo>
                      <a:pt x="3095242" y="1762413"/>
                      <a:pt x="3151123" y="1706532"/>
                      <a:pt x="3151123" y="1637953"/>
                    </a:cubicBezTo>
                    <a:lnTo>
                      <a:pt x="3151123" y="124460"/>
                    </a:lnTo>
                    <a:cubicBezTo>
                      <a:pt x="3151123" y="55880"/>
                      <a:pt x="3095242" y="0"/>
                      <a:pt x="3026663" y="0"/>
                    </a:cubicBezTo>
                    <a:close/>
                  </a:path>
                </a:pathLst>
              </a:custGeom>
              <a:solidFill>
                <a:srgbClr val="B217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9713" name="TextBox 32"/>
            <p:cNvSpPr txBox="1">
              <a:spLocks noChangeArrowheads="1"/>
            </p:cNvSpPr>
            <p:nvPr/>
          </p:nvSpPr>
          <p:spPr bwMode="auto">
            <a:xfrm>
              <a:off x="249760" y="300544"/>
              <a:ext cx="10297302" cy="4637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3913"/>
                </a:lnSpc>
              </a:pPr>
              <a:r>
                <a:rPr lang="en-US" sz="2700" b="1">
                  <a:solidFill>
                    <a:srgbClr val="423839"/>
                  </a:solidFill>
                  <a:latin typeface="Sitka Heading"/>
                </a:rPr>
                <a:t>За рахунок коштів у сумі </a:t>
              </a:r>
              <a:r>
                <a:rPr lang="en-US" sz="2700" b="1">
                  <a:solidFill>
                    <a:schemeClr val="accent2"/>
                  </a:solidFill>
                  <a:latin typeface="Sitka Heading"/>
                </a:rPr>
                <a:t>57,6</a:t>
              </a:r>
              <a:r>
                <a:rPr lang="en-US" sz="2700" b="1">
                  <a:solidFill>
                    <a:srgbClr val="423839"/>
                  </a:solidFill>
                  <a:latin typeface="Sitka Heading"/>
                </a:rPr>
                <a:t> тис.грн</a:t>
              </a:r>
              <a:r>
                <a:rPr lang="uk-UA" sz="2700" b="1">
                  <a:solidFill>
                    <a:srgbClr val="423839"/>
                  </a:solidFill>
                </a:rPr>
                <a:t>,</a:t>
              </a:r>
              <a:r>
                <a:rPr lang="en-US" sz="2700" b="1">
                  <a:solidFill>
                    <a:srgbClr val="423839"/>
                  </a:solidFill>
                  <a:latin typeface="Sitka Heading"/>
                </a:rPr>
                <a:t> передбачених у державному  бюджеті на 2021 рік для  здійснення заходів із соціальної та професійної адаптації учасників АТО, пройшли професійне навчання </a:t>
              </a:r>
              <a:r>
                <a:rPr lang="en-US" sz="2700" b="1">
                  <a:solidFill>
                    <a:schemeClr val="accent2"/>
                  </a:solidFill>
                  <a:latin typeface="Sitka Heading"/>
                </a:rPr>
                <a:t>9</a:t>
              </a:r>
              <a:r>
                <a:rPr lang="en-US" sz="2700" b="1">
                  <a:solidFill>
                    <a:srgbClr val="423839"/>
                  </a:solidFill>
                  <a:latin typeface="Sitka Heading"/>
                </a:rPr>
                <a:t> учасників бойових дій з числа АТО/ООС (навчання на водія категорії «В» , «С», «СЕ» ).</a:t>
              </a:r>
            </a:p>
          </p:txBody>
        </p:sp>
      </p:grpSp>
      <p:pic>
        <p:nvPicPr>
          <p:cNvPr id="29706" name="Picture 3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0663" y="3127375"/>
            <a:ext cx="2878137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3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96975" y="2911475"/>
            <a:ext cx="2878138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3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20263" y="0"/>
            <a:ext cx="20605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3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43775" y="8096250"/>
            <a:ext cx="2276475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0" name="Picture 3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48825" y="3198813"/>
            <a:ext cx="2568575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1" name="TextBox 38"/>
          <p:cNvSpPr txBox="1">
            <a:spLocks noChangeArrowheads="1"/>
          </p:cNvSpPr>
          <p:nvPr/>
        </p:nvSpPr>
        <p:spPr bwMode="auto">
          <a:xfrm rot="5400000">
            <a:off x="13176250" y="5287963"/>
            <a:ext cx="8224838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063"/>
              </a:lnSpc>
            </a:pPr>
            <a:r>
              <a:rPr lang="en-US" sz="3000" b="1">
                <a:solidFill>
                  <a:srgbClr val="000000"/>
                </a:solidFill>
                <a:latin typeface="Sitka Heading"/>
              </a:rPr>
              <a:t>Соціальний захист учасників АТО/ООС та членів сімей загиблих(померлих) таких осіб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338" y="1849438"/>
            <a:ext cx="17935575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23" name="Group 3"/>
          <p:cNvGrpSpPr>
            <a:grpSpLocks/>
          </p:cNvGrpSpPr>
          <p:nvPr/>
        </p:nvGrpSpPr>
        <p:grpSpPr bwMode="auto">
          <a:xfrm rot="10800000">
            <a:off x="0" y="0"/>
            <a:ext cx="17541875" cy="1492250"/>
            <a:chOff x="0" y="0"/>
            <a:chExt cx="8961721" cy="762636"/>
          </a:xfrm>
        </p:grpSpPr>
        <p:sp>
          <p:nvSpPr>
            <p:cNvPr id="30732" name="Freeform 4"/>
            <p:cNvSpPr>
              <a:spLocks noChangeArrowheads="1"/>
            </p:cNvSpPr>
            <p:nvPr/>
          </p:nvSpPr>
          <p:spPr bwMode="auto">
            <a:xfrm>
              <a:off x="0" y="0"/>
              <a:ext cx="8961721" cy="762636"/>
            </a:xfrm>
            <a:custGeom>
              <a:avLst/>
              <a:gdLst>
                <a:gd name="T0" fmla="*/ 0 w 8961721"/>
                <a:gd name="T1" fmla="*/ 0 h 762636"/>
                <a:gd name="T2" fmla="*/ 8961721 w 8961721"/>
                <a:gd name="T3" fmla="*/ 762636 h 762636"/>
              </a:gdLst>
              <a:ahLst/>
              <a:cxnLst/>
              <a:rect l="T0" t="T1" r="T2" b="T3"/>
              <a:pathLst>
                <a:path w="8961721" h="762636">
                  <a:moveTo>
                    <a:pt x="0" y="0"/>
                  </a:moveTo>
                  <a:lnTo>
                    <a:pt x="8961721" y="0"/>
                  </a:lnTo>
                  <a:lnTo>
                    <a:pt x="8961721" y="762636"/>
                  </a:lnTo>
                  <a:lnTo>
                    <a:pt x="0" y="762636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0724" name="Group 5"/>
          <p:cNvGrpSpPr>
            <a:grpSpLocks/>
          </p:cNvGrpSpPr>
          <p:nvPr/>
        </p:nvGrpSpPr>
        <p:grpSpPr bwMode="auto">
          <a:xfrm rot="10800000">
            <a:off x="16633825" y="0"/>
            <a:ext cx="1654175" cy="1654175"/>
            <a:chOff x="0" y="0"/>
            <a:chExt cx="6350000" cy="6350000"/>
          </a:xfrm>
        </p:grpSpPr>
        <p:sp>
          <p:nvSpPr>
            <p:cNvPr id="30731" name="Freeform 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0725" name="Group 7"/>
          <p:cNvGrpSpPr>
            <a:grpSpLocks noChangeAspect="1"/>
          </p:cNvGrpSpPr>
          <p:nvPr/>
        </p:nvGrpSpPr>
        <p:grpSpPr bwMode="auto">
          <a:xfrm>
            <a:off x="16810038" y="176213"/>
            <a:ext cx="1301750" cy="1301750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399" r="-399"/>
              </a:stretch>
            </a:blipFill>
          </p:spPr>
        </p:sp>
      </p:grpSp>
      <p:sp>
        <p:nvSpPr>
          <p:cNvPr id="30726" name="TextBox 9"/>
          <p:cNvSpPr txBox="1">
            <a:spLocks noChangeArrowheads="1"/>
          </p:cNvSpPr>
          <p:nvPr/>
        </p:nvSpPr>
        <p:spPr bwMode="auto">
          <a:xfrm>
            <a:off x="1028700" y="196850"/>
            <a:ext cx="15841663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563"/>
              </a:lnSpc>
            </a:pPr>
            <a:r>
              <a:rPr lang="en-US" sz="4500" b="1">
                <a:solidFill>
                  <a:srgbClr val="000000"/>
                </a:solidFill>
                <a:latin typeface="Sitka Heading"/>
              </a:rPr>
              <a:t> Виконання заходів міської Цільової програми</a:t>
            </a:r>
          </a:p>
          <a:p>
            <a:pPr algn="ctr">
              <a:lnSpc>
                <a:spcPts val="4563"/>
              </a:lnSpc>
            </a:pPr>
            <a:r>
              <a:rPr lang="en-US" sz="4500" b="1">
                <a:solidFill>
                  <a:srgbClr val="000000"/>
                </a:solidFill>
                <a:latin typeface="Sitka Heading"/>
              </a:rPr>
              <a:t> соціального захисту населення на 2021-2025</a:t>
            </a:r>
            <a:r>
              <a:rPr lang="uk-UA" sz="4500" b="1">
                <a:solidFill>
                  <a:srgbClr val="000000"/>
                </a:solidFill>
                <a:latin typeface="Sitka Heading"/>
              </a:rPr>
              <a:t> </a:t>
            </a:r>
            <a:r>
              <a:rPr lang="en-US" sz="4500" b="1">
                <a:solidFill>
                  <a:srgbClr val="000000"/>
                </a:solidFill>
                <a:latin typeface="Sitka Heading"/>
              </a:rPr>
              <a:t>рр.</a:t>
            </a:r>
          </a:p>
        </p:txBody>
      </p:sp>
      <p:sp>
        <p:nvSpPr>
          <p:cNvPr id="30727" name="TextBox 10"/>
          <p:cNvSpPr txBox="1">
            <a:spLocks noChangeArrowheads="1"/>
          </p:cNvSpPr>
          <p:nvPr/>
        </p:nvSpPr>
        <p:spPr bwMode="auto">
          <a:xfrm>
            <a:off x="-15875" y="8310563"/>
            <a:ext cx="183007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7350"/>
              </a:lnSpc>
            </a:pPr>
            <a:r>
              <a:rPr lang="en-US" sz="5200" b="1" u="sng">
                <a:solidFill>
                  <a:srgbClr val="000000"/>
                </a:solidFill>
                <a:latin typeface="Sitka Heading"/>
              </a:rPr>
              <a:t>Всього по програмі  виконано заходів на суму</a:t>
            </a:r>
            <a:r>
              <a:rPr lang="en-US" sz="5200" b="1">
                <a:solidFill>
                  <a:srgbClr val="000000"/>
                </a:solidFill>
                <a:latin typeface="Sitka Heading"/>
              </a:rPr>
              <a:t>  </a:t>
            </a:r>
            <a:endParaRPr lang="uk-UA" sz="5200" b="1">
              <a:solidFill>
                <a:srgbClr val="000000"/>
              </a:solidFill>
            </a:endParaRPr>
          </a:p>
          <a:p>
            <a:pPr algn="ctr">
              <a:lnSpc>
                <a:spcPts val="7350"/>
              </a:lnSpc>
            </a:pPr>
            <a:r>
              <a:rPr lang="en-US" sz="5200" b="1">
                <a:solidFill>
                  <a:srgbClr val="B21719"/>
                </a:solidFill>
                <a:latin typeface="Sitka Heading"/>
              </a:rPr>
              <a:t>2</a:t>
            </a:r>
            <a:r>
              <a:rPr lang="uk-UA" sz="5200" b="1">
                <a:solidFill>
                  <a:srgbClr val="B21719"/>
                </a:solidFill>
                <a:latin typeface="Sitka Heading"/>
              </a:rPr>
              <a:t>,25 млн</a:t>
            </a:r>
            <a:r>
              <a:rPr lang="uk-UA" sz="5200" b="1">
                <a:solidFill>
                  <a:srgbClr val="B21719"/>
                </a:solidFill>
              </a:rPr>
              <a:t> </a:t>
            </a:r>
            <a:r>
              <a:rPr lang="en-US" sz="5200" b="1">
                <a:solidFill>
                  <a:srgbClr val="B21719"/>
                </a:solidFill>
                <a:latin typeface="Sitka Heading"/>
              </a:rPr>
              <a:t>грн.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 rot="-5400000">
            <a:off x="12760325" y="4759325"/>
            <a:ext cx="9518650" cy="1536700"/>
            <a:chOff x="0" y="0"/>
            <a:chExt cx="4862951" cy="785017"/>
          </a:xfrm>
        </p:grpSpPr>
        <p:sp>
          <p:nvSpPr>
            <p:cNvPr id="31778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1747" name="Group 4"/>
          <p:cNvGrpSpPr>
            <a:grpSpLocks/>
          </p:cNvGrpSpPr>
          <p:nvPr/>
        </p:nvGrpSpPr>
        <p:grpSpPr bwMode="auto">
          <a:xfrm rot="-5400000">
            <a:off x="16751300" y="0"/>
            <a:ext cx="1536700" cy="1536700"/>
            <a:chOff x="0" y="0"/>
            <a:chExt cx="6350000" cy="6350000"/>
          </a:xfrm>
        </p:grpSpPr>
        <p:sp>
          <p:nvSpPr>
            <p:cNvPr id="31777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1748" name="Group 6"/>
          <p:cNvGrpSpPr>
            <a:grpSpLocks noChangeAspect="1"/>
          </p:cNvGrpSpPr>
          <p:nvPr/>
        </p:nvGrpSpPr>
        <p:grpSpPr bwMode="auto">
          <a:xfrm>
            <a:off x="16948150" y="196850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31749" name="AutoShape 8"/>
          <p:cNvSpPr>
            <a:spLocks noChangeShapeType="1"/>
          </p:cNvSpPr>
          <p:nvPr/>
        </p:nvSpPr>
        <p:spPr bwMode="auto">
          <a:xfrm>
            <a:off x="188913" y="2751138"/>
            <a:ext cx="16332200" cy="0"/>
          </a:xfrm>
          <a:prstGeom prst="line">
            <a:avLst/>
          </a:prstGeom>
          <a:noFill/>
          <a:ln w="171450" cap="rnd">
            <a:solidFill>
              <a:srgbClr val="CED097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grpSp>
        <p:nvGrpSpPr>
          <p:cNvPr id="31750" name="Group 9"/>
          <p:cNvGrpSpPr>
            <a:grpSpLocks/>
          </p:cNvGrpSpPr>
          <p:nvPr/>
        </p:nvGrpSpPr>
        <p:grpSpPr bwMode="auto">
          <a:xfrm>
            <a:off x="1028700" y="3214688"/>
            <a:ext cx="5810250" cy="2514600"/>
            <a:chOff x="0" y="0"/>
            <a:chExt cx="7747503" cy="3354193"/>
          </a:xfrm>
        </p:grpSpPr>
        <p:grpSp>
          <p:nvGrpSpPr>
            <p:cNvPr id="31770" name="Group 10"/>
            <p:cNvGrpSpPr>
              <a:grpSpLocks/>
            </p:cNvGrpSpPr>
            <p:nvPr/>
          </p:nvGrpSpPr>
          <p:grpSpPr bwMode="auto">
            <a:xfrm>
              <a:off x="0" y="0"/>
              <a:ext cx="7747503" cy="3354193"/>
              <a:chOff x="0" y="0"/>
              <a:chExt cx="3055856" cy="1322998"/>
            </a:xfrm>
          </p:grpSpPr>
          <p:sp>
            <p:nvSpPr>
              <p:cNvPr id="31772" name="Freeform 11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2992356" cy="1259498"/>
              </a:xfrm>
              <a:custGeom>
                <a:avLst/>
                <a:gdLst>
                  <a:gd name="T0" fmla="*/ 0 w 2992356"/>
                  <a:gd name="T1" fmla="*/ 0 h 1259498"/>
                  <a:gd name="T2" fmla="*/ 2992356 w 2992356"/>
                  <a:gd name="T3" fmla="*/ 1259498 h 1259498"/>
                </a:gdLst>
                <a:ahLst/>
                <a:cxnLst/>
                <a:rect l="T0" t="T1" r="T2" b="T3"/>
                <a:pathLst>
                  <a:path w="2992356" h="1259498">
                    <a:moveTo>
                      <a:pt x="2899646" y="1259498"/>
                    </a:moveTo>
                    <a:lnTo>
                      <a:pt x="92710" y="1259498"/>
                    </a:lnTo>
                    <a:cubicBezTo>
                      <a:pt x="41910" y="1259498"/>
                      <a:pt x="0" y="1217588"/>
                      <a:pt x="0" y="1166788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2898376" y="0"/>
                    </a:lnTo>
                    <a:cubicBezTo>
                      <a:pt x="2949176" y="0"/>
                      <a:pt x="2991086" y="41910"/>
                      <a:pt x="2991086" y="92710"/>
                    </a:cubicBezTo>
                    <a:lnTo>
                      <a:pt x="2991086" y="1165518"/>
                    </a:lnTo>
                    <a:cubicBezTo>
                      <a:pt x="2992356" y="1217588"/>
                      <a:pt x="2950446" y="1259498"/>
                      <a:pt x="2899646" y="1259498"/>
                    </a:cubicBezTo>
                    <a:close/>
                  </a:path>
                </a:pathLst>
              </a:custGeom>
              <a:solidFill>
                <a:srgbClr val="C6DE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773" name="Freeform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55856" cy="1322998"/>
              </a:xfrm>
              <a:custGeom>
                <a:avLst/>
                <a:gdLst>
                  <a:gd name="T0" fmla="*/ 0 w 3055856"/>
                  <a:gd name="T1" fmla="*/ 0 h 1322998"/>
                  <a:gd name="T2" fmla="*/ 3055856 w 3055856"/>
                  <a:gd name="T3" fmla="*/ 1322998 h 1322998"/>
                </a:gdLst>
                <a:ahLst/>
                <a:cxnLst/>
                <a:rect l="T0" t="T1" r="T2" b="T3"/>
                <a:pathLst>
                  <a:path w="3055856" h="1322998">
                    <a:moveTo>
                      <a:pt x="2931396" y="59690"/>
                    </a:moveTo>
                    <a:cubicBezTo>
                      <a:pt x="2966956" y="59690"/>
                      <a:pt x="2996166" y="88900"/>
                      <a:pt x="2996166" y="124460"/>
                    </a:cubicBezTo>
                    <a:lnTo>
                      <a:pt x="2996166" y="1198538"/>
                    </a:lnTo>
                    <a:cubicBezTo>
                      <a:pt x="2996166" y="1234098"/>
                      <a:pt x="2966956" y="1263308"/>
                      <a:pt x="2931396" y="1263308"/>
                    </a:cubicBezTo>
                    <a:lnTo>
                      <a:pt x="124460" y="1263308"/>
                    </a:lnTo>
                    <a:cubicBezTo>
                      <a:pt x="88900" y="1263308"/>
                      <a:pt x="59690" y="1234098"/>
                      <a:pt x="59690" y="1198538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2931396" y="59690"/>
                    </a:lnTo>
                    <a:moveTo>
                      <a:pt x="2931396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198538"/>
                    </a:lnTo>
                    <a:cubicBezTo>
                      <a:pt x="0" y="1267118"/>
                      <a:pt x="55880" y="1322998"/>
                      <a:pt x="124460" y="1322998"/>
                    </a:cubicBezTo>
                    <a:lnTo>
                      <a:pt x="2931396" y="1322998"/>
                    </a:lnTo>
                    <a:cubicBezTo>
                      <a:pt x="2999977" y="1322998"/>
                      <a:pt x="3055856" y="1267118"/>
                      <a:pt x="3055856" y="1198538"/>
                    </a:cubicBezTo>
                    <a:lnTo>
                      <a:pt x="3055856" y="124460"/>
                    </a:lnTo>
                    <a:cubicBezTo>
                      <a:pt x="3055856" y="55880"/>
                      <a:pt x="2999977" y="0"/>
                      <a:pt x="2931396" y="0"/>
                    </a:cubicBezTo>
                    <a:close/>
                  </a:path>
                </a:pathLst>
              </a:custGeom>
              <a:solidFill>
                <a:srgbClr val="38865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196863" y="192696"/>
              <a:ext cx="7307208" cy="294550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2947"/>
                </a:lnSpc>
                <a:spcAft>
                  <a:spcPts val="0"/>
                </a:spcAft>
                <a:defRPr/>
              </a:pPr>
              <a:r>
                <a:rPr lang="en-US" sz="2105" b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Проведено чотири відпочинкових зміни у ПДЗОВ «Прикордонник»:  </a:t>
              </a:r>
            </a:p>
            <a:p>
              <a:pPr algn="ctr" fontAlgn="auto">
                <a:lnSpc>
                  <a:spcPts val="2947"/>
                </a:lnSpc>
                <a:spcAft>
                  <a:spcPts val="0"/>
                </a:spcAft>
                <a:defRPr/>
              </a:pPr>
              <a:r>
                <a:rPr lang="en-US" sz="2105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І-18.06-01.07.2021;</a:t>
              </a:r>
            </a:p>
            <a:p>
              <a:pPr algn="ctr" fontAlgn="auto">
                <a:lnSpc>
                  <a:spcPts val="2947"/>
                </a:lnSpc>
                <a:spcAft>
                  <a:spcPts val="0"/>
                </a:spcAft>
                <a:defRPr/>
              </a:pPr>
              <a:r>
                <a:rPr lang="en-US" sz="2105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ІІ-04.07-17.07.2021; </a:t>
              </a:r>
            </a:p>
            <a:p>
              <a:pPr algn="ctr" fontAlgn="auto">
                <a:lnSpc>
                  <a:spcPts val="2947"/>
                </a:lnSpc>
                <a:spcAft>
                  <a:spcPts val="0"/>
                </a:spcAft>
                <a:defRPr/>
              </a:pPr>
              <a:r>
                <a:rPr lang="en-US" sz="2105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ІІІ-20.07-02.08.2021; </a:t>
              </a:r>
            </a:p>
            <a:p>
              <a:pPr algn="ctr" fontAlgn="auto">
                <a:lnSpc>
                  <a:spcPts val="2947"/>
                </a:lnSpc>
                <a:spcAft>
                  <a:spcPts val="0"/>
                </a:spcAft>
                <a:defRPr/>
              </a:pPr>
              <a:r>
                <a:rPr lang="en-US" sz="2105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ІV-05.08-18.08.2021. </a:t>
              </a:r>
            </a:p>
          </p:txBody>
        </p:sp>
      </p:grpSp>
      <p:grpSp>
        <p:nvGrpSpPr>
          <p:cNvPr id="31751" name="Group 14"/>
          <p:cNvGrpSpPr>
            <a:grpSpLocks/>
          </p:cNvGrpSpPr>
          <p:nvPr/>
        </p:nvGrpSpPr>
        <p:grpSpPr bwMode="auto">
          <a:xfrm>
            <a:off x="7199313" y="3198813"/>
            <a:ext cx="6480175" cy="2905125"/>
            <a:chOff x="0" y="0"/>
            <a:chExt cx="8639404" cy="3873198"/>
          </a:xfrm>
        </p:grpSpPr>
        <p:grpSp>
          <p:nvGrpSpPr>
            <p:cNvPr id="31766" name="Group 15"/>
            <p:cNvGrpSpPr>
              <a:grpSpLocks/>
            </p:cNvGrpSpPr>
            <p:nvPr/>
          </p:nvGrpSpPr>
          <p:grpSpPr bwMode="auto">
            <a:xfrm>
              <a:off x="0" y="0"/>
              <a:ext cx="8639404" cy="3873198"/>
              <a:chOff x="0" y="0"/>
              <a:chExt cx="3174811" cy="1423324"/>
            </a:xfrm>
          </p:grpSpPr>
          <p:sp>
            <p:nvSpPr>
              <p:cNvPr id="31768" name="Freeform 16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3111311" cy="1359824"/>
              </a:xfrm>
              <a:custGeom>
                <a:avLst/>
                <a:gdLst>
                  <a:gd name="T0" fmla="*/ 0 w 3111311"/>
                  <a:gd name="T1" fmla="*/ 0 h 1359824"/>
                  <a:gd name="T2" fmla="*/ 3111311 w 3111311"/>
                  <a:gd name="T3" fmla="*/ 1359824 h 1359824"/>
                </a:gdLst>
                <a:ahLst/>
                <a:cxnLst/>
                <a:rect l="T0" t="T1" r="T2" b="T3"/>
                <a:pathLst>
                  <a:path w="3111311" h="1359824">
                    <a:moveTo>
                      <a:pt x="3018601" y="1359824"/>
                    </a:moveTo>
                    <a:lnTo>
                      <a:pt x="92710" y="1359824"/>
                    </a:lnTo>
                    <a:cubicBezTo>
                      <a:pt x="41910" y="1359824"/>
                      <a:pt x="0" y="1317914"/>
                      <a:pt x="0" y="1267114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3017331" y="0"/>
                    </a:lnTo>
                    <a:cubicBezTo>
                      <a:pt x="3068131" y="0"/>
                      <a:pt x="3110041" y="41910"/>
                      <a:pt x="3110041" y="92710"/>
                    </a:cubicBezTo>
                    <a:lnTo>
                      <a:pt x="3110041" y="1265844"/>
                    </a:lnTo>
                    <a:cubicBezTo>
                      <a:pt x="3111311" y="1317914"/>
                      <a:pt x="3069401" y="1359824"/>
                      <a:pt x="3018601" y="1359824"/>
                    </a:cubicBezTo>
                    <a:close/>
                  </a:path>
                </a:pathLst>
              </a:custGeom>
              <a:solidFill>
                <a:srgbClr val="E1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769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74811" cy="1423324"/>
              </a:xfrm>
              <a:custGeom>
                <a:avLst/>
                <a:gdLst>
                  <a:gd name="T0" fmla="*/ 0 w 3174811"/>
                  <a:gd name="T1" fmla="*/ 0 h 1423324"/>
                  <a:gd name="T2" fmla="*/ 3174811 w 3174811"/>
                  <a:gd name="T3" fmla="*/ 1423324 h 1423324"/>
                </a:gdLst>
                <a:ahLst/>
                <a:cxnLst/>
                <a:rect l="T0" t="T1" r="T2" b="T3"/>
                <a:pathLst>
                  <a:path w="3174811" h="1423324">
                    <a:moveTo>
                      <a:pt x="3050351" y="59690"/>
                    </a:moveTo>
                    <a:cubicBezTo>
                      <a:pt x="3085911" y="59690"/>
                      <a:pt x="3115121" y="88900"/>
                      <a:pt x="3115121" y="124460"/>
                    </a:cubicBezTo>
                    <a:lnTo>
                      <a:pt x="3115121" y="1298864"/>
                    </a:lnTo>
                    <a:cubicBezTo>
                      <a:pt x="3115121" y="1334424"/>
                      <a:pt x="3085911" y="1363634"/>
                      <a:pt x="3050351" y="1363634"/>
                    </a:cubicBezTo>
                    <a:lnTo>
                      <a:pt x="124460" y="1363634"/>
                    </a:lnTo>
                    <a:cubicBezTo>
                      <a:pt x="88900" y="1363634"/>
                      <a:pt x="59690" y="1334424"/>
                      <a:pt x="59690" y="1298864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3050351" y="59690"/>
                    </a:lnTo>
                    <a:moveTo>
                      <a:pt x="3050351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298864"/>
                    </a:lnTo>
                    <a:cubicBezTo>
                      <a:pt x="0" y="1367444"/>
                      <a:pt x="55880" y="1423324"/>
                      <a:pt x="124460" y="1423324"/>
                    </a:cubicBezTo>
                    <a:lnTo>
                      <a:pt x="3050351" y="1423324"/>
                    </a:lnTo>
                    <a:cubicBezTo>
                      <a:pt x="3118931" y="1423324"/>
                      <a:pt x="3174811" y="1367444"/>
                      <a:pt x="3174811" y="1298864"/>
                    </a:cubicBezTo>
                    <a:lnTo>
                      <a:pt x="3174811" y="124460"/>
                    </a:lnTo>
                    <a:cubicBezTo>
                      <a:pt x="3174811" y="55880"/>
                      <a:pt x="3118931" y="0"/>
                      <a:pt x="3050351" y="0"/>
                    </a:cubicBezTo>
                    <a:close/>
                  </a:path>
                </a:pathLst>
              </a:custGeom>
              <a:solidFill>
                <a:srgbClr val="FAA3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31767" name="TextBox 18"/>
            <p:cNvSpPr txBox="1">
              <a:spLocks noChangeArrowheads="1"/>
            </p:cNvSpPr>
            <p:nvPr/>
          </p:nvSpPr>
          <p:spPr bwMode="auto">
            <a:xfrm>
              <a:off x="332285" y="234932"/>
              <a:ext cx="8220344" cy="3422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2888"/>
                </a:lnSpc>
              </a:pPr>
              <a:r>
                <a:rPr lang="en-US" sz="2400" b="1">
                  <a:solidFill>
                    <a:srgbClr val="423839"/>
                  </a:solidFill>
                  <a:latin typeface="Sitka Heading"/>
                </a:rPr>
                <a:t>Придбано </a:t>
              </a:r>
              <a:r>
                <a:rPr lang="en-US" sz="3200" b="1">
                  <a:solidFill>
                    <a:schemeClr val="accent2"/>
                  </a:solidFill>
                  <a:latin typeface="Sitka Heading"/>
                </a:rPr>
                <a:t>30</a:t>
              </a:r>
              <a:r>
                <a:rPr lang="en-US" sz="2400" b="1">
                  <a:solidFill>
                    <a:srgbClr val="423839"/>
                  </a:solidFill>
                  <a:latin typeface="Sitka Heading"/>
                </a:rPr>
                <a:t> путівок для дітей, які потребують особливої соціальної уваги та підтримки, з них: 1 - дитина, позбавлена батьківського піклування; 24 - з багатодітних сімей; 2 - батьки яких учасники АТО; 1 – відмінник навчання; </a:t>
              </a:r>
              <a:endParaRPr lang="uk-UA" sz="2400" b="1">
                <a:solidFill>
                  <a:srgbClr val="423839"/>
                </a:solidFill>
                <a:latin typeface="Sitka Heading"/>
              </a:endParaRPr>
            </a:p>
            <a:p>
              <a:pPr algn="ctr">
                <a:lnSpc>
                  <a:spcPts val="2888"/>
                </a:lnSpc>
              </a:pPr>
              <a:r>
                <a:rPr lang="en-US" sz="2400" b="1">
                  <a:solidFill>
                    <a:srgbClr val="423839"/>
                  </a:solidFill>
                  <a:latin typeface="Sitka Heading"/>
                </a:rPr>
                <a:t>2 - з малозабезпечених сімей.</a:t>
              </a:r>
            </a:p>
          </p:txBody>
        </p:sp>
      </p:grpSp>
      <p:grpSp>
        <p:nvGrpSpPr>
          <p:cNvPr id="31752" name="Group 19"/>
          <p:cNvGrpSpPr>
            <a:grpSpLocks/>
          </p:cNvGrpSpPr>
          <p:nvPr/>
        </p:nvGrpSpPr>
        <p:grpSpPr bwMode="auto">
          <a:xfrm>
            <a:off x="542925" y="5932488"/>
            <a:ext cx="6296025" cy="2217737"/>
            <a:chOff x="0" y="0"/>
            <a:chExt cx="8394337" cy="2956436"/>
          </a:xfrm>
        </p:grpSpPr>
        <p:grpSp>
          <p:nvGrpSpPr>
            <p:cNvPr id="31762" name="Group 20"/>
            <p:cNvGrpSpPr>
              <a:grpSpLocks/>
            </p:cNvGrpSpPr>
            <p:nvPr/>
          </p:nvGrpSpPr>
          <p:grpSpPr bwMode="auto">
            <a:xfrm>
              <a:off x="0" y="0"/>
              <a:ext cx="8394337" cy="2956436"/>
              <a:chOff x="0" y="0"/>
              <a:chExt cx="3265522" cy="1150098"/>
            </a:xfrm>
          </p:grpSpPr>
          <p:sp>
            <p:nvSpPr>
              <p:cNvPr id="31764" name="Freeform 21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3202022" cy="1086598"/>
              </a:xfrm>
              <a:custGeom>
                <a:avLst/>
                <a:gdLst>
                  <a:gd name="T0" fmla="*/ 0 w 3202022"/>
                  <a:gd name="T1" fmla="*/ 0 h 1086598"/>
                  <a:gd name="T2" fmla="*/ 3202022 w 3202022"/>
                  <a:gd name="T3" fmla="*/ 1086598 h 1086598"/>
                </a:gdLst>
                <a:ahLst/>
                <a:cxnLst/>
                <a:rect l="T0" t="T1" r="T2" b="T3"/>
                <a:pathLst>
                  <a:path w="3202022" h="1086598">
                    <a:moveTo>
                      <a:pt x="3109312" y="1086598"/>
                    </a:moveTo>
                    <a:lnTo>
                      <a:pt x="92710" y="1086598"/>
                    </a:lnTo>
                    <a:cubicBezTo>
                      <a:pt x="41910" y="1086598"/>
                      <a:pt x="0" y="1044688"/>
                      <a:pt x="0" y="993888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3108042" y="0"/>
                    </a:lnTo>
                    <a:cubicBezTo>
                      <a:pt x="3158842" y="0"/>
                      <a:pt x="3200752" y="41910"/>
                      <a:pt x="3200752" y="92710"/>
                    </a:cubicBezTo>
                    <a:lnTo>
                      <a:pt x="3200752" y="992618"/>
                    </a:lnTo>
                    <a:cubicBezTo>
                      <a:pt x="3202022" y="1044688"/>
                      <a:pt x="3160112" y="1086598"/>
                      <a:pt x="3109312" y="1086598"/>
                    </a:cubicBez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765" name="Freeform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65522" cy="1150098"/>
              </a:xfrm>
              <a:custGeom>
                <a:avLst/>
                <a:gdLst>
                  <a:gd name="T0" fmla="*/ 0 w 3265522"/>
                  <a:gd name="T1" fmla="*/ 0 h 1150098"/>
                  <a:gd name="T2" fmla="*/ 3265522 w 3265522"/>
                  <a:gd name="T3" fmla="*/ 1150098 h 1150098"/>
                </a:gdLst>
                <a:ahLst/>
                <a:cxnLst/>
                <a:rect l="T0" t="T1" r="T2" b="T3"/>
                <a:pathLst>
                  <a:path w="3265522" h="1150098">
                    <a:moveTo>
                      <a:pt x="3141062" y="59690"/>
                    </a:moveTo>
                    <a:cubicBezTo>
                      <a:pt x="3176622" y="59690"/>
                      <a:pt x="3205832" y="88900"/>
                      <a:pt x="3205832" y="124460"/>
                    </a:cubicBezTo>
                    <a:lnTo>
                      <a:pt x="3205832" y="1025638"/>
                    </a:lnTo>
                    <a:cubicBezTo>
                      <a:pt x="3205832" y="1061198"/>
                      <a:pt x="3176622" y="1090408"/>
                      <a:pt x="3141062" y="1090408"/>
                    </a:cubicBezTo>
                    <a:lnTo>
                      <a:pt x="124460" y="1090408"/>
                    </a:lnTo>
                    <a:cubicBezTo>
                      <a:pt x="88900" y="1090408"/>
                      <a:pt x="59690" y="1061198"/>
                      <a:pt x="59690" y="1025638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3141063" y="59690"/>
                    </a:lnTo>
                    <a:moveTo>
                      <a:pt x="3141063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025638"/>
                    </a:lnTo>
                    <a:cubicBezTo>
                      <a:pt x="0" y="1094218"/>
                      <a:pt x="55880" y="1150098"/>
                      <a:pt x="124460" y="1150098"/>
                    </a:cubicBezTo>
                    <a:lnTo>
                      <a:pt x="3141063" y="1150098"/>
                    </a:lnTo>
                    <a:cubicBezTo>
                      <a:pt x="3209642" y="1150098"/>
                      <a:pt x="3265522" y="1094218"/>
                      <a:pt x="3265522" y="1025638"/>
                    </a:cubicBezTo>
                    <a:lnTo>
                      <a:pt x="3265522" y="124460"/>
                    </a:lnTo>
                    <a:cubicBezTo>
                      <a:pt x="3265522" y="55880"/>
                      <a:pt x="3209642" y="0"/>
                      <a:pt x="3141063" y="0"/>
                    </a:cubicBezTo>
                    <a:close/>
                  </a:path>
                </a:pathLst>
              </a:custGeom>
              <a:solidFill>
                <a:srgbClr val="54B2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370401" y="222208"/>
              <a:ext cx="7484210" cy="243583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2872"/>
                </a:lnSpc>
                <a:spcAft>
                  <a:spcPts val="0"/>
                </a:spcAft>
                <a:defRPr/>
              </a:pPr>
              <a:r>
                <a:rPr lang="en-US" sz="2051" b="1">
                  <a:solidFill>
                    <a:srgbClr val="000000"/>
                  </a:solidFill>
                  <a:latin typeface="Sitka Heading" pitchFamily="2" charset="0"/>
                  <a:cs typeface="+mn-cs"/>
                </a:rPr>
                <a:t>Станом на </a:t>
              </a:r>
              <a:r>
                <a:rPr lang="en-US" sz="2051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21.10.2021 </a:t>
              </a:r>
              <a:r>
                <a:rPr lang="en-US" sz="2051" b="1">
                  <a:solidFill>
                    <a:srgbClr val="000000"/>
                  </a:solidFill>
                  <a:latin typeface="Sitka Heading" pitchFamily="2" charset="0"/>
                  <a:cs typeface="+mn-cs"/>
                </a:rPr>
                <a:t>охоплено оздоровленням та відпочинком </a:t>
              </a:r>
              <a:r>
                <a:rPr lang="en-US" sz="2051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1249</a:t>
              </a:r>
              <a:r>
                <a:rPr lang="en-US" sz="2051" b="1">
                  <a:solidFill>
                    <a:srgbClr val="000000"/>
                  </a:solidFill>
                  <a:latin typeface="Sitka Heading" pitchFamily="2" charset="0"/>
                  <a:cs typeface="+mn-cs"/>
                </a:rPr>
                <a:t> дітей, з них – оздоровленням - </a:t>
              </a:r>
              <a:r>
                <a:rPr lang="en-US" sz="2051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107</a:t>
              </a:r>
              <a:r>
                <a:rPr lang="en-US" sz="2051" b="1">
                  <a:solidFill>
                    <a:srgbClr val="000000"/>
                  </a:solidFill>
                  <a:latin typeface="Sitka Heading" pitchFamily="2" charset="0"/>
                  <a:cs typeface="+mn-cs"/>
                </a:rPr>
                <a:t> дітей, відпочинком – </a:t>
              </a:r>
              <a:r>
                <a:rPr lang="en-US" sz="2051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1142</a:t>
              </a:r>
              <a:r>
                <a:rPr lang="en-US" sz="2051" b="1">
                  <a:solidFill>
                    <a:srgbClr val="000000"/>
                  </a:solidFill>
                  <a:latin typeface="Sitka Heading" pitchFamily="2" charset="0"/>
                  <a:cs typeface="+mn-cs"/>
                </a:rPr>
                <a:t>, з них </a:t>
              </a:r>
              <a:r>
                <a:rPr lang="en-US" sz="2051" b="1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805</a:t>
              </a:r>
              <a:r>
                <a:rPr lang="en-US" sz="2051" b="1">
                  <a:solidFill>
                    <a:srgbClr val="000000"/>
                  </a:solidFill>
                  <a:latin typeface="Sitka Heading" pitchFamily="2" charset="0"/>
                  <a:cs typeface="+mn-cs"/>
                </a:rPr>
                <a:t> - з числа пільгових категорій: </a:t>
              </a:r>
            </a:p>
          </p:txBody>
        </p:sp>
      </p:grpSp>
      <p:grpSp>
        <p:nvGrpSpPr>
          <p:cNvPr id="31753" name="Group 24"/>
          <p:cNvGrpSpPr>
            <a:grpSpLocks/>
          </p:cNvGrpSpPr>
          <p:nvPr/>
        </p:nvGrpSpPr>
        <p:grpSpPr bwMode="auto">
          <a:xfrm>
            <a:off x="7186613" y="6457950"/>
            <a:ext cx="8253412" cy="3384550"/>
            <a:chOff x="0" y="0"/>
            <a:chExt cx="11003623" cy="4513643"/>
          </a:xfrm>
        </p:grpSpPr>
        <p:grpSp>
          <p:nvGrpSpPr>
            <p:cNvPr id="31758" name="Group 25"/>
            <p:cNvGrpSpPr>
              <a:grpSpLocks/>
            </p:cNvGrpSpPr>
            <p:nvPr/>
          </p:nvGrpSpPr>
          <p:grpSpPr bwMode="auto">
            <a:xfrm>
              <a:off x="0" y="0"/>
              <a:ext cx="11003623" cy="4513643"/>
              <a:chOff x="0" y="0"/>
              <a:chExt cx="4637956" cy="1902471"/>
            </a:xfrm>
          </p:grpSpPr>
          <p:sp>
            <p:nvSpPr>
              <p:cNvPr id="31760" name="Freeform 26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4574456" cy="1838971"/>
              </a:xfrm>
              <a:custGeom>
                <a:avLst/>
                <a:gdLst>
                  <a:gd name="T0" fmla="*/ 0 w 4574456"/>
                  <a:gd name="T1" fmla="*/ 0 h 1838971"/>
                  <a:gd name="T2" fmla="*/ 4574456 w 4574456"/>
                  <a:gd name="T3" fmla="*/ 1838971 h 1838971"/>
                </a:gdLst>
                <a:ahLst/>
                <a:cxnLst/>
                <a:rect l="T0" t="T1" r="T2" b="T3"/>
                <a:pathLst>
                  <a:path w="4574456" h="1838971">
                    <a:moveTo>
                      <a:pt x="4481746" y="1838971"/>
                    </a:moveTo>
                    <a:lnTo>
                      <a:pt x="92710" y="1838971"/>
                    </a:lnTo>
                    <a:cubicBezTo>
                      <a:pt x="41910" y="1838971"/>
                      <a:pt x="0" y="1797061"/>
                      <a:pt x="0" y="1746261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4480476" y="0"/>
                    </a:lnTo>
                    <a:cubicBezTo>
                      <a:pt x="4531276" y="0"/>
                      <a:pt x="4573186" y="41910"/>
                      <a:pt x="4573186" y="92710"/>
                    </a:cubicBezTo>
                    <a:lnTo>
                      <a:pt x="4573186" y="1744991"/>
                    </a:lnTo>
                    <a:cubicBezTo>
                      <a:pt x="4574456" y="1797061"/>
                      <a:pt x="4532546" y="1838971"/>
                      <a:pt x="4481746" y="1838971"/>
                    </a:cubicBezTo>
                    <a:close/>
                  </a:path>
                </a:pathLst>
              </a:custGeom>
              <a:solidFill>
                <a:srgbClr val="EEC8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761" name="Freeform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37956" cy="1902471"/>
              </a:xfrm>
              <a:custGeom>
                <a:avLst/>
                <a:gdLst>
                  <a:gd name="T0" fmla="*/ 0 w 4637956"/>
                  <a:gd name="T1" fmla="*/ 0 h 1902471"/>
                  <a:gd name="T2" fmla="*/ 4637956 w 4637956"/>
                  <a:gd name="T3" fmla="*/ 1902471 h 1902471"/>
                </a:gdLst>
                <a:ahLst/>
                <a:cxnLst/>
                <a:rect l="T0" t="T1" r="T2" b="T3"/>
                <a:pathLst>
                  <a:path w="4637956" h="1902471">
                    <a:moveTo>
                      <a:pt x="4513496" y="59690"/>
                    </a:moveTo>
                    <a:cubicBezTo>
                      <a:pt x="4549056" y="59690"/>
                      <a:pt x="4578266" y="88900"/>
                      <a:pt x="4578266" y="124460"/>
                    </a:cubicBezTo>
                    <a:lnTo>
                      <a:pt x="4578266" y="1778011"/>
                    </a:lnTo>
                    <a:cubicBezTo>
                      <a:pt x="4578266" y="1813571"/>
                      <a:pt x="4549056" y="1842781"/>
                      <a:pt x="4513496" y="1842781"/>
                    </a:cubicBezTo>
                    <a:lnTo>
                      <a:pt x="124460" y="1842781"/>
                    </a:lnTo>
                    <a:cubicBezTo>
                      <a:pt x="88900" y="1842781"/>
                      <a:pt x="59690" y="1813571"/>
                      <a:pt x="59690" y="1778011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4513496" y="59690"/>
                    </a:lnTo>
                    <a:moveTo>
                      <a:pt x="4513496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778011"/>
                    </a:lnTo>
                    <a:cubicBezTo>
                      <a:pt x="0" y="1846591"/>
                      <a:pt x="55880" y="1902471"/>
                      <a:pt x="124460" y="1902471"/>
                    </a:cubicBezTo>
                    <a:lnTo>
                      <a:pt x="4513496" y="1902471"/>
                    </a:lnTo>
                    <a:cubicBezTo>
                      <a:pt x="4582076" y="1902471"/>
                      <a:pt x="4637956" y="1846591"/>
                      <a:pt x="4637956" y="1778011"/>
                    </a:cubicBezTo>
                    <a:lnTo>
                      <a:pt x="4637956" y="124460"/>
                    </a:lnTo>
                    <a:cubicBezTo>
                      <a:pt x="4637956" y="55880"/>
                      <a:pt x="4582076" y="0"/>
                      <a:pt x="4513496" y="0"/>
                    </a:cubicBezTo>
                    <a:close/>
                  </a:path>
                </a:pathLst>
              </a:custGeom>
              <a:solidFill>
                <a:srgbClr val="B2171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31759" name="TextBox 28"/>
            <p:cNvSpPr txBox="1">
              <a:spLocks noChangeArrowheads="1"/>
            </p:cNvSpPr>
            <p:nvPr/>
          </p:nvSpPr>
          <p:spPr bwMode="auto">
            <a:xfrm>
              <a:off x="251861" y="226530"/>
              <a:ext cx="10383493" cy="4030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2975"/>
                </a:lnSpc>
              </a:pP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          У ПДЗОВ «Прикордонник» охоплено відпочинком </a:t>
              </a:r>
              <a:endParaRPr lang="uk-UA" sz="2100" b="1">
                <a:solidFill>
                  <a:srgbClr val="000000"/>
                </a:solidFill>
                <a:latin typeface="Sitka Heading"/>
              </a:endParaRPr>
            </a:p>
            <a:p>
              <a:pPr algn="ctr">
                <a:lnSpc>
                  <a:spcPts val="2975"/>
                </a:lnSpc>
              </a:pP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525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 дітей:  з них </a:t>
              </a: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490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-пільгові категорії за кошти міського бюджету; </a:t>
              </a: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35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-за повну вартість; </a:t>
              </a:r>
            </a:p>
            <a:p>
              <a:pPr algn="ctr">
                <a:lnSpc>
                  <a:spcPts val="2975"/>
                </a:lnSpc>
              </a:pP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у санаторіях по путівках УОЗ – </a:t>
              </a: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48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; ДП «УДЦ «Молода гвардія» - </a:t>
              </a: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19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; ДПУ МДЦ «Артек» - </a:t>
              </a: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31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; дитячий табір відпочинку, оздоровлення та патріотичного виховання дітей та молоді в Карпатах  «Соколята» - </a:t>
              </a: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9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;</a:t>
              </a:r>
              <a:endParaRPr lang="uk-UA" sz="2100" b="1">
                <a:solidFill>
                  <a:srgbClr val="000000"/>
                </a:solidFill>
                <a:latin typeface="Sitka Heading"/>
              </a:endParaRPr>
            </a:p>
            <a:p>
              <a:pPr algn="ctr">
                <a:lnSpc>
                  <a:spcPts val="2975"/>
                </a:lnSpc>
              </a:pP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інші табори - </a:t>
              </a: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31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 ;у християнських таборах – </a:t>
              </a:r>
              <a:r>
                <a:rPr lang="en-US" sz="2100" b="1">
                  <a:solidFill>
                    <a:srgbClr val="B21719"/>
                  </a:solidFill>
                  <a:latin typeface="Sitka Heading"/>
                </a:rPr>
                <a:t>585</a:t>
              </a:r>
              <a:r>
                <a:rPr lang="en-US" sz="2100" b="1">
                  <a:solidFill>
                    <a:srgbClr val="000000"/>
                  </a:solidFill>
                  <a:latin typeface="Sitka Heading"/>
                </a:rPr>
                <a:t>. </a:t>
              </a:r>
            </a:p>
          </p:txBody>
        </p:sp>
      </p:grpSp>
      <p:pic>
        <p:nvPicPr>
          <p:cNvPr id="31754" name="Picture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2175" y="8428038"/>
            <a:ext cx="5599113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3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656087">
            <a:off x="13911263" y="3260725"/>
            <a:ext cx="2633662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6" name="TextBox 31"/>
          <p:cNvSpPr txBox="1">
            <a:spLocks noChangeArrowheads="1"/>
          </p:cNvSpPr>
          <p:nvPr/>
        </p:nvSpPr>
        <p:spPr bwMode="auto">
          <a:xfrm rot="5400000">
            <a:off x="13511213" y="5178425"/>
            <a:ext cx="800417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263"/>
              </a:lnSpc>
            </a:pPr>
            <a:r>
              <a:rPr lang="en-US" sz="4200" b="1">
                <a:solidFill>
                  <a:srgbClr val="000000"/>
                </a:solidFill>
                <a:latin typeface="Sitka Heading"/>
              </a:rPr>
              <a:t>Організація оздоровлення та відпочинку дітей</a:t>
            </a:r>
          </a:p>
        </p:txBody>
      </p:sp>
      <p:sp>
        <p:nvSpPr>
          <p:cNvPr id="31757" name="TextBox 32"/>
          <p:cNvSpPr txBox="1">
            <a:spLocks noChangeArrowheads="1"/>
          </p:cNvSpPr>
          <p:nvPr/>
        </p:nvSpPr>
        <p:spPr bwMode="auto">
          <a:xfrm>
            <a:off x="188913" y="158750"/>
            <a:ext cx="16332200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688"/>
              </a:lnSpc>
            </a:pPr>
            <a:r>
              <a:rPr lang="en-US" sz="2600" b="1">
                <a:solidFill>
                  <a:srgbClr val="000000"/>
                </a:solidFill>
                <a:latin typeface="Sitka Heading"/>
              </a:rPr>
              <a:t>На виконання Програми з  бюджету Нововолинської міської територіальної громади у </a:t>
            </a:r>
            <a:r>
              <a:rPr lang="en-US" sz="3200" b="1">
                <a:solidFill>
                  <a:srgbClr val="000000"/>
                </a:solidFill>
                <a:latin typeface="Sitka Heading"/>
              </a:rPr>
              <a:t>2021</a:t>
            </a:r>
            <a:r>
              <a:rPr lang="en-US" sz="2600" b="1">
                <a:solidFill>
                  <a:srgbClr val="000000"/>
                </a:solidFill>
                <a:latin typeface="Sitka Heading"/>
              </a:rPr>
              <a:t> році виділено на підготовку до оздоровчої кампанії –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489,2 тис. грн</a:t>
            </a:r>
            <a:r>
              <a:rPr lang="en-US" sz="2600" b="1">
                <a:solidFill>
                  <a:srgbClr val="000000"/>
                </a:solidFill>
                <a:latin typeface="Sitka Heading"/>
              </a:rPr>
              <a:t>, з них на зміцнення матеріально-технічної бази ПДЗОВ «Прикордонник» -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113,6 тис. грн</a:t>
            </a:r>
            <a:r>
              <a:rPr lang="en-US" sz="2600" b="1">
                <a:solidFill>
                  <a:srgbClr val="000000"/>
                </a:solidFill>
                <a:latin typeface="Sitka Heading"/>
              </a:rPr>
              <a:t>, на проведення оздоровчої кампанії –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1562,2 тис. грн</a:t>
            </a:r>
            <a:r>
              <a:rPr lang="en-US" sz="3200" b="1">
                <a:solidFill>
                  <a:srgbClr val="000000"/>
                </a:solidFill>
                <a:latin typeface="Sitka Heading"/>
              </a:rPr>
              <a:t>,</a:t>
            </a:r>
            <a:r>
              <a:rPr lang="en-US" sz="2600" b="1">
                <a:solidFill>
                  <a:srgbClr val="000000"/>
                </a:solidFill>
                <a:latin typeface="Sitka Heading"/>
              </a:rPr>
              <a:t> на придбання путівок для дітей, які потребують особливої соціальної уваги та підтримки –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99,0 тис. грн</a:t>
            </a:r>
            <a:r>
              <a:rPr lang="en-US" sz="3200" b="1">
                <a:solidFill>
                  <a:srgbClr val="000000"/>
                </a:solidFill>
                <a:latin typeface="Sitka Heading"/>
              </a:rPr>
              <a:t>,</a:t>
            </a:r>
            <a:r>
              <a:rPr lang="en-US" sz="2600" b="1">
                <a:solidFill>
                  <a:srgbClr val="000000"/>
                </a:solidFill>
                <a:latin typeface="Sitka Heading"/>
              </a:rPr>
              <a:t> залучено додаткових коштів – </a:t>
            </a:r>
            <a:r>
              <a:rPr lang="en-US" sz="3200" b="1">
                <a:solidFill>
                  <a:srgbClr val="B21719"/>
                </a:solidFill>
                <a:latin typeface="Sitka Heading"/>
              </a:rPr>
              <a:t>77,7 тис. грн.</a:t>
            </a:r>
            <a:r>
              <a:rPr lang="en-US" sz="2600" b="1">
                <a:solidFill>
                  <a:srgbClr val="000000"/>
                </a:solidFill>
                <a:latin typeface="Sitka Heading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6634163" y="4337050"/>
            <a:ext cx="5019675" cy="2828925"/>
            <a:chOff x="0" y="0"/>
            <a:chExt cx="6691378" cy="3772007"/>
          </a:xfrm>
        </p:grpSpPr>
        <p:grpSp>
          <p:nvGrpSpPr>
            <p:cNvPr id="14393" name="Group 3"/>
            <p:cNvGrpSpPr>
              <a:grpSpLocks/>
            </p:cNvGrpSpPr>
            <p:nvPr/>
          </p:nvGrpSpPr>
          <p:grpSpPr bwMode="auto">
            <a:xfrm>
              <a:off x="0" y="0"/>
              <a:ext cx="6691378" cy="3772007"/>
              <a:chOff x="0" y="0"/>
              <a:chExt cx="6350000" cy="6350000"/>
            </a:xfrm>
          </p:grpSpPr>
          <p:sp>
            <p:nvSpPr>
              <p:cNvPr id="14395" name="Freeform 4"/>
              <p:cNvSpPr>
                <a:spLocks noChangeArrowheads="1"/>
              </p:cNvSpPr>
              <p:nvPr/>
            </p:nvSpPr>
            <p:spPr bwMode="auto">
              <a:xfrm>
                <a:off x="14167" y="0"/>
                <a:ext cx="6321665" cy="6350000"/>
              </a:xfrm>
              <a:custGeom>
                <a:avLst/>
                <a:gdLst>
                  <a:gd name="T0" fmla="*/ 0 w 6321665"/>
                  <a:gd name="T1" fmla="*/ 0 h 6350000"/>
                  <a:gd name="T2" fmla="*/ 6321665 w 6321665"/>
                  <a:gd name="T3" fmla="*/ 6350000 h 6350000"/>
                </a:gdLst>
                <a:ahLst/>
                <a:cxnLst/>
                <a:rect l="T0" t="T1" r="T2" b="T3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E49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5" name="TextBox 5"/>
            <p:cNvSpPr txBox="1"/>
            <p:nvPr/>
          </p:nvSpPr>
          <p:spPr>
            <a:xfrm>
              <a:off x="160830" y="1405507"/>
              <a:ext cx="6369718" cy="1018146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2896"/>
                </a:lnSpc>
                <a:spcAft>
                  <a:spcPts val="0"/>
                </a:spcAft>
                <a:defRPr/>
              </a:pPr>
              <a:r>
                <a:rPr lang="en-US" sz="2896" b="1">
                  <a:solidFill>
                    <a:srgbClr val="DFF2D8"/>
                  </a:solidFill>
                  <a:latin typeface="Sitka Heading" pitchFamily="2" charset="0"/>
                  <a:cs typeface="+mn-cs"/>
                </a:rPr>
                <a:t>Управління соціального захисту населення </a:t>
              </a:r>
            </a:p>
          </p:txBody>
        </p:sp>
      </p:grp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0" y="319088"/>
            <a:ext cx="15336838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850"/>
              </a:lnSpc>
            </a:pPr>
            <a:r>
              <a:rPr lang="en-US" sz="4800" b="1">
                <a:solidFill>
                  <a:srgbClr val="000000"/>
                </a:solidFill>
                <a:latin typeface="Sitka Heading"/>
              </a:rPr>
              <a:t>Контингент отримувачів допомог, компенсацій, послуг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-6265863" y="895350"/>
            <a:ext cx="13363576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513"/>
              </a:lnSpc>
            </a:pPr>
            <a:endParaRPr lang="uk-UA" sz="3500" b="1">
              <a:solidFill>
                <a:srgbClr val="1E4930"/>
              </a:solidFill>
              <a:latin typeface="Sitka Heading"/>
            </a:endParaRPr>
          </a:p>
        </p:txBody>
      </p:sp>
      <p:grpSp>
        <p:nvGrpSpPr>
          <p:cNvPr id="14341" name="Group 8"/>
          <p:cNvGrpSpPr>
            <a:grpSpLocks/>
          </p:cNvGrpSpPr>
          <p:nvPr/>
        </p:nvGrpSpPr>
        <p:grpSpPr bwMode="auto">
          <a:xfrm>
            <a:off x="501650" y="1465263"/>
            <a:ext cx="3676650" cy="1825625"/>
            <a:chOff x="0" y="0"/>
            <a:chExt cx="1965040" cy="994637"/>
          </a:xfrm>
        </p:grpSpPr>
        <p:sp>
          <p:nvSpPr>
            <p:cNvPr id="1439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1965040" cy="994637"/>
            </a:xfrm>
            <a:custGeom>
              <a:avLst/>
              <a:gdLst>
                <a:gd name="T0" fmla="*/ 0 w 1965040"/>
                <a:gd name="T1" fmla="*/ 0 h 994637"/>
                <a:gd name="T2" fmla="*/ 1965040 w 1965040"/>
                <a:gd name="T3" fmla="*/ 994637 h 994637"/>
              </a:gdLst>
              <a:ahLst/>
              <a:cxnLst/>
              <a:rect l="T0" t="T1" r="T2" b="T3"/>
              <a:pathLst>
                <a:path w="1965040" h="994637">
                  <a:moveTo>
                    <a:pt x="1840580" y="59690"/>
                  </a:moveTo>
                  <a:cubicBezTo>
                    <a:pt x="1876140" y="59690"/>
                    <a:pt x="1905350" y="88900"/>
                    <a:pt x="1905350" y="124460"/>
                  </a:cubicBezTo>
                  <a:lnTo>
                    <a:pt x="1905350" y="870177"/>
                  </a:lnTo>
                  <a:cubicBezTo>
                    <a:pt x="1905350" y="905737"/>
                    <a:pt x="1876140" y="934947"/>
                    <a:pt x="1840580" y="934947"/>
                  </a:cubicBezTo>
                  <a:lnTo>
                    <a:pt x="124460" y="934947"/>
                  </a:lnTo>
                  <a:cubicBezTo>
                    <a:pt x="88900" y="934947"/>
                    <a:pt x="59690" y="905737"/>
                    <a:pt x="59690" y="87017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840580" y="59690"/>
                  </a:lnTo>
                  <a:moveTo>
                    <a:pt x="1840580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70177"/>
                  </a:lnTo>
                  <a:cubicBezTo>
                    <a:pt x="0" y="938757"/>
                    <a:pt x="55880" y="994637"/>
                    <a:pt x="124460" y="994637"/>
                  </a:cubicBezTo>
                  <a:lnTo>
                    <a:pt x="1840580" y="994637"/>
                  </a:lnTo>
                  <a:cubicBezTo>
                    <a:pt x="1909160" y="994637"/>
                    <a:pt x="1965040" y="938757"/>
                    <a:pt x="1965040" y="870177"/>
                  </a:cubicBezTo>
                  <a:lnTo>
                    <a:pt x="1965040" y="124460"/>
                  </a:lnTo>
                  <a:cubicBezTo>
                    <a:pt x="1965040" y="55880"/>
                    <a:pt x="1909160" y="0"/>
                    <a:pt x="1840580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42" name="Group 10"/>
          <p:cNvGrpSpPr>
            <a:grpSpLocks/>
          </p:cNvGrpSpPr>
          <p:nvPr/>
        </p:nvGrpSpPr>
        <p:grpSpPr bwMode="auto">
          <a:xfrm>
            <a:off x="574675" y="3775075"/>
            <a:ext cx="3384550" cy="1860550"/>
            <a:chOff x="0" y="0"/>
            <a:chExt cx="1702077" cy="994637"/>
          </a:xfrm>
        </p:grpSpPr>
        <p:sp>
          <p:nvSpPr>
            <p:cNvPr id="14391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702077" cy="994637"/>
            </a:xfrm>
            <a:custGeom>
              <a:avLst/>
              <a:gdLst>
                <a:gd name="T0" fmla="*/ 0 w 1702077"/>
                <a:gd name="T1" fmla="*/ 0 h 994637"/>
                <a:gd name="T2" fmla="*/ 1702077 w 1702077"/>
                <a:gd name="T3" fmla="*/ 994637 h 994637"/>
              </a:gdLst>
              <a:ahLst/>
              <a:cxnLst/>
              <a:rect l="T0" t="T1" r="T2" b="T3"/>
              <a:pathLst>
                <a:path w="1702077" h="994637">
                  <a:moveTo>
                    <a:pt x="1577617" y="59690"/>
                  </a:moveTo>
                  <a:cubicBezTo>
                    <a:pt x="1613177" y="59690"/>
                    <a:pt x="1642387" y="88900"/>
                    <a:pt x="1642387" y="124460"/>
                  </a:cubicBezTo>
                  <a:lnTo>
                    <a:pt x="1642387" y="870177"/>
                  </a:lnTo>
                  <a:cubicBezTo>
                    <a:pt x="1642387" y="905737"/>
                    <a:pt x="1613177" y="934947"/>
                    <a:pt x="1577617" y="934947"/>
                  </a:cubicBezTo>
                  <a:lnTo>
                    <a:pt x="124460" y="934947"/>
                  </a:lnTo>
                  <a:cubicBezTo>
                    <a:pt x="88900" y="934947"/>
                    <a:pt x="59690" y="905737"/>
                    <a:pt x="59690" y="87017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577617" y="59690"/>
                  </a:lnTo>
                  <a:moveTo>
                    <a:pt x="157761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70177"/>
                  </a:lnTo>
                  <a:cubicBezTo>
                    <a:pt x="0" y="938757"/>
                    <a:pt x="55880" y="994637"/>
                    <a:pt x="124460" y="994637"/>
                  </a:cubicBezTo>
                  <a:lnTo>
                    <a:pt x="1577617" y="994637"/>
                  </a:lnTo>
                  <a:cubicBezTo>
                    <a:pt x="1646197" y="994637"/>
                    <a:pt x="1702077" y="938757"/>
                    <a:pt x="1702077" y="870177"/>
                  </a:cubicBezTo>
                  <a:lnTo>
                    <a:pt x="1702077" y="124460"/>
                  </a:lnTo>
                  <a:cubicBezTo>
                    <a:pt x="1702077" y="55880"/>
                    <a:pt x="1646197" y="0"/>
                    <a:pt x="1577617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43" name="Group 12"/>
          <p:cNvGrpSpPr>
            <a:grpSpLocks/>
          </p:cNvGrpSpPr>
          <p:nvPr/>
        </p:nvGrpSpPr>
        <p:grpSpPr bwMode="auto">
          <a:xfrm>
            <a:off x="5005388" y="1544638"/>
            <a:ext cx="3411537" cy="1860550"/>
            <a:chOff x="0" y="0"/>
            <a:chExt cx="1824278" cy="994637"/>
          </a:xfrm>
        </p:grpSpPr>
        <p:sp>
          <p:nvSpPr>
            <p:cNvPr id="14390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824278" cy="994637"/>
            </a:xfrm>
            <a:custGeom>
              <a:avLst/>
              <a:gdLst>
                <a:gd name="T0" fmla="*/ 0 w 1824278"/>
                <a:gd name="T1" fmla="*/ 0 h 994637"/>
                <a:gd name="T2" fmla="*/ 1824278 w 1824278"/>
                <a:gd name="T3" fmla="*/ 994637 h 994637"/>
              </a:gdLst>
              <a:ahLst/>
              <a:cxnLst/>
              <a:rect l="T0" t="T1" r="T2" b="T3"/>
              <a:pathLst>
                <a:path w="1824278" h="994637">
                  <a:moveTo>
                    <a:pt x="1699818" y="59690"/>
                  </a:moveTo>
                  <a:cubicBezTo>
                    <a:pt x="1735378" y="59690"/>
                    <a:pt x="1764588" y="88900"/>
                    <a:pt x="1764588" y="124460"/>
                  </a:cubicBezTo>
                  <a:lnTo>
                    <a:pt x="1764588" y="870177"/>
                  </a:lnTo>
                  <a:cubicBezTo>
                    <a:pt x="1764588" y="905737"/>
                    <a:pt x="1735378" y="934947"/>
                    <a:pt x="1699818" y="934947"/>
                  </a:cubicBezTo>
                  <a:lnTo>
                    <a:pt x="124460" y="934947"/>
                  </a:lnTo>
                  <a:cubicBezTo>
                    <a:pt x="88900" y="934947"/>
                    <a:pt x="59690" y="905737"/>
                    <a:pt x="59690" y="87017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699818" y="59690"/>
                  </a:lnTo>
                  <a:moveTo>
                    <a:pt x="169981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70177"/>
                  </a:lnTo>
                  <a:cubicBezTo>
                    <a:pt x="0" y="938757"/>
                    <a:pt x="55880" y="994637"/>
                    <a:pt x="124460" y="994637"/>
                  </a:cubicBezTo>
                  <a:lnTo>
                    <a:pt x="1699818" y="994637"/>
                  </a:lnTo>
                  <a:cubicBezTo>
                    <a:pt x="1768398" y="994637"/>
                    <a:pt x="1824278" y="938757"/>
                    <a:pt x="1824278" y="870177"/>
                  </a:cubicBezTo>
                  <a:lnTo>
                    <a:pt x="1824278" y="124460"/>
                  </a:lnTo>
                  <a:cubicBezTo>
                    <a:pt x="1824278" y="55880"/>
                    <a:pt x="1768398" y="0"/>
                    <a:pt x="1699818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44" name="Group 14"/>
          <p:cNvGrpSpPr>
            <a:grpSpLocks/>
          </p:cNvGrpSpPr>
          <p:nvPr/>
        </p:nvGrpSpPr>
        <p:grpSpPr bwMode="auto">
          <a:xfrm>
            <a:off x="9648825" y="8096250"/>
            <a:ext cx="3184525" cy="1800225"/>
            <a:chOff x="0" y="0"/>
            <a:chExt cx="1702077" cy="994637"/>
          </a:xfrm>
        </p:grpSpPr>
        <p:sp>
          <p:nvSpPr>
            <p:cNvPr id="1438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1702077" cy="994637"/>
            </a:xfrm>
            <a:custGeom>
              <a:avLst/>
              <a:gdLst>
                <a:gd name="T0" fmla="*/ 0 w 1702077"/>
                <a:gd name="T1" fmla="*/ 0 h 994637"/>
                <a:gd name="T2" fmla="*/ 1702077 w 1702077"/>
                <a:gd name="T3" fmla="*/ 994637 h 994637"/>
              </a:gdLst>
              <a:ahLst/>
              <a:cxnLst/>
              <a:rect l="T0" t="T1" r="T2" b="T3"/>
              <a:pathLst>
                <a:path w="1702077" h="994637">
                  <a:moveTo>
                    <a:pt x="1577617" y="59690"/>
                  </a:moveTo>
                  <a:cubicBezTo>
                    <a:pt x="1613177" y="59690"/>
                    <a:pt x="1642387" y="88900"/>
                    <a:pt x="1642387" y="124460"/>
                  </a:cubicBezTo>
                  <a:lnTo>
                    <a:pt x="1642387" y="870177"/>
                  </a:lnTo>
                  <a:cubicBezTo>
                    <a:pt x="1642387" y="905737"/>
                    <a:pt x="1613177" y="934947"/>
                    <a:pt x="1577617" y="934947"/>
                  </a:cubicBezTo>
                  <a:lnTo>
                    <a:pt x="124460" y="934947"/>
                  </a:lnTo>
                  <a:cubicBezTo>
                    <a:pt x="88900" y="934947"/>
                    <a:pt x="59690" y="905737"/>
                    <a:pt x="59690" y="87017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577617" y="59690"/>
                  </a:lnTo>
                  <a:moveTo>
                    <a:pt x="157761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70177"/>
                  </a:lnTo>
                  <a:cubicBezTo>
                    <a:pt x="0" y="938757"/>
                    <a:pt x="55880" y="994637"/>
                    <a:pt x="124460" y="994637"/>
                  </a:cubicBezTo>
                  <a:lnTo>
                    <a:pt x="1577617" y="994637"/>
                  </a:lnTo>
                  <a:cubicBezTo>
                    <a:pt x="1646197" y="994637"/>
                    <a:pt x="1702077" y="938757"/>
                    <a:pt x="1702077" y="870177"/>
                  </a:cubicBezTo>
                  <a:lnTo>
                    <a:pt x="1702077" y="124460"/>
                  </a:lnTo>
                  <a:cubicBezTo>
                    <a:pt x="1702077" y="55880"/>
                    <a:pt x="1646197" y="0"/>
                    <a:pt x="1577617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45" name="Group 16"/>
          <p:cNvGrpSpPr>
            <a:grpSpLocks/>
          </p:cNvGrpSpPr>
          <p:nvPr/>
        </p:nvGrpSpPr>
        <p:grpSpPr bwMode="auto">
          <a:xfrm>
            <a:off x="5005388" y="8075613"/>
            <a:ext cx="3182937" cy="1860550"/>
            <a:chOff x="0" y="0"/>
            <a:chExt cx="1702077" cy="994637"/>
          </a:xfrm>
        </p:grpSpPr>
        <p:sp>
          <p:nvSpPr>
            <p:cNvPr id="14388" name="Freeform 17"/>
            <p:cNvSpPr>
              <a:spLocks noChangeArrowheads="1"/>
            </p:cNvSpPr>
            <p:nvPr/>
          </p:nvSpPr>
          <p:spPr bwMode="auto">
            <a:xfrm>
              <a:off x="0" y="0"/>
              <a:ext cx="1702077" cy="994637"/>
            </a:xfrm>
            <a:custGeom>
              <a:avLst/>
              <a:gdLst>
                <a:gd name="T0" fmla="*/ 0 w 1702077"/>
                <a:gd name="T1" fmla="*/ 0 h 994637"/>
                <a:gd name="T2" fmla="*/ 1702077 w 1702077"/>
                <a:gd name="T3" fmla="*/ 994637 h 994637"/>
              </a:gdLst>
              <a:ahLst/>
              <a:cxnLst/>
              <a:rect l="T0" t="T1" r="T2" b="T3"/>
              <a:pathLst>
                <a:path w="1702077" h="994637">
                  <a:moveTo>
                    <a:pt x="1577617" y="59690"/>
                  </a:moveTo>
                  <a:cubicBezTo>
                    <a:pt x="1613177" y="59690"/>
                    <a:pt x="1642387" y="88900"/>
                    <a:pt x="1642387" y="124460"/>
                  </a:cubicBezTo>
                  <a:lnTo>
                    <a:pt x="1642387" y="870177"/>
                  </a:lnTo>
                  <a:cubicBezTo>
                    <a:pt x="1642387" y="905737"/>
                    <a:pt x="1613177" y="934947"/>
                    <a:pt x="1577617" y="934947"/>
                  </a:cubicBezTo>
                  <a:lnTo>
                    <a:pt x="124460" y="934947"/>
                  </a:lnTo>
                  <a:cubicBezTo>
                    <a:pt x="88900" y="934947"/>
                    <a:pt x="59690" y="905737"/>
                    <a:pt x="59690" y="87017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577617" y="59690"/>
                  </a:lnTo>
                  <a:moveTo>
                    <a:pt x="157761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70177"/>
                  </a:lnTo>
                  <a:cubicBezTo>
                    <a:pt x="0" y="938757"/>
                    <a:pt x="55880" y="994637"/>
                    <a:pt x="124460" y="994637"/>
                  </a:cubicBezTo>
                  <a:lnTo>
                    <a:pt x="1577617" y="994637"/>
                  </a:lnTo>
                  <a:cubicBezTo>
                    <a:pt x="1646197" y="994637"/>
                    <a:pt x="1702077" y="938757"/>
                    <a:pt x="1702077" y="870177"/>
                  </a:cubicBezTo>
                  <a:lnTo>
                    <a:pt x="1702077" y="124460"/>
                  </a:lnTo>
                  <a:cubicBezTo>
                    <a:pt x="1702077" y="55880"/>
                    <a:pt x="1646197" y="0"/>
                    <a:pt x="1577617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46" name="Group 18"/>
          <p:cNvGrpSpPr>
            <a:grpSpLocks/>
          </p:cNvGrpSpPr>
          <p:nvPr/>
        </p:nvGrpSpPr>
        <p:grpSpPr bwMode="auto">
          <a:xfrm>
            <a:off x="9648825" y="1543050"/>
            <a:ext cx="3184525" cy="1860550"/>
            <a:chOff x="0" y="0"/>
            <a:chExt cx="1702077" cy="994637"/>
          </a:xfrm>
        </p:grpSpPr>
        <p:sp>
          <p:nvSpPr>
            <p:cNvPr id="14387" name="Freeform 19"/>
            <p:cNvSpPr>
              <a:spLocks noChangeArrowheads="1"/>
            </p:cNvSpPr>
            <p:nvPr/>
          </p:nvSpPr>
          <p:spPr bwMode="auto">
            <a:xfrm>
              <a:off x="0" y="0"/>
              <a:ext cx="1702077" cy="994637"/>
            </a:xfrm>
            <a:custGeom>
              <a:avLst/>
              <a:gdLst>
                <a:gd name="T0" fmla="*/ 0 w 1702077"/>
                <a:gd name="T1" fmla="*/ 0 h 994637"/>
                <a:gd name="T2" fmla="*/ 1702077 w 1702077"/>
                <a:gd name="T3" fmla="*/ 994637 h 994637"/>
              </a:gdLst>
              <a:ahLst/>
              <a:cxnLst/>
              <a:rect l="T0" t="T1" r="T2" b="T3"/>
              <a:pathLst>
                <a:path w="1702077" h="994637">
                  <a:moveTo>
                    <a:pt x="1577617" y="59690"/>
                  </a:moveTo>
                  <a:cubicBezTo>
                    <a:pt x="1613177" y="59690"/>
                    <a:pt x="1642387" y="88900"/>
                    <a:pt x="1642387" y="124460"/>
                  </a:cubicBezTo>
                  <a:lnTo>
                    <a:pt x="1642387" y="870177"/>
                  </a:lnTo>
                  <a:cubicBezTo>
                    <a:pt x="1642387" y="905737"/>
                    <a:pt x="1613177" y="934947"/>
                    <a:pt x="1577617" y="934947"/>
                  </a:cubicBezTo>
                  <a:lnTo>
                    <a:pt x="124460" y="934947"/>
                  </a:lnTo>
                  <a:cubicBezTo>
                    <a:pt x="88900" y="934947"/>
                    <a:pt x="59690" y="905737"/>
                    <a:pt x="59690" y="87017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577617" y="59690"/>
                  </a:lnTo>
                  <a:moveTo>
                    <a:pt x="157761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70177"/>
                  </a:lnTo>
                  <a:cubicBezTo>
                    <a:pt x="0" y="938757"/>
                    <a:pt x="55880" y="994637"/>
                    <a:pt x="124460" y="994637"/>
                  </a:cubicBezTo>
                  <a:lnTo>
                    <a:pt x="1577617" y="994637"/>
                  </a:lnTo>
                  <a:cubicBezTo>
                    <a:pt x="1646197" y="994637"/>
                    <a:pt x="1702077" y="938757"/>
                    <a:pt x="1702077" y="870177"/>
                  </a:cubicBezTo>
                  <a:lnTo>
                    <a:pt x="1702077" y="124460"/>
                  </a:lnTo>
                  <a:cubicBezTo>
                    <a:pt x="1702077" y="55880"/>
                    <a:pt x="1646197" y="0"/>
                    <a:pt x="1577617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47" name="Group 20"/>
          <p:cNvGrpSpPr>
            <a:grpSpLocks/>
          </p:cNvGrpSpPr>
          <p:nvPr/>
        </p:nvGrpSpPr>
        <p:grpSpPr bwMode="auto">
          <a:xfrm>
            <a:off x="647700" y="5791200"/>
            <a:ext cx="3302000" cy="2008188"/>
            <a:chOff x="0" y="0"/>
            <a:chExt cx="1936295" cy="1073369"/>
          </a:xfrm>
        </p:grpSpPr>
        <p:sp>
          <p:nvSpPr>
            <p:cNvPr id="14386" name="Freeform 21"/>
            <p:cNvSpPr>
              <a:spLocks noChangeArrowheads="1"/>
            </p:cNvSpPr>
            <p:nvPr/>
          </p:nvSpPr>
          <p:spPr bwMode="auto">
            <a:xfrm>
              <a:off x="0" y="0"/>
              <a:ext cx="1936295" cy="1073369"/>
            </a:xfrm>
            <a:custGeom>
              <a:avLst/>
              <a:gdLst>
                <a:gd name="T0" fmla="*/ 0 w 1936295"/>
                <a:gd name="T1" fmla="*/ 0 h 1073369"/>
                <a:gd name="T2" fmla="*/ 1936295 w 1936295"/>
                <a:gd name="T3" fmla="*/ 1073369 h 1073369"/>
              </a:gdLst>
              <a:ahLst/>
              <a:cxnLst/>
              <a:rect l="T0" t="T1" r="T2" b="T3"/>
              <a:pathLst>
                <a:path w="1936295" h="1073369">
                  <a:moveTo>
                    <a:pt x="1811835" y="59690"/>
                  </a:moveTo>
                  <a:cubicBezTo>
                    <a:pt x="1847395" y="59690"/>
                    <a:pt x="1876605" y="88900"/>
                    <a:pt x="1876605" y="124460"/>
                  </a:cubicBezTo>
                  <a:lnTo>
                    <a:pt x="1876605" y="948909"/>
                  </a:lnTo>
                  <a:cubicBezTo>
                    <a:pt x="1876605" y="984469"/>
                    <a:pt x="1847395" y="1013679"/>
                    <a:pt x="1811835" y="1013679"/>
                  </a:cubicBezTo>
                  <a:lnTo>
                    <a:pt x="124460" y="1013679"/>
                  </a:lnTo>
                  <a:cubicBezTo>
                    <a:pt x="88900" y="1013679"/>
                    <a:pt x="59690" y="984469"/>
                    <a:pt x="59690" y="948909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811835" y="59690"/>
                  </a:lnTo>
                  <a:moveTo>
                    <a:pt x="1811835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948909"/>
                  </a:lnTo>
                  <a:cubicBezTo>
                    <a:pt x="0" y="1017489"/>
                    <a:pt x="55880" y="1073369"/>
                    <a:pt x="124460" y="1073369"/>
                  </a:cubicBezTo>
                  <a:lnTo>
                    <a:pt x="1811835" y="1073369"/>
                  </a:lnTo>
                  <a:cubicBezTo>
                    <a:pt x="1880415" y="1073369"/>
                    <a:pt x="1936295" y="1017489"/>
                    <a:pt x="1936295" y="948909"/>
                  </a:cubicBezTo>
                  <a:lnTo>
                    <a:pt x="1936295" y="124460"/>
                  </a:lnTo>
                  <a:cubicBezTo>
                    <a:pt x="1936295" y="55880"/>
                    <a:pt x="1880415" y="0"/>
                    <a:pt x="1811835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48" name="Group 22"/>
          <p:cNvGrpSpPr>
            <a:grpSpLocks/>
          </p:cNvGrpSpPr>
          <p:nvPr/>
        </p:nvGrpSpPr>
        <p:grpSpPr bwMode="auto">
          <a:xfrm>
            <a:off x="869950" y="8075613"/>
            <a:ext cx="3184525" cy="1860550"/>
            <a:chOff x="0" y="0"/>
            <a:chExt cx="1702077" cy="994637"/>
          </a:xfrm>
        </p:grpSpPr>
        <p:sp>
          <p:nvSpPr>
            <p:cNvPr id="14385" name="Freeform 23"/>
            <p:cNvSpPr>
              <a:spLocks noChangeArrowheads="1"/>
            </p:cNvSpPr>
            <p:nvPr/>
          </p:nvSpPr>
          <p:spPr bwMode="auto">
            <a:xfrm>
              <a:off x="0" y="0"/>
              <a:ext cx="1702077" cy="994637"/>
            </a:xfrm>
            <a:custGeom>
              <a:avLst/>
              <a:gdLst>
                <a:gd name="T0" fmla="*/ 0 w 1702077"/>
                <a:gd name="T1" fmla="*/ 0 h 994637"/>
                <a:gd name="T2" fmla="*/ 1702077 w 1702077"/>
                <a:gd name="T3" fmla="*/ 994637 h 994637"/>
              </a:gdLst>
              <a:ahLst/>
              <a:cxnLst/>
              <a:rect l="T0" t="T1" r="T2" b="T3"/>
              <a:pathLst>
                <a:path w="1702077" h="994637">
                  <a:moveTo>
                    <a:pt x="1577617" y="59690"/>
                  </a:moveTo>
                  <a:cubicBezTo>
                    <a:pt x="1613177" y="59690"/>
                    <a:pt x="1642387" y="88900"/>
                    <a:pt x="1642387" y="124460"/>
                  </a:cubicBezTo>
                  <a:lnTo>
                    <a:pt x="1642387" y="870177"/>
                  </a:lnTo>
                  <a:cubicBezTo>
                    <a:pt x="1642387" y="905737"/>
                    <a:pt x="1613177" y="934947"/>
                    <a:pt x="1577617" y="934947"/>
                  </a:cubicBezTo>
                  <a:lnTo>
                    <a:pt x="124460" y="934947"/>
                  </a:lnTo>
                  <a:cubicBezTo>
                    <a:pt x="88900" y="934947"/>
                    <a:pt x="59690" y="905737"/>
                    <a:pt x="59690" y="87017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577617" y="59690"/>
                  </a:lnTo>
                  <a:moveTo>
                    <a:pt x="157761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70177"/>
                  </a:lnTo>
                  <a:cubicBezTo>
                    <a:pt x="0" y="938757"/>
                    <a:pt x="55880" y="994637"/>
                    <a:pt x="124460" y="994637"/>
                  </a:cubicBezTo>
                  <a:lnTo>
                    <a:pt x="1577617" y="994637"/>
                  </a:lnTo>
                  <a:cubicBezTo>
                    <a:pt x="1646197" y="994637"/>
                    <a:pt x="1702077" y="938757"/>
                    <a:pt x="1702077" y="870177"/>
                  </a:cubicBezTo>
                  <a:lnTo>
                    <a:pt x="1702077" y="124460"/>
                  </a:lnTo>
                  <a:cubicBezTo>
                    <a:pt x="1702077" y="55880"/>
                    <a:pt x="1646197" y="0"/>
                    <a:pt x="1577617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49" name="Group 24"/>
          <p:cNvGrpSpPr>
            <a:grpSpLocks/>
          </p:cNvGrpSpPr>
          <p:nvPr/>
        </p:nvGrpSpPr>
        <p:grpSpPr bwMode="auto">
          <a:xfrm>
            <a:off x="14039850" y="3919538"/>
            <a:ext cx="3254375" cy="1449387"/>
            <a:chOff x="0" y="0"/>
            <a:chExt cx="1782538" cy="957175"/>
          </a:xfrm>
        </p:grpSpPr>
        <p:sp>
          <p:nvSpPr>
            <p:cNvPr id="14384" name="Freeform 25"/>
            <p:cNvSpPr>
              <a:spLocks noChangeArrowheads="1"/>
            </p:cNvSpPr>
            <p:nvPr/>
          </p:nvSpPr>
          <p:spPr bwMode="auto">
            <a:xfrm>
              <a:off x="0" y="0"/>
              <a:ext cx="1782538" cy="957175"/>
            </a:xfrm>
            <a:custGeom>
              <a:avLst/>
              <a:gdLst>
                <a:gd name="T0" fmla="*/ 0 w 1782538"/>
                <a:gd name="T1" fmla="*/ 0 h 957175"/>
                <a:gd name="T2" fmla="*/ 1782538 w 1782538"/>
                <a:gd name="T3" fmla="*/ 957175 h 957175"/>
              </a:gdLst>
              <a:ahLst/>
              <a:cxnLst/>
              <a:rect l="T0" t="T1" r="T2" b="T3"/>
              <a:pathLst>
                <a:path w="1782538" h="957175">
                  <a:moveTo>
                    <a:pt x="1658078" y="59690"/>
                  </a:moveTo>
                  <a:cubicBezTo>
                    <a:pt x="1693638" y="59690"/>
                    <a:pt x="1722848" y="88900"/>
                    <a:pt x="1722848" y="124460"/>
                  </a:cubicBezTo>
                  <a:lnTo>
                    <a:pt x="1722848" y="832715"/>
                  </a:lnTo>
                  <a:cubicBezTo>
                    <a:pt x="1722848" y="868275"/>
                    <a:pt x="1693638" y="897485"/>
                    <a:pt x="1658078" y="897485"/>
                  </a:cubicBezTo>
                  <a:lnTo>
                    <a:pt x="124460" y="897485"/>
                  </a:lnTo>
                  <a:cubicBezTo>
                    <a:pt x="88900" y="897485"/>
                    <a:pt x="59690" y="868275"/>
                    <a:pt x="59690" y="83271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658078" y="59690"/>
                  </a:lnTo>
                  <a:moveTo>
                    <a:pt x="165807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32715"/>
                  </a:lnTo>
                  <a:cubicBezTo>
                    <a:pt x="0" y="901295"/>
                    <a:pt x="55880" y="957175"/>
                    <a:pt x="124460" y="957175"/>
                  </a:cubicBezTo>
                  <a:lnTo>
                    <a:pt x="1658078" y="957175"/>
                  </a:lnTo>
                  <a:cubicBezTo>
                    <a:pt x="1726658" y="957175"/>
                    <a:pt x="1782538" y="901295"/>
                    <a:pt x="1782538" y="832715"/>
                  </a:cubicBezTo>
                  <a:lnTo>
                    <a:pt x="1782538" y="124460"/>
                  </a:lnTo>
                  <a:cubicBezTo>
                    <a:pt x="1782538" y="55880"/>
                    <a:pt x="1726658" y="0"/>
                    <a:pt x="1658078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50" name="Group 26"/>
          <p:cNvGrpSpPr>
            <a:grpSpLocks/>
          </p:cNvGrpSpPr>
          <p:nvPr/>
        </p:nvGrpSpPr>
        <p:grpSpPr bwMode="auto">
          <a:xfrm>
            <a:off x="14074775" y="5988050"/>
            <a:ext cx="3335338" cy="1771650"/>
            <a:chOff x="0" y="0"/>
            <a:chExt cx="1782538" cy="946853"/>
          </a:xfrm>
        </p:grpSpPr>
        <p:sp>
          <p:nvSpPr>
            <p:cNvPr id="14383" name="Freeform 27"/>
            <p:cNvSpPr>
              <a:spLocks noChangeArrowheads="1"/>
            </p:cNvSpPr>
            <p:nvPr/>
          </p:nvSpPr>
          <p:spPr bwMode="auto">
            <a:xfrm>
              <a:off x="0" y="0"/>
              <a:ext cx="1782538" cy="946853"/>
            </a:xfrm>
            <a:custGeom>
              <a:avLst/>
              <a:gdLst>
                <a:gd name="T0" fmla="*/ 0 w 1782538"/>
                <a:gd name="T1" fmla="*/ 0 h 946853"/>
                <a:gd name="T2" fmla="*/ 1782538 w 1782538"/>
                <a:gd name="T3" fmla="*/ 946853 h 946853"/>
              </a:gdLst>
              <a:ahLst/>
              <a:cxnLst/>
              <a:rect l="T0" t="T1" r="T2" b="T3"/>
              <a:pathLst>
                <a:path w="1782538" h="946853">
                  <a:moveTo>
                    <a:pt x="1658078" y="59690"/>
                  </a:moveTo>
                  <a:cubicBezTo>
                    <a:pt x="1693638" y="59690"/>
                    <a:pt x="1722848" y="88900"/>
                    <a:pt x="1722848" y="124460"/>
                  </a:cubicBezTo>
                  <a:lnTo>
                    <a:pt x="1722848" y="822393"/>
                  </a:lnTo>
                  <a:cubicBezTo>
                    <a:pt x="1722848" y="857953"/>
                    <a:pt x="1693638" y="887163"/>
                    <a:pt x="1658078" y="887163"/>
                  </a:cubicBezTo>
                  <a:lnTo>
                    <a:pt x="124460" y="887163"/>
                  </a:lnTo>
                  <a:cubicBezTo>
                    <a:pt x="88900" y="887163"/>
                    <a:pt x="59690" y="857953"/>
                    <a:pt x="59690" y="822393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658078" y="59690"/>
                  </a:lnTo>
                  <a:moveTo>
                    <a:pt x="165807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22393"/>
                  </a:lnTo>
                  <a:cubicBezTo>
                    <a:pt x="0" y="890973"/>
                    <a:pt x="55880" y="946853"/>
                    <a:pt x="124460" y="946853"/>
                  </a:cubicBezTo>
                  <a:lnTo>
                    <a:pt x="1658078" y="946853"/>
                  </a:lnTo>
                  <a:cubicBezTo>
                    <a:pt x="1726658" y="946853"/>
                    <a:pt x="1782538" y="890973"/>
                    <a:pt x="1782538" y="822393"/>
                  </a:cubicBezTo>
                  <a:lnTo>
                    <a:pt x="1782538" y="124460"/>
                  </a:lnTo>
                  <a:cubicBezTo>
                    <a:pt x="1782538" y="55880"/>
                    <a:pt x="1726658" y="0"/>
                    <a:pt x="1658078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51" name="Group 28"/>
          <p:cNvGrpSpPr>
            <a:grpSpLocks/>
          </p:cNvGrpSpPr>
          <p:nvPr/>
        </p:nvGrpSpPr>
        <p:grpSpPr bwMode="auto">
          <a:xfrm>
            <a:off x="13852525" y="1684338"/>
            <a:ext cx="3478213" cy="1720850"/>
            <a:chOff x="0" y="0"/>
            <a:chExt cx="1858691" cy="919959"/>
          </a:xfrm>
        </p:grpSpPr>
        <p:sp>
          <p:nvSpPr>
            <p:cNvPr id="14382" name="Freeform 29"/>
            <p:cNvSpPr>
              <a:spLocks noChangeArrowheads="1"/>
            </p:cNvSpPr>
            <p:nvPr/>
          </p:nvSpPr>
          <p:spPr bwMode="auto">
            <a:xfrm>
              <a:off x="0" y="0"/>
              <a:ext cx="1858691" cy="919959"/>
            </a:xfrm>
            <a:custGeom>
              <a:avLst/>
              <a:gdLst>
                <a:gd name="T0" fmla="*/ 0 w 1858691"/>
                <a:gd name="T1" fmla="*/ 0 h 919959"/>
                <a:gd name="T2" fmla="*/ 1858691 w 1858691"/>
                <a:gd name="T3" fmla="*/ 919959 h 919959"/>
              </a:gdLst>
              <a:ahLst/>
              <a:cxnLst/>
              <a:rect l="T0" t="T1" r="T2" b="T3"/>
              <a:pathLst>
                <a:path w="1858691" h="919959">
                  <a:moveTo>
                    <a:pt x="1734230" y="59690"/>
                  </a:moveTo>
                  <a:cubicBezTo>
                    <a:pt x="1769790" y="59690"/>
                    <a:pt x="1799000" y="88900"/>
                    <a:pt x="1799000" y="124460"/>
                  </a:cubicBezTo>
                  <a:lnTo>
                    <a:pt x="1799000" y="795499"/>
                  </a:lnTo>
                  <a:cubicBezTo>
                    <a:pt x="1799000" y="831059"/>
                    <a:pt x="1769790" y="860269"/>
                    <a:pt x="1734230" y="860269"/>
                  </a:cubicBezTo>
                  <a:lnTo>
                    <a:pt x="124460" y="860269"/>
                  </a:lnTo>
                  <a:cubicBezTo>
                    <a:pt x="88900" y="860269"/>
                    <a:pt x="59690" y="831059"/>
                    <a:pt x="59690" y="795499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734230" y="59690"/>
                  </a:lnTo>
                  <a:moveTo>
                    <a:pt x="1734230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795499"/>
                  </a:lnTo>
                  <a:cubicBezTo>
                    <a:pt x="0" y="864079"/>
                    <a:pt x="55880" y="919959"/>
                    <a:pt x="124460" y="919959"/>
                  </a:cubicBezTo>
                  <a:lnTo>
                    <a:pt x="1734231" y="919959"/>
                  </a:lnTo>
                  <a:cubicBezTo>
                    <a:pt x="1802811" y="919959"/>
                    <a:pt x="1858691" y="864079"/>
                    <a:pt x="1858691" y="795499"/>
                  </a:cubicBezTo>
                  <a:lnTo>
                    <a:pt x="1858691" y="124460"/>
                  </a:lnTo>
                  <a:cubicBezTo>
                    <a:pt x="1858690" y="55880"/>
                    <a:pt x="1802811" y="0"/>
                    <a:pt x="1734230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4352" name="Group 30"/>
          <p:cNvGrpSpPr>
            <a:grpSpLocks/>
          </p:cNvGrpSpPr>
          <p:nvPr/>
        </p:nvGrpSpPr>
        <p:grpSpPr bwMode="auto">
          <a:xfrm>
            <a:off x="14074775" y="8075613"/>
            <a:ext cx="3184525" cy="1860550"/>
            <a:chOff x="0" y="0"/>
            <a:chExt cx="1702077" cy="994637"/>
          </a:xfrm>
        </p:grpSpPr>
        <p:sp>
          <p:nvSpPr>
            <p:cNvPr id="14381" name="Freeform 31"/>
            <p:cNvSpPr>
              <a:spLocks noChangeArrowheads="1"/>
            </p:cNvSpPr>
            <p:nvPr/>
          </p:nvSpPr>
          <p:spPr bwMode="auto">
            <a:xfrm>
              <a:off x="0" y="0"/>
              <a:ext cx="1702077" cy="994637"/>
            </a:xfrm>
            <a:custGeom>
              <a:avLst/>
              <a:gdLst>
                <a:gd name="T0" fmla="*/ 0 w 1702077"/>
                <a:gd name="T1" fmla="*/ 0 h 994637"/>
                <a:gd name="T2" fmla="*/ 1702077 w 1702077"/>
                <a:gd name="T3" fmla="*/ 994637 h 994637"/>
              </a:gdLst>
              <a:ahLst/>
              <a:cxnLst/>
              <a:rect l="T0" t="T1" r="T2" b="T3"/>
              <a:pathLst>
                <a:path w="1702077" h="994637">
                  <a:moveTo>
                    <a:pt x="1577617" y="59690"/>
                  </a:moveTo>
                  <a:cubicBezTo>
                    <a:pt x="1613177" y="59690"/>
                    <a:pt x="1642387" y="88900"/>
                    <a:pt x="1642387" y="124460"/>
                  </a:cubicBezTo>
                  <a:lnTo>
                    <a:pt x="1642387" y="870177"/>
                  </a:lnTo>
                  <a:cubicBezTo>
                    <a:pt x="1642387" y="905737"/>
                    <a:pt x="1613177" y="934947"/>
                    <a:pt x="1577617" y="934947"/>
                  </a:cubicBezTo>
                  <a:lnTo>
                    <a:pt x="124460" y="934947"/>
                  </a:lnTo>
                  <a:cubicBezTo>
                    <a:pt x="88900" y="934947"/>
                    <a:pt x="59690" y="905737"/>
                    <a:pt x="59690" y="87017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577617" y="59690"/>
                  </a:lnTo>
                  <a:moveTo>
                    <a:pt x="157761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870177"/>
                  </a:lnTo>
                  <a:cubicBezTo>
                    <a:pt x="0" y="938757"/>
                    <a:pt x="55880" y="994637"/>
                    <a:pt x="124460" y="994637"/>
                  </a:cubicBezTo>
                  <a:lnTo>
                    <a:pt x="1577617" y="994637"/>
                  </a:lnTo>
                  <a:cubicBezTo>
                    <a:pt x="1646197" y="994637"/>
                    <a:pt x="1702077" y="938757"/>
                    <a:pt x="1702077" y="870177"/>
                  </a:cubicBezTo>
                  <a:lnTo>
                    <a:pt x="1702077" y="124460"/>
                  </a:lnTo>
                  <a:cubicBezTo>
                    <a:pt x="1702077" y="55880"/>
                    <a:pt x="1646197" y="0"/>
                    <a:pt x="1577617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4353" name="AutoShape 32"/>
          <p:cNvSpPr>
            <a:spLocks noChangeShapeType="1"/>
          </p:cNvSpPr>
          <p:nvPr/>
        </p:nvSpPr>
        <p:spPr bwMode="auto">
          <a:xfrm rot="2823358">
            <a:off x="6441281" y="4002882"/>
            <a:ext cx="1233487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54" name="AutoShape 33"/>
          <p:cNvSpPr>
            <a:spLocks noChangeShapeType="1"/>
          </p:cNvSpPr>
          <p:nvPr/>
        </p:nvSpPr>
        <p:spPr bwMode="auto">
          <a:xfrm rot="7267479">
            <a:off x="10494963" y="3987800"/>
            <a:ext cx="1136650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55" name="AutoShape 34"/>
          <p:cNvSpPr>
            <a:spLocks noChangeShapeType="1"/>
          </p:cNvSpPr>
          <p:nvPr/>
        </p:nvSpPr>
        <p:spPr bwMode="auto">
          <a:xfrm rot="1799999">
            <a:off x="4052888" y="4132263"/>
            <a:ext cx="3044825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56" name="AutoShape 35"/>
          <p:cNvSpPr>
            <a:spLocks noChangeShapeType="1"/>
          </p:cNvSpPr>
          <p:nvPr/>
        </p:nvSpPr>
        <p:spPr bwMode="auto">
          <a:xfrm rot="8865368">
            <a:off x="11447463" y="4211638"/>
            <a:ext cx="2663825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57" name="AutoShape 36"/>
          <p:cNvSpPr>
            <a:spLocks noChangeShapeType="1"/>
          </p:cNvSpPr>
          <p:nvPr/>
        </p:nvSpPr>
        <p:spPr bwMode="auto">
          <a:xfrm rot="1504014">
            <a:off x="4106863" y="5018088"/>
            <a:ext cx="2474912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58" name="AutoShape 37"/>
          <p:cNvSpPr>
            <a:spLocks noChangeShapeType="1"/>
          </p:cNvSpPr>
          <p:nvPr/>
        </p:nvSpPr>
        <p:spPr bwMode="auto">
          <a:xfrm rot="9269533">
            <a:off x="11788775" y="5229225"/>
            <a:ext cx="2246313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59" name="AutoShape 38"/>
          <p:cNvSpPr>
            <a:spLocks noChangeShapeType="1"/>
          </p:cNvSpPr>
          <p:nvPr/>
        </p:nvSpPr>
        <p:spPr bwMode="auto">
          <a:xfrm rot="-1155555">
            <a:off x="4175125" y="6438900"/>
            <a:ext cx="2403475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60" name="AutoShape 39"/>
          <p:cNvSpPr>
            <a:spLocks noChangeShapeType="1"/>
          </p:cNvSpPr>
          <p:nvPr/>
        </p:nvSpPr>
        <p:spPr bwMode="auto">
          <a:xfrm rot="-10003898">
            <a:off x="11744325" y="6473825"/>
            <a:ext cx="2128838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61" name="AutoShape 40"/>
          <p:cNvSpPr>
            <a:spLocks noChangeShapeType="1"/>
          </p:cNvSpPr>
          <p:nvPr/>
        </p:nvSpPr>
        <p:spPr bwMode="auto">
          <a:xfrm rot="-1800735">
            <a:off x="3992563" y="7256463"/>
            <a:ext cx="3044825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62" name="AutoShape 41"/>
          <p:cNvSpPr>
            <a:spLocks noChangeShapeType="1"/>
          </p:cNvSpPr>
          <p:nvPr/>
        </p:nvSpPr>
        <p:spPr bwMode="auto">
          <a:xfrm rot="-9202152">
            <a:off x="11118850" y="7397750"/>
            <a:ext cx="2871788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63" name="AutoShape 42"/>
          <p:cNvSpPr>
            <a:spLocks noChangeShapeType="1"/>
          </p:cNvSpPr>
          <p:nvPr/>
        </p:nvSpPr>
        <p:spPr bwMode="auto">
          <a:xfrm rot="-2122333">
            <a:off x="6430963" y="7473950"/>
            <a:ext cx="1466850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364" name="AutoShape 43"/>
          <p:cNvSpPr>
            <a:spLocks noChangeShapeType="1"/>
          </p:cNvSpPr>
          <p:nvPr/>
        </p:nvSpPr>
        <p:spPr bwMode="auto">
          <a:xfrm rot="-8592025">
            <a:off x="10215563" y="7521575"/>
            <a:ext cx="1317625" cy="0"/>
          </a:xfrm>
          <a:prstGeom prst="line">
            <a:avLst/>
          </a:prstGeom>
          <a:noFill/>
          <a:ln w="762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44" name="TextBox 44"/>
          <p:cNvSpPr txBox="1"/>
          <p:nvPr/>
        </p:nvSpPr>
        <p:spPr>
          <a:xfrm>
            <a:off x="4848225" y="2005013"/>
            <a:ext cx="3725863" cy="104933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271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16" b="1">
                <a:solidFill>
                  <a:srgbClr val="B21719"/>
                </a:solidFill>
                <a:latin typeface="Sitka Heading" pitchFamily="2" charset="0"/>
                <a:cs typeface="+mn-cs"/>
              </a:rPr>
              <a:t>2480 </a:t>
            </a:r>
            <a:r>
              <a:rPr lang="en-US" sz="2716" b="1">
                <a:solidFill>
                  <a:srgbClr val="1E4930"/>
                </a:solidFill>
                <a:latin typeface="Sitka Heading" pitchFamily="2" charset="0"/>
                <a:cs typeface="+mn-cs"/>
              </a:rPr>
              <a:t>одержувачів</a:t>
            </a:r>
          </a:p>
          <a:p>
            <a:pPr algn="ctr" fontAlgn="auto">
              <a:lnSpc>
                <a:spcPts val="271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16" b="1">
                <a:solidFill>
                  <a:srgbClr val="1E4930"/>
                </a:solidFill>
                <a:latin typeface="Sitka Heading" pitchFamily="2" charset="0"/>
                <a:cs typeface="+mn-cs"/>
              </a:rPr>
              <a:t> допомог сім'ям</a:t>
            </a:r>
          </a:p>
          <a:p>
            <a:pPr algn="ctr" fontAlgn="auto">
              <a:lnSpc>
                <a:spcPts val="2716"/>
              </a:lnSpc>
              <a:spcAft>
                <a:spcPts val="0"/>
              </a:spcAft>
              <a:defRPr/>
            </a:pPr>
            <a:r>
              <a:rPr lang="en-US" sz="2716" b="1">
                <a:solidFill>
                  <a:srgbClr val="1E4930"/>
                </a:solidFill>
                <a:latin typeface="Sitka Heading" pitchFamily="2" charset="0"/>
                <a:cs typeface="+mn-cs"/>
              </a:rPr>
              <a:t> з дітьми</a:t>
            </a:r>
          </a:p>
        </p:txBody>
      </p:sp>
      <p:sp>
        <p:nvSpPr>
          <p:cNvPr id="14366" name="TextBox 45"/>
          <p:cNvSpPr txBox="1">
            <a:spLocks noChangeArrowheads="1"/>
          </p:cNvSpPr>
          <p:nvPr/>
        </p:nvSpPr>
        <p:spPr bwMode="auto">
          <a:xfrm>
            <a:off x="9442450" y="1835150"/>
            <a:ext cx="3635375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413"/>
              </a:lnSpc>
            </a:pPr>
            <a:r>
              <a:rPr lang="uk-UA" sz="2800" b="1">
                <a:solidFill>
                  <a:srgbClr val="B21719"/>
                </a:solidFill>
                <a:latin typeface="Sitka Heading"/>
              </a:rPr>
              <a:t>4,4</a:t>
            </a:r>
            <a:r>
              <a:rPr lang="en-US" sz="2800" b="1">
                <a:solidFill>
                  <a:srgbClr val="B21719"/>
                </a:solidFill>
                <a:latin typeface="Sitka Heading"/>
              </a:rPr>
              <a:t>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тис. </a:t>
            </a:r>
            <a:endParaRPr lang="uk-UA" sz="2800" b="1">
              <a:solidFill>
                <a:srgbClr val="1E4930"/>
              </a:solidFill>
            </a:endParaRPr>
          </a:p>
          <a:p>
            <a:pPr algn="ctr">
              <a:lnSpc>
                <a:spcPts val="3413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одержувачів</a:t>
            </a:r>
          </a:p>
          <a:p>
            <a:pPr algn="ctr">
              <a:lnSpc>
                <a:spcPts val="3413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 субсидій</a:t>
            </a:r>
          </a:p>
        </p:txBody>
      </p:sp>
      <p:sp>
        <p:nvSpPr>
          <p:cNvPr id="14367" name="TextBox 46"/>
          <p:cNvSpPr txBox="1">
            <a:spLocks noChangeArrowheads="1"/>
          </p:cNvSpPr>
          <p:nvPr/>
        </p:nvSpPr>
        <p:spPr bwMode="auto">
          <a:xfrm>
            <a:off x="13773150" y="2165350"/>
            <a:ext cx="36369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413"/>
              </a:lnSpc>
            </a:pPr>
            <a:r>
              <a:rPr lang="en-US" sz="2800" b="1">
                <a:solidFill>
                  <a:srgbClr val="B21719"/>
                </a:solidFill>
                <a:latin typeface="Sitka Heading"/>
              </a:rPr>
              <a:t>615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учасників АТО</a:t>
            </a:r>
          </a:p>
        </p:txBody>
      </p:sp>
      <p:sp>
        <p:nvSpPr>
          <p:cNvPr id="14368" name="TextBox 47"/>
          <p:cNvSpPr txBox="1">
            <a:spLocks noChangeArrowheads="1"/>
          </p:cNvSpPr>
          <p:nvPr/>
        </p:nvSpPr>
        <p:spPr bwMode="auto">
          <a:xfrm>
            <a:off x="14181138" y="4064000"/>
            <a:ext cx="297180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413"/>
              </a:lnSpc>
            </a:pPr>
            <a:r>
              <a:rPr lang="en-US" sz="2800" b="1">
                <a:solidFill>
                  <a:srgbClr val="B21719"/>
                </a:solidFill>
                <a:latin typeface="Sitka Heading"/>
              </a:rPr>
              <a:t>79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внутрішньо</a:t>
            </a:r>
          </a:p>
          <a:p>
            <a:pPr algn="ctr">
              <a:lnSpc>
                <a:spcPts val="2413"/>
              </a:lnSpc>
            </a:pPr>
            <a:r>
              <a:rPr lang="en-US" sz="2800" b="1">
                <a:solidFill>
                  <a:srgbClr val="1E4930"/>
                </a:solidFill>
                <a:latin typeface="Sitka Heading"/>
              </a:rPr>
              <a:t>переміщених осіб</a:t>
            </a:r>
          </a:p>
        </p:txBody>
      </p:sp>
      <p:sp>
        <p:nvSpPr>
          <p:cNvPr id="14369" name="TextBox 48"/>
          <p:cNvSpPr txBox="1">
            <a:spLocks noChangeArrowheads="1"/>
          </p:cNvSpPr>
          <p:nvPr/>
        </p:nvSpPr>
        <p:spPr bwMode="auto">
          <a:xfrm>
            <a:off x="14044613" y="8410575"/>
            <a:ext cx="32448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413"/>
              </a:lnSpc>
            </a:pPr>
            <a:r>
              <a:rPr lang="en-US" sz="2600" b="1">
                <a:solidFill>
                  <a:srgbClr val="B21719"/>
                </a:solidFill>
                <a:latin typeface="Sitka Heading"/>
              </a:rPr>
              <a:t>455 </a:t>
            </a:r>
            <a:r>
              <a:rPr lang="en-US" sz="2600" b="1">
                <a:solidFill>
                  <a:srgbClr val="1E4930"/>
                </a:solidFill>
                <a:latin typeface="Sitka Heading"/>
              </a:rPr>
              <a:t>одержувачів допомог малозабезпеченим сім'ям</a:t>
            </a:r>
          </a:p>
        </p:txBody>
      </p:sp>
      <p:sp>
        <p:nvSpPr>
          <p:cNvPr id="14370" name="TextBox 49"/>
          <p:cNvSpPr txBox="1">
            <a:spLocks noChangeArrowheads="1"/>
          </p:cNvSpPr>
          <p:nvPr/>
        </p:nvSpPr>
        <p:spPr bwMode="auto">
          <a:xfrm>
            <a:off x="9799638" y="8369300"/>
            <a:ext cx="2840037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75"/>
              </a:lnSpc>
            </a:pPr>
            <a:r>
              <a:rPr lang="en-US" sz="2800" b="1">
                <a:solidFill>
                  <a:srgbClr val="B21719"/>
                </a:solidFill>
                <a:latin typeface="Sitka Heading"/>
              </a:rPr>
              <a:t>788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одержувачів допомог дітям з інвалідністю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085850" y="8293100"/>
            <a:ext cx="2751138" cy="148748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2891"/>
              </a:lnSpc>
              <a:spcAft>
                <a:spcPts val="0"/>
              </a:spcAft>
              <a:defRPr/>
            </a:pPr>
            <a:r>
              <a:rPr lang="en-US" sz="2891" b="1" dirty="0">
                <a:solidFill>
                  <a:srgbClr val="B21719"/>
                </a:solidFill>
                <a:latin typeface="Sitka Heading" pitchFamily="2" charset="0"/>
                <a:cs typeface="+mn-cs"/>
              </a:rPr>
              <a:t>230 </a:t>
            </a:r>
            <a:r>
              <a:rPr lang="en-US" sz="28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постраждалих</a:t>
            </a:r>
            <a:r>
              <a:rPr lang="en-US" sz="28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8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від</a:t>
            </a:r>
            <a:r>
              <a:rPr lang="en-US" sz="28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8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аварії</a:t>
            </a:r>
            <a:r>
              <a:rPr lang="en-US" sz="28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8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на</a:t>
            </a:r>
            <a:r>
              <a:rPr lang="en-US" sz="28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ЧАЕС</a:t>
            </a:r>
          </a:p>
        </p:txBody>
      </p:sp>
      <p:sp>
        <p:nvSpPr>
          <p:cNvPr id="14372" name="TextBox 51"/>
          <p:cNvSpPr txBox="1">
            <a:spLocks noChangeArrowheads="1"/>
          </p:cNvSpPr>
          <p:nvPr/>
        </p:nvSpPr>
        <p:spPr bwMode="auto">
          <a:xfrm>
            <a:off x="5176838" y="8369300"/>
            <a:ext cx="284003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75"/>
              </a:lnSpc>
            </a:pPr>
            <a:endParaRPr lang="uk-UA" sz="2800" b="1">
              <a:solidFill>
                <a:srgbClr val="B21719"/>
              </a:solidFill>
            </a:endParaRPr>
          </a:p>
          <a:p>
            <a:pPr algn="ctr">
              <a:lnSpc>
                <a:spcPts val="2575"/>
              </a:lnSpc>
            </a:pPr>
            <a:r>
              <a:rPr lang="en-US" sz="2800" b="1">
                <a:solidFill>
                  <a:srgbClr val="B21719"/>
                </a:solidFill>
                <a:latin typeface="Sitka Heading"/>
              </a:rPr>
              <a:t>1115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осіб з інвалідністю</a:t>
            </a:r>
          </a:p>
        </p:txBody>
      </p:sp>
      <p:grpSp>
        <p:nvGrpSpPr>
          <p:cNvPr id="14373" name="Group 52"/>
          <p:cNvGrpSpPr>
            <a:grpSpLocks noChangeAspect="1"/>
          </p:cNvGrpSpPr>
          <p:nvPr/>
        </p:nvGrpSpPr>
        <p:grpSpPr bwMode="auto">
          <a:xfrm>
            <a:off x="15743238" y="195263"/>
            <a:ext cx="1349375" cy="1349375"/>
            <a:chOff x="0" y="0"/>
            <a:chExt cx="6350000" cy="6349975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14374" name="TextBox 54"/>
          <p:cNvSpPr txBox="1">
            <a:spLocks noChangeArrowheads="1"/>
          </p:cNvSpPr>
          <p:nvPr/>
        </p:nvSpPr>
        <p:spPr bwMode="auto">
          <a:xfrm>
            <a:off x="719138" y="6080125"/>
            <a:ext cx="31210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888"/>
              </a:lnSpc>
            </a:pPr>
            <a:r>
              <a:rPr lang="en-US" sz="2600" b="1">
                <a:solidFill>
                  <a:srgbClr val="B21719"/>
                </a:solidFill>
                <a:latin typeface="Sitka Heading"/>
              </a:rPr>
              <a:t>2014</a:t>
            </a:r>
            <a:r>
              <a:rPr lang="en-US" sz="2600" b="1">
                <a:solidFill>
                  <a:srgbClr val="1E4930"/>
                </a:solidFill>
                <a:latin typeface="Sitka Heading"/>
              </a:rPr>
              <a:t> одержувачів соціальних допомог і компенсацій</a:t>
            </a:r>
          </a:p>
        </p:txBody>
      </p:sp>
      <p:sp>
        <p:nvSpPr>
          <p:cNvPr id="14375" name="TextBox 55"/>
          <p:cNvSpPr txBox="1">
            <a:spLocks noChangeArrowheads="1"/>
          </p:cNvSpPr>
          <p:nvPr/>
        </p:nvSpPr>
        <p:spPr bwMode="auto">
          <a:xfrm>
            <a:off x="719138" y="4064000"/>
            <a:ext cx="314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300"/>
              </a:lnSpc>
            </a:pPr>
            <a:r>
              <a:rPr lang="en-US" sz="2800" b="1">
                <a:solidFill>
                  <a:srgbClr val="B21719"/>
                </a:solidFill>
                <a:latin typeface="Sitka Heading"/>
              </a:rPr>
              <a:t>2188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 одержувачів пільг </a:t>
            </a:r>
            <a:r>
              <a:rPr lang="uk-UA" sz="2800" b="1">
                <a:solidFill>
                  <a:srgbClr val="1E4930"/>
                </a:solidFill>
              </a:rPr>
              <a:t> на </a:t>
            </a:r>
            <a:r>
              <a:rPr lang="en-US" sz="2800" b="1">
                <a:solidFill>
                  <a:srgbClr val="1E4930"/>
                </a:solidFill>
                <a:latin typeface="Sitka Heading"/>
              </a:rPr>
              <a:t>ЖКП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4119225" y="6256338"/>
            <a:ext cx="3246438" cy="13843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2678"/>
              </a:lnSpc>
              <a:spcAft>
                <a:spcPts val="0"/>
              </a:spcAft>
              <a:defRPr/>
            </a:pPr>
            <a:r>
              <a:rPr lang="en-US" sz="2678" b="1" dirty="0">
                <a:solidFill>
                  <a:srgbClr val="B21719"/>
                </a:solidFill>
                <a:latin typeface="Sitka Heading" pitchFamily="2" charset="0"/>
                <a:cs typeface="+mn-cs"/>
              </a:rPr>
              <a:t>628 </a:t>
            </a:r>
            <a:r>
              <a:rPr lang="en-US" sz="267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багатодітних</a:t>
            </a:r>
            <a:r>
              <a:rPr lang="en-US" sz="267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67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сімей</a:t>
            </a:r>
            <a:r>
              <a:rPr lang="en-US" sz="267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, </a:t>
            </a:r>
            <a:r>
              <a:rPr lang="en-US" sz="267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де</a:t>
            </a:r>
            <a:r>
              <a:rPr lang="en-US" sz="267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67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виховується</a:t>
            </a:r>
            <a:r>
              <a:rPr lang="en-US" sz="2678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678" b="1" dirty="0">
                <a:solidFill>
                  <a:srgbClr val="B21719"/>
                </a:solidFill>
                <a:latin typeface="Sitka Heading" pitchFamily="2" charset="0"/>
                <a:cs typeface="+mn-cs"/>
              </a:rPr>
              <a:t>2057 </a:t>
            </a:r>
            <a:r>
              <a:rPr lang="en-US" sz="2678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дітей</a:t>
            </a:r>
            <a:endParaRPr lang="en-US" sz="2678" b="1" dirty="0">
              <a:solidFill>
                <a:srgbClr val="1E4930"/>
              </a:solidFill>
              <a:latin typeface="Sitka Heading" pitchFamily="2" charset="0"/>
              <a:cs typeface="+mn-cs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615950" y="1736725"/>
            <a:ext cx="3448050" cy="12827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2491"/>
              </a:lnSpc>
              <a:spcAft>
                <a:spcPts val="0"/>
              </a:spcAft>
              <a:defRPr/>
            </a:pPr>
            <a:r>
              <a:rPr lang="en-US" sz="2491" b="1" dirty="0">
                <a:solidFill>
                  <a:srgbClr val="B21719"/>
                </a:solidFill>
                <a:latin typeface="Sitka Heading" pitchFamily="2" charset="0"/>
                <a:cs typeface="+mn-cs"/>
              </a:rPr>
              <a:t>323 </a:t>
            </a:r>
            <a:r>
              <a:rPr lang="en-US" sz="24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особи</a:t>
            </a:r>
            <a:r>
              <a:rPr lang="en-US" sz="24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4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одержувачів</a:t>
            </a:r>
            <a:r>
              <a:rPr lang="en-US" sz="24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4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допомоги</a:t>
            </a:r>
            <a:r>
              <a:rPr lang="en-US" sz="24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з </a:t>
            </a:r>
            <a:r>
              <a:rPr lang="en-US" sz="24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бюджету</a:t>
            </a:r>
            <a:r>
              <a:rPr lang="en-US" sz="24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4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територіальної</a:t>
            </a:r>
            <a:r>
              <a:rPr lang="en-US" sz="2491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2491" b="1" dirty="0" err="1">
                <a:solidFill>
                  <a:srgbClr val="1E4930"/>
                </a:solidFill>
                <a:latin typeface="Sitka Heading" pitchFamily="2" charset="0"/>
                <a:cs typeface="+mn-cs"/>
              </a:rPr>
              <a:t>громади</a:t>
            </a:r>
            <a:endParaRPr lang="en-US" sz="2491" b="1" dirty="0">
              <a:solidFill>
                <a:srgbClr val="1E4930"/>
              </a:solidFill>
              <a:latin typeface="Sitka Heading" pitchFamily="2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 rot="10800000">
            <a:off x="0" y="0"/>
            <a:ext cx="17541875" cy="1492250"/>
            <a:chOff x="0" y="0"/>
            <a:chExt cx="8961721" cy="762636"/>
          </a:xfrm>
        </p:grpSpPr>
        <p:sp>
          <p:nvSpPr>
            <p:cNvPr id="32781" name="Freeform 3"/>
            <p:cNvSpPr>
              <a:spLocks noChangeArrowheads="1"/>
            </p:cNvSpPr>
            <p:nvPr/>
          </p:nvSpPr>
          <p:spPr bwMode="auto">
            <a:xfrm>
              <a:off x="0" y="0"/>
              <a:ext cx="8961721" cy="762636"/>
            </a:xfrm>
            <a:custGeom>
              <a:avLst/>
              <a:gdLst>
                <a:gd name="T0" fmla="*/ 0 w 8961721"/>
                <a:gd name="T1" fmla="*/ 0 h 762636"/>
                <a:gd name="T2" fmla="*/ 8961721 w 8961721"/>
                <a:gd name="T3" fmla="*/ 762636 h 762636"/>
              </a:gdLst>
              <a:ahLst/>
              <a:cxnLst/>
              <a:rect l="T0" t="T1" r="T2" b="T3"/>
              <a:pathLst>
                <a:path w="8961721" h="762636">
                  <a:moveTo>
                    <a:pt x="0" y="0"/>
                  </a:moveTo>
                  <a:lnTo>
                    <a:pt x="8961721" y="0"/>
                  </a:lnTo>
                  <a:lnTo>
                    <a:pt x="8961721" y="762636"/>
                  </a:lnTo>
                  <a:lnTo>
                    <a:pt x="0" y="762636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2771" name="Group 4"/>
          <p:cNvGrpSpPr>
            <a:grpSpLocks/>
          </p:cNvGrpSpPr>
          <p:nvPr/>
        </p:nvGrpSpPr>
        <p:grpSpPr bwMode="auto">
          <a:xfrm rot="10800000">
            <a:off x="16633825" y="0"/>
            <a:ext cx="1654175" cy="1654175"/>
            <a:chOff x="0" y="0"/>
            <a:chExt cx="6350000" cy="6350000"/>
          </a:xfrm>
        </p:grpSpPr>
        <p:sp>
          <p:nvSpPr>
            <p:cNvPr id="32780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2772" name="Group 6"/>
          <p:cNvGrpSpPr>
            <a:grpSpLocks noChangeAspect="1"/>
          </p:cNvGrpSpPr>
          <p:nvPr/>
        </p:nvGrpSpPr>
        <p:grpSpPr bwMode="auto">
          <a:xfrm>
            <a:off x="16810038" y="192088"/>
            <a:ext cx="1301750" cy="1300162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32773" name="TextBox 8"/>
          <p:cNvSpPr txBox="1">
            <a:spLocks noChangeArrowheads="1"/>
          </p:cNvSpPr>
          <p:nvPr/>
        </p:nvSpPr>
        <p:spPr bwMode="auto">
          <a:xfrm>
            <a:off x="1028700" y="196850"/>
            <a:ext cx="15841663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563"/>
              </a:lnSpc>
            </a:pPr>
            <a:r>
              <a:rPr lang="en-US" sz="4500" b="1">
                <a:solidFill>
                  <a:srgbClr val="000000"/>
                </a:solidFill>
                <a:latin typeface="Sitka Heading"/>
              </a:rPr>
              <a:t>Протидія торгівлі людьми, домашньому насильству та насильству та ознакою статі, гендерна рівність </a:t>
            </a:r>
          </a:p>
        </p:txBody>
      </p:sp>
      <p:sp>
        <p:nvSpPr>
          <p:cNvPr id="32774" name="TextBox 9"/>
          <p:cNvSpPr txBox="1">
            <a:spLocks noChangeArrowheads="1"/>
          </p:cNvSpPr>
          <p:nvPr/>
        </p:nvSpPr>
        <p:spPr bwMode="auto">
          <a:xfrm>
            <a:off x="587375" y="1830388"/>
            <a:ext cx="16724313" cy="805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963"/>
              </a:lnSpc>
            </a:pPr>
            <a:r>
              <a:rPr lang="en-US" sz="2800" b="1">
                <a:solidFill>
                  <a:srgbClr val="000000"/>
                </a:solidFill>
                <a:latin typeface="Sitka Heading"/>
              </a:rPr>
              <a:t>З метою покращення взаємодії суб’єктів створена </a:t>
            </a:r>
            <a:r>
              <a:rPr lang="en-US" sz="2800" b="1" i="1" u="sng">
                <a:solidFill>
                  <a:schemeClr val="accent2"/>
                </a:solidFill>
                <a:latin typeface="Sitka Heading"/>
              </a:rPr>
              <a:t>Координаційна рада з питань сім’ї, гендерної рівності, запобігання та протидії домашньому насильству та/або насильству за ознакою статі, протидії торгівлі людьми</a:t>
            </a:r>
            <a:r>
              <a:rPr lang="en-US" sz="2800" b="1">
                <a:solidFill>
                  <a:schemeClr val="accent2"/>
                </a:solidFill>
                <a:latin typeface="Sitka Heading"/>
              </a:rPr>
              <a:t>. </a:t>
            </a:r>
            <a:endParaRPr lang="uk-UA" sz="2800" b="1">
              <a:solidFill>
                <a:schemeClr val="accent2"/>
              </a:solidFill>
              <a:latin typeface="Sitka Heading"/>
            </a:endParaRPr>
          </a:p>
          <a:p>
            <a:pPr algn="ctr">
              <a:lnSpc>
                <a:spcPts val="3963"/>
              </a:lnSpc>
            </a:pPr>
            <a:r>
              <a:rPr lang="en-US" sz="2800" b="1">
                <a:solidFill>
                  <a:srgbClr val="000000"/>
                </a:solidFill>
                <a:latin typeface="Sitka Heading"/>
              </a:rPr>
              <a:t>Для екстреного та кризового втручання з метою надання соціально-психологічної допомоги створена </a:t>
            </a:r>
            <a:r>
              <a:rPr lang="en-US" sz="2800" b="1" i="1" u="sng">
                <a:solidFill>
                  <a:schemeClr val="accent2"/>
                </a:solidFill>
                <a:latin typeface="Sitka Heading"/>
              </a:rPr>
              <a:t>мобільна бригада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.</a:t>
            </a:r>
            <a:endParaRPr lang="uk-UA" sz="2800" b="1">
              <a:solidFill>
                <a:srgbClr val="000000"/>
              </a:solidFill>
            </a:endParaRPr>
          </a:p>
          <a:p>
            <a:pPr>
              <a:lnSpc>
                <a:spcPts val="3963"/>
              </a:lnSpc>
              <a:buFont typeface="Wingdings" pitchFamily="2" charset="2"/>
              <a:buChar char="Ø"/>
            </a:pPr>
            <a:r>
              <a:rPr lang="uk-UA" sz="2800" b="1"/>
              <a:t>      За звітний період до УСЗН надійшло 7 повідомлень про насилля в сім’ї, за       	результатами  роботи складено 7 актів.</a:t>
            </a:r>
            <a:endParaRPr lang="en-US" sz="2800" b="1">
              <a:solidFill>
                <a:srgbClr val="000000"/>
              </a:solidFill>
            </a:endParaRPr>
          </a:p>
          <a:p>
            <a:pPr>
              <a:lnSpc>
                <a:spcPts val="3963"/>
              </a:lnSpc>
              <a:buFont typeface="Wingdings" pitchFamily="2" charset="2"/>
              <a:buChar char="Ø"/>
            </a:pPr>
            <a:r>
              <a:rPr lang="en-US" sz="2800" b="1">
                <a:solidFill>
                  <a:srgbClr val="000000"/>
                </a:solidFill>
                <a:latin typeface="Sitka Heading"/>
              </a:rPr>
              <a:t>    </a:t>
            </a:r>
            <a:r>
              <a:rPr lang="uk-UA" sz="2800" b="1">
                <a:solidFill>
                  <a:srgbClr val="000000"/>
                </a:solidFill>
                <a:latin typeface="Sitka Heading"/>
              </a:rPr>
              <a:t>   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На сайті Нововолинської міської ради та у мережі Facebook постійно висвітлюється </a:t>
            </a:r>
            <a:r>
              <a:rPr lang="uk-UA" sz="2800" b="1">
                <a:solidFill>
                  <a:srgbClr val="000000"/>
                </a:solidFill>
                <a:latin typeface="Sitka Heading"/>
              </a:rPr>
              <a:t>    	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інформація   щодо  причин, наслідків домашнього насильства та методів  протидії </a:t>
            </a:r>
            <a:r>
              <a:rPr lang="uk-UA" sz="2800" b="1">
                <a:solidFill>
                  <a:srgbClr val="000000"/>
                </a:solidFill>
                <a:latin typeface="Sitka Heading"/>
              </a:rPr>
              <a:t>	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домашньому насильству. </a:t>
            </a:r>
            <a:endParaRPr lang="uk-UA" sz="2800" b="1">
              <a:solidFill>
                <a:srgbClr val="000000"/>
              </a:solidFill>
              <a:latin typeface="Sitka Heading"/>
            </a:endParaRPr>
          </a:p>
          <a:p>
            <a:pPr>
              <a:lnSpc>
                <a:spcPts val="3963"/>
              </a:lnSpc>
              <a:buFont typeface="Wingdings" pitchFamily="2" charset="2"/>
              <a:buChar char="Ø"/>
            </a:pPr>
            <a:r>
              <a:rPr lang="uk-UA" sz="2800" b="1">
                <a:solidFill>
                  <a:srgbClr val="000000"/>
                </a:solidFill>
                <a:latin typeface="Sitka Heading"/>
              </a:rPr>
              <a:t>       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Розміщені телефони </a:t>
            </a:r>
            <a:r>
              <a:rPr lang="uk-UA" sz="2800" b="1">
                <a:solidFill>
                  <a:srgbClr val="000000"/>
                </a:solidFill>
              </a:rPr>
              <a:t>“г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арячих ліній</a:t>
            </a:r>
            <a:r>
              <a:rPr lang="uk-UA" sz="2800" b="1">
                <a:solidFill>
                  <a:srgbClr val="000000"/>
                </a:solidFill>
              </a:rPr>
              <a:t>”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 з питань протидії домашньому насильству. </a:t>
            </a:r>
          </a:p>
          <a:p>
            <a:pPr>
              <a:lnSpc>
                <a:spcPts val="3963"/>
              </a:lnSpc>
              <a:buFont typeface="Wingdings" pitchFamily="2" charset="2"/>
              <a:buChar char="Ø"/>
            </a:pPr>
            <a:r>
              <a:rPr lang="en-US" sz="2800" b="1">
                <a:solidFill>
                  <a:srgbClr val="000000"/>
                </a:solidFill>
                <a:latin typeface="Sitka Heading"/>
              </a:rPr>
              <a:t>    </a:t>
            </a:r>
            <a:r>
              <a:rPr lang="uk-UA" sz="2800" b="1">
                <a:solidFill>
                  <a:srgbClr val="000000"/>
                </a:solidFill>
                <a:latin typeface="Sitka Heading"/>
              </a:rPr>
              <a:t>   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У навчальних закладах міста проводяться тематичні заходи та заняття з елементами </a:t>
            </a:r>
          </a:p>
          <a:p>
            <a:pPr>
              <a:lnSpc>
                <a:spcPts val="3963"/>
              </a:lnSpc>
              <a:buFont typeface="Wingdings" pitchFamily="2" charset="2"/>
              <a:buNone/>
            </a:pPr>
            <a:r>
              <a:rPr lang="uk-UA" sz="2800" b="1">
                <a:solidFill>
                  <a:srgbClr val="000000"/>
                </a:solidFill>
                <a:latin typeface="Sitka Heading"/>
              </a:rPr>
              <a:t>          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тренінгу спрямовані на запобігання насилля в підлітковому середовищі. </a:t>
            </a:r>
            <a:r>
              <a:rPr lang="uk-UA" sz="2800" b="1">
                <a:solidFill>
                  <a:srgbClr val="000000"/>
                </a:solidFill>
              </a:rPr>
              <a:t>                           	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За дев’ять місяців поточного року до таких заходів були залучені </a:t>
            </a:r>
            <a:r>
              <a:rPr lang="en-US" sz="3600" b="1">
                <a:solidFill>
                  <a:srgbClr val="B21719"/>
                </a:solidFill>
                <a:latin typeface="Sitka Heading"/>
              </a:rPr>
              <a:t>290</a:t>
            </a:r>
            <a:r>
              <a:rPr lang="en-US" sz="3600" b="1">
                <a:solidFill>
                  <a:srgbClr val="000000"/>
                </a:solidFill>
                <a:latin typeface="Sitka Heading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учнів шкіл </a:t>
            </a:r>
            <a:r>
              <a:rPr lang="uk-UA" sz="2800" b="1">
                <a:solidFill>
                  <a:srgbClr val="000000"/>
                </a:solidFill>
                <a:latin typeface="Sitka Heading"/>
              </a:rPr>
              <a:t>  </a:t>
            </a:r>
            <a:r>
              <a:rPr lang="uk-UA" sz="2800" b="1">
                <a:solidFill>
                  <a:srgbClr val="000000"/>
                </a:solidFill>
              </a:rPr>
              <a:t>	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Нововолинської міської територіальної  громади, та </a:t>
            </a:r>
            <a:r>
              <a:rPr lang="en-US" sz="4000" b="1">
                <a:solidFill>
                  <a:srgbClr val="B21719"/>
                </a:solidFill>
                <a:latin typeface="Sitka Heading"/>
              </a:rPr>
              <a:t>70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 студентів ДВНЗ </a:t>
            </a:r>
            <a:r>
              <a:rPr lang="uk-UA" sz="2800" b="1">
                <a:solidFill>
                  <a:srgbClr val="000000"/>
                </a:solidFill>
              </a:rPr>
              <a:t>  	</a:t>
            </a:r>
            <a:r>
              <a:rPr lang="en-US" sz="2800" b="1">
                <a:solidFill>
                  <a:srgbClr val="000000"/>
                </a:solidFill>
                <a:latin typeface="Sitka Heading"/>
              </a:rPr>
              <a:t>«Нововолинського електромеханічного коледжу». </a:t>
            </a:r>
          </a:p>
        </p:txBody>
      </p:sp>
      <p:grpSp>
        <p:nvGrpSpPr>
          <p:cNvPr id="32775" name="Group 10"/>
          <p:cNvGrpSpPr>
            <a:grpSpLocks/>
          </p:cNvGrpSpPr>
          <p:nvPr/>
        </p:nvGrpSpPr>
        <p:grpSpPr bwMode="auto">
          <a:xfrm rot="-5400000">
            <a:off x="17259300" y="9082088"/>
            <a:ext cx="1536700" cy="1536700"/>
            <a:chOff x="0" y="0"/>
            <a:chExt cx="6350000" cy="6350000"/>
          </a:xfrm>
        </p:grpSpPr>
        <p:sp>
          <p:nvSpPr>
            <p:cNvPr id="32776" name="Freeform 11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B217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 rot="-5400000">
            <a:off x="-3990975" y="4759325"/>
            <a:ext cx="9518650" cy="1536700"/>
            <a:chOff x="0" y="0"/>
            <a:chExt cx="4862951" cy="785017"/>
          </a:xfrm>
        </p:grpSpPr>
        <p:sp>
          <p:nvSpPr>
            <p:cNvPr id="33858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3795" name="Group 4"/>
          <p:cNvGrpSpPr>
            <a:grpSpLocks/>
          </p:cNvGrpSpPr>
          <p:nvPr/>
        </p:nvGrpSpPr>
        <p:grpSpPr bwMode="auto">
          <a:xfrm rot="-5400000">
            <a:off x="0" y="0"/>
            <a:ext cx="1536700" cy="1536700"/>
            <a:chOff x="0" y="0"/>
            <a:chExt cx="6350000" cy="6350000"/>
          </a:xfrm>
        </p:grpSpPr>
        <p:sp>
          <p:nvSpPr>
            <p:cNvPr id="33857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3796" name="Group 6"/>
          <p:cNvGrpSpPr>
            <a:grpSpLocks noChangeAspect="1"/>
          </p:cNvGrpSpPr>
          <p:nvPr/>
        </p:nvGrpSpPr>
        <p:grpSpPr bwMode="auto">
          <a:xfrm>
            <a:off x="196850" y="196850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grpSp>
        <p:nvGrpSpPr>
          <p:cNvPr id="33797" name="Group 8"/>
          <p:cNvGrpSpPr>
            <a:grpSpLocks/>
          </p:cNvGrpSpPr>
          <p:nvPr/>
        </p:nvGrpSpPr>
        <p:grpSpPr bwMode="auto">
          <a:xfrm>
            <a:off x="12296775" y="1643063"/>
            <a:ext cx="5354638" cy="977900"/>
            <a:chOff x="0" y="0"/>
            <a:chExt cx="8145351" cy="1487448"/>
          </a:xfrm>
        </p:grpSpPr>
        <p:sp>
          <p:nvSpPr>
            <p:cNvPr id="33852" name="Freeform 9"/>
            <p:cNvSpPr>
              <a:spLocks noChangeArrowheads="1"/>
            </p:cNvSpPr>
            <p:nvPr/>
          </p:nvSpPr>
          <p:spPr bwMode="auto">
            <a:xfrm>
              <a:off x="72390" y="72390"/>
              <a:ext cx="8000571" cy="1342668"/>
            </a:xfrm>
            <a:custGeom>
              <a:avLst/>
              <a:gdLst>
                <a:gd name="T0" fmla="*/ 0 w 8000571"/>
                <a:gd name="T1" fmla="*/ 0 h 1342668"/>
                <a:gd name="T2" fmla="*/ 8000571 w 8000571"/>
                <a:gd name="T3" fmla="*/ 1342668 h 1342668"/>
              </a:gdLst>
              <a:ahLst/>
              <a:cxnLst/>
              <a:rect l="T0" t="T1" r="T2" b="T3"/>
              <a:pathLst>
                <a:path w="8000571" h="1342668">
                  <a:moveTo>
                    <a:pt x="0" y="0"/>
                  </a:moveTo>
                  <a:lnTo>
                    <a:pt x="8000571" y="0"/>
                  </a:lnTo>
                  <a:lnTo>
                    <a:pt x="8000571" y="1342668"/>
                  </a:lnTo>
                  <a:lnTo>
                    <a:pt x="0" y="13426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7C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33853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8145351" cy="1487448"/>
            </a:xfrm>
            <a:custGeom>
              <a:avLst/>
              <a:gdLst>
                <a:gd name="T0" fmla="*/ 0 w 8145351"/>
                <a:gd name="T1" fmla="*/ 0 h 1487448"/>
                <a:gd name="T2" fmla="*/ 8145351 w 8145351"/>
                <a:gd name="T3" fmla="*/ 1487448 h 1487448"/>
              </a:gdLst>
              <a:ahLst/>
              <a:cxnLst/>
              <a:rect l="T0" t="T1" r="T2" b="T3"/>
              <a:pathLst>
                <a:path w="8145351" h="1487448">
                  <a:moveTo>
                    <a:pt x="8000571" y="1342668"/>
                  </a:moveTo>
                  <a:lnTo>
                    <a:pt x="8145351" y="1342668"/>
                  </a:lnTo>
                  <a:lnTo>
                    <a:pt x="8145351" y="1487448"/>
                  </a:lnTo>
                  <a:lnTo>
                    <a:pt x="8000571" y="1487448"/>
                  </a:lnTo>
                  <a:lnTo>
                    <a:pt x="8000571" y="1342668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342668"/>
                  </a:lnTo>
                  <a:lnTo>
                    <a:pt x="0" y="1342668"/>
                  </a:lnTo>
                  <a:lnTo>
                    <a:pt x="0" y="144780"/>
                  </a:lnTo>
                  <a:close/>
                  <a:moveTo>
                    <a:pt x="0" y="1342668"/>
                  </a:moveTo>
                  <a:lnTo>
                    <a:pt x="144780" y="1342668"/>
                  </a:lnTo>
                  <a:lnTo>
                    <a:pt x="144780" y="1487448"/>
                  </a:lnTo>
                  <a:lnTo>
                    <a:pt x="0" y="1487448"/>
                  </a:lnTo>
                  <a:lnTo>
                    <a:pt x="0" y="1342668"/>
                  </a:lnTo>
                  <a:close/>
                  <a:moveTo>
                    <a:pt x="8000571" y="144780"/>
                  </a:moveTo>
                  <a:lnTo>
                    <a:pt x="8145351" y="144780"/>
                  </a:lnTo>
                  <a:lnTo>
                    <a:pt x="8145351" y="1342668"/>
                  </a:lnTo>
                  <a:lnTo>
                    <a:pt x="8000571" y="1342668"/>
                  </a:lnTo>
                  <a:lnTo>
                    <a:pt x="8000571" y="144780"/>
                  </a:lnTo>
                  <a:close/>
                  <a:moveTo>
                    <a:pt x="144780" y="1342668"/>
                  </a:moveTo>
                  <a:lnTo>
                    <a:pt x="8000571" y="1342668"/>
                  </a:lnTo>
                  <a:lnTo>
                    <a:pt x="8000571" y="1487448"/>
                  </a:lnTo>
                  <a:lnTo>
                    <a:pt x="144780" y="1487448"/>
                  </a:lnTo>
                  <a:lnTo>
                    <a:pt x="144780" y="1342668"/>
                  </a:lnTo>
                  <a:close/>
                  <a:moveTo>
                    <a:pt x="8000571" y="0"/>
                  </a:moveTo>
                  <a:lnTo>
                    <a:pt x="8145351" y="0"/>
                  </a:lnTo>
                  <a:lnTo>
                    <a:pt x="8145351" y="144780"/>
                  </a:lnTo>
                  <a:lnTo>
                    <a:pt x="8000571" y="144780"/>
                  </a:lnTo>
                  <a:lnTo>
                    <a:pt x="8000571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8000571" y="0"/>
                  </a:lnTo>
                  <a:lnTo>
                    <a:pt x="8000571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2383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3798" name="Group 11"/>
          <p:cNvGrpSpPr>
            <a:grpSpLocks/>
          </p:cNvGrpSpPr>
          <p:nvPr/>
        </p:nvGrpSpPr>
        <p:grpSpPr bwMode="auto">
          <a:xfrm>
            <a:off x="12296775" y="750888"/>
            <a:ext cx="3322638" cy="977900"/>
            <a:chOff x="0" y="0"/>
            <a:chExt cx="5055937" cy="1487448"/>
          </a:xfrm>
        </p:grpSpPr>
        <p:sp>
          <p:nvSpPr>
            <p:cNvPr id="33850" name="Freeform 12"/>
            <p:cNvSpPr>
              <a:spLocks noChangeArrowheads="1"/>
            </p:cNvSpPr>
            <p:nvPr/>
          </p:nvSpPr>
          <p:spPr bwMode="auto">
            <a:xfrm>
              <a:off x="72390" y="72390"/>
              <a:ext cx="4911157" cy="1342668"/>
            </a:xfrm>
            <a:custGeom>
              <a:avLst/>
              <a:gdLst>
                <a:gd name="T0" fmla="*/ 0 w 4911157"/>
                <a:gd name="T1" fmla="*/ 0 h 1342668"/>
                <a:gd name="T2" fmla="*/ 4911157 w 4911157"/>
                <a:gd name="T3" fmla="*/ 1342668 h 1342668"/>
              </a:gdLst>
              <a:ahLst/>
              <a:cxnLst/>
              <a:rect l="T0" t="T1" r="T2" b="T3"/>
              <a:pathLst>
                <a:path w="4911157" h="1342668">
                  <a:moveTo>
                    <a:pt x="0" y="0"/>
                  </a:moveTo>
                  <a:lnTo>
                    <a:pt x="4911157" y="0"/>
                  </a:lnTo>
                  <a:lnTo>
                    <a:pt x="4911157" y="1342668"/>
                  </a:lnTo>
                  <a:lnTo>
                    <a:pt x="0" y="13426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7C7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33851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5055938" cy="1487448"/>
            </a:xfrm>
            <a:custGeom>
              <a:avLst/>
              <a:gdLst>
                <a:gd name="T0" fmla="*/ 0 w 5055938"/>
                <a:gd name="T1" fmla="*/ 0 h 1487448"/>
                <a:gd name="T2" fmla="*/ 5055938 w 5055938"/>
                <a:gd name="T3" fmla="*/ 1487448 h 1487448"/>
              </a:gdLst>
              <a:ahLst/>
              <a:cxnLst/>
              <a:rect l="T0" t="T1" r="T2" b="T3"/>
              <a:pathLst>
                <a:path w="5055938" h="1487448">
                  <a:moveTo>
                    <a:pt x="4911158" y="1342668"/>
                  </a:moveTo>
                  <a:lnTo>
                    <a:pt x="5055938" y="1342668"/>
                  </a:lnTo>
                  <a:lnTo>
                    <a:pt x="5055938" y="1487448"/>
                  </a:lnTo>
                  <a:lnTo>
                    <a:pt x="4911158" y="1487448"/>
                  </a:lnTo>
                  <a:lnTo>
                    <a:pt x="4911158" y="1342668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342668"/>
                  </a:lnTo>
                  <a:lnTo>
                    <a:pt x="0" y="1342668"/>
                  </a:lnTo>
                  <a:lnTo>
                    <a:pt x="0" y="144780"/>
                  </a:lnTo>
                  <a:close/>
                  <a:moveTo>
                    <a:pt x="0" y="1342668"/>
                  </a:moveTo>
                  <a:lnTo>
                    <a:pt x="144780" y="1342668"/>
                  </a:lnTo>
                  <a:lnTo>
                    <a:pt x="144780" y="1487448"/>
                  </a:lnTo>
                  <a:lnTo>
                    <a:pt x="0" y="1487448"/>
                  </a:lnTo>
                  <a:lnTo>
                    <a:pt x="0" y="1342668"/>
                  </a:lnTo>
                  <a:close/>
                  <a:moveTo>
                    <a:pt x="4911158" y="144780"/>
                  </a:moveTo>
                  <a:lnTo>
                    <a:pt x="5055938" y="144780"/>
                  </a:lnTo>
                  <a:lnTo>
                    <a:pt x="5055938" y="1342668"/>
                  </a:lnTo>
                  <a:lnTo>
                    <a:pt x="4911158" y="1342668"/>
                  </a:lnTo>
                  <a:lnTo>
                    <a:pt x="4911158" y="144780"/>
                  </a:lnTo>
                  <a:close/>
                  <a:moveTo>
                    <a:pt x="144780" y="1342668"/>
                  </a:moveTo>
                  <a:lnTo>
                    <a:pt x="4911158" y="1342668"/>
                  </a:lnTo>
                  <a:lnTo>
                    <a:pt x="4911158" y="1487448"/>
                  </a:lnTo>
                  <a:lnTo>
                    <a:pt x="144780" y="1487448"/>
                  </a:lnTo>
                  <a:lnTo>
                    <a:pt x="144780" y="1342668"/>
                  </a:lnTo>
                  <a:close/>
                  <a:moveTo>
                    <a:pt x="4911158" y="0"/>
                  </a:moveTo>
                  <a:lnTo>
                    <a:pt x="5055938" y="0"/>
                  </a:lnTo>
                  <a:lnTo>
                    <a:pt x="5055938" y="144780"/>
                  </a:lnTo>
                  <a:lnTo>
                    <a:pt x="4911158" y="144780"/>
                  </a:lnTo>
                  <a:lnTo>
                    <a:pt x="491115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4911158" y="0"/>
                  </a:lnTo>
                  <a:lnTo>
                    <a:pt x="491115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2383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33799" name="AutoShape 14"/>
          <p:cNvSpPr>
            <a:spLocks noChangeShapeType="1"/>
          </p:cNvSpPr>
          <p:nvPr/>
        </p:nvSpPr>
        <p:spPr bwMode="auto">
          <a:xfrm>
            <a:off x="1927225" y="3032125"/>
            <a:ext cx="15724188" cy="0"/>
          </a:xfrm>
          <a:prstGeom prst="line">
            <a:avLst/>
          </a:prstGeom>
          <a:noFill/>
          <a:ln w="171450" cap="rnd">
            <a:solidFill>
              <a:srgbClr val="B0E6DB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grpSp>
        <p:nvGrpSpPr>
          <p:cNvPr id="33800" name="Group 15"/>
          <p:cNvGrpSpPr>
            <a:grpSpLocks/>
          </p:cNvGrpSpPr>
          <p:nvPr/>
        </p:nvGrpSpPr>
        <p:grpSpPr bwMode="auto">
          <a:xfrm>
            <a:off x="7762875" y="5399088"/>
            <a:ext cx="3729038" cy="3730625"/>
            <a:chOff x="0" y="0"/>
            <a:chExt cx="4972498" cy="4972498"/>
          </a:xfrm>
        </p:grpSpPr>
        <p:grpSp>
          <p:nvGrpSpPr>
            <p:cNvPr id="33844" name="Group 16"/>
            <p:cNvGrpSpPr>
              <a:grpSpLocks noChangeAspect="1"/>
            </p:cNvGrpSpPr>
            <p:nvPr/>
          </p:nvGrpSpPr>
          <p:grpSpPr bwMode="auto">
            <a:xfrm>
              <a:off x="0" y="0"/>
              <a:ext cx="4972498" cy="4972498"/>
              <a:chOff x="0" y="0"/>
              <a:chExt cx="2540000" cy="2540000"/>
            </a:xfrm>
          </p:grpSpPr>
          <p:sp>
            <p:nvSpPr>
              <p:cNvPr id="33845" name="Freeform 17"/>
              <p:cNvSpPr>
                <a:spLocks noChangeArrowheads="1"/>
              </p:cNvSpPr>
              <p:nvPr/>
            </p:nvSpPr>
            <p:spPr bwMode="auto">
              <a:xfrm>
                <a:off x="1270000" y="0"/>
                <a:ext cx="1320138" cy="1520422"/>
              </a:xfrm>
              <a:custGeom>
                <a:avLst/>
                <a:gdLst>
                  <a:gd name="T0" fmla="*/ 0 w 1320138"/>
                  <a:gd name="T1" fmla="*/ 0 h 1520422"/>
                  <a:gd name="T2" fmla="*/ 1320138 w 1320138"/>
                  <a:gd name="T3" fmla="*/ 1520422 h 1520422"/>
                </a:gdLst>
                <a:ahLst/>
                <a:cxnLst/>
                <a:rect l="T0" t="T1" r="T2" b="T3"/>
                <a:pathLst>
                  <a:path w="1320138" h="1520422">
                    <a:moveTo>
                      <a:pt x="0" y="0"/>
                    </a:moveTo>
                    <a:cubicBezTo>
                      <a:pt x="380725" y="0"/>
                      <a:pt x="741367" y="170806"/>
                      <a:pt x="982582" y="465368"/>
                    </a:cubicBezTo>
                    <a:cubicBezTo>
                      <a:pt x="1223798" y="759930"/>
                      <a:pt x="1320138" y="1147172"/>
                      <a:pt x="1245066" y="1520422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CED0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3846" name="Freeform 18"/>
              <p:cNvSpPr>
                <a:spLocks noChangeArrowheads="1"/>
              </p:cNvSpPr>
              <p:nvPr/>
            </p:nvSpPr>
            <p:spPr bwMode="auto">
              <a:xfrm>
                <a:off x="220848" y="1270000"/>
                <a:ext cx="2305178" cy="1354585"/>
              </a:xfrm>
              <a:custGeom>
                <a:avLst/>
                <a:gdLst>
                  <a:gd name="T0" fmla="*/ 0 w 2305178"/>
                  <a:gd name="T1" fmla="*/ 0 h 1354585"/>
                  <a:gd name="T2" fmla="*/ 2305178 w 2305178"/>
                  <a:gd name="T3" fmla="*/ 1354585 h 1354585"/>
                </a:gdLst>
                <a:ahLst/>
                <a:cxnLst/>
                <a:rect l="T0" t="T1" r="T2" b="T3"/>
                <a:pathLst>
                  <a:path w="2305178" h="1354585">
                    <a:moveTo>
                      <a:pt x="2305178" y="187882"/>
                    </a:moveTo>
                    <a:cubicBezTo>
                      <a:pt x="2227876" y="704660"/>
                      <a:pt x="1841940" y="1121348"/>
                      <a:pt x="1332592" y="1237967"/>
                    </a:cubicBezTo>
                    <a:cubicBezTo>
                      <a:pt x="823245" y="1354585"/>
                      <a:pt x="294453" y="1147329"/>
                      <a:pt x="0" y="715667"/>
                    </a:cubicBezTo>
                    <a:lnTo>
                      <a:pt x="1049152" y="0"/>
                    </a:lnTo>
                    <a:close/>
                  </a:path>
                </a:pathLst>
              </a:custGeom>
              <a:solidFill>
                <a:srgbClr val="91A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3847" name="Freeform 19"/>
              <p:cNvSpPr>
                <a:spLocks noChangeArrowheads="1"/>
              </p:cNvSpPr>
              <p:nvPr/>
            </p:nvSpPr>
            <p:spPr bwMode="auto">
              <a:xfrm>
                <a:off x="-60645" y="923141"/>
                <a:ext cx="1330645" cy="1114067"/>
              </a:xfrm>
              <a:custGeom>
                <a:avLst/>
                <a:gdLst>
                  <a:gd name="T0" fmla="*/ 0 w 1330645"/>
                  <a:gd name="T1" fmla="*/ 0 h 1114067"/>
                  <a:gd name="T2" fmla="*/ 1330645 w 1330645"/>
                  <a:gd name="T3" fmla="*/ 1114067 h 1114067"/>
                </a:gdLst>
                <a:ahLst/>
                <a:cxnLst/>
                <a:rect l="T0" t="T1" r="T2" b="T3"/>
                <a:pathLst>
                  <a:path w="1330645" h="1114067">
                    <a:moveTo>
                      <a:pt x="318572" y="1114067"/>
                    </a:moveTo>
                    <a:cubicBezTo>
                      <a:pt x="77635" y="796231"/>
                      <a:pt x="0" y="383673"/>
                      <a:pt x="108930" y="0"/>
                    </a:cubicBezTo>
                    <a:lnTo>
                      <a:pt x="1330645" y="346859"/>
                    </a:lnTo>
                    <a:close/>
                  </a:path>
                </a:pathLst>
              </a:custGeom>
              <a:solidFill>
                <a:srgbClr val="5C88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3848" name="Freeform 20"/>
              <p:cNvSpPr>
                <a:spLocks noChangeArrowheads="1"/>
              </p:cNvSpPr>
              <p:nvPr/>
            </p:nvSpPr>
            <p:spPr bwMode="auto">
              <a:xfrm>
                <a:off x="32476" y="408484"/>
                <a:ext cx="1237524" cy="861516"/>
              </a:xfrm>
              <a:custGeom>
                <a:avLst/>
                <a:gdLst>
                  <a:gd name="T0" fmla="*/ 0 w 1237524"/>
                  <a:gd name="T1" fmla="*/ 0 h 861516"/>
                  <a:gd name="T2" fmla="*/ 1237524 w 1237524"/>
                  <a:gd name="T3" fmla="*/ 861516 h 861516"/>
                </a:gdLst>
                <a:ahLst/>
                <a:cxnLst/>
                <a:rect l="T0" t="T1" r="T2" b="T3"/>
                <a:pathLst>
                  <a:path w="1237524" h="861516">
                    <a:moveTo>
                      <a:pt x="0" y="576151"/>
                    </a:moveTo>
                    <a:cubicBezTo>
                      <a:pt x="49637" y="360894"/>
                      <a:pt x="154563" y="162306"/>
                      <a:pt x="304416" y="0"/>
                    </a:cubicBezTo>
                    <a:lnTo>
                      <a:pt x="1237524" y="861516"/>
                    </a:lnTo>
                    <a:close/>
                  </a:path>
                </a:pathLst>
              </a:custGeom>
              <a:solidFill>
                <a:srgbClr val="2D645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3849" name="Freeform 21"/>
              <p:cNvSpPr>
                <a:spLocks noChangeArrowheads="1"/>
              </p:cNvSpPr>
              <p:nvPr/>
            </p:nvSpPr>
            <p:spPr bwMode="auto">
              <a:xfrm>
                <a:off x="295000" y="0"/>
                <a:ext cx="975000" cy="1270000"/>
              </a:xfrm>
              <a:custGeom>
                <a:avLst/>
                <a:gdLst>
                  <a:gd name="T0" fmla="*/ 0 w 975000"/>
                  <a:gd name="T1" fmla="*/ 0 h 1270000"/>
                  <a:gd name="T2" fmla="*/ 975000 w 975000"/>
                  <a:gd name="T3" fmla="*/ 1270000 h 1270000"/>
                </a:gdLst>
                <a:ahLst/>
                <a:cxnLst/>
                <a:rect l="T0" t="T1" r="T2" b="T3"/>
                <a:pathLst>
                  <a:path w="975000" h="1270000">
                    <a:moveTo>
                      <a:pt x="0" y="456197"/>
                    </a:moveTo>
                    <a:cubicBezTo>
                      <a:pt x="241268" y="167140"/>
                      <a:pt x="598357" y="38"/>
                      <a:pt x="974873" y="0"/>
                    </a:cubicBezTo>
                    <a:lnTo>
                      <a:pt x="975000" y="1270000"/>
                    </a:lnTo>
                    <a:close/>
                  </a:path>
                </a:pathLst>
              </a:custGeom>
              <a:solidFill>
                <a:srgbClr val="004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</p:grpSp>
      <p:sp>
        <p:nvSpPr>
          <p:cNvPr id="33801" name="AutoShape 22"/>
          <p:cNvSpPr>
            <a:spLocks noChangeShapeType="1"/>
          </p:cNvSpPr>
          <p:nvPr/>
        </p:nvSpPr>
        <p:spPr bwMode="auto">
          <a:xfrm rot="20599678" flipV="1">
            <a:off x="11201400" y="5641975"/>
            <a:ext cx="2447925" cy="287338"/>
          </a:xfrm>
          <a:prstGeom prst="line">
            <a:avLst/>
          </a:prstGeom>
          <a:noFill/>
          <a:ln w="47625" cap="rnd">
            <a:solidFill>
              <a:srgbClr val="1E49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33802" name="AutoShape 23"/>
          <p:cNvSpPr>
            <a:spLocks noChangeShapeType="1"/>
          </p:cNvSpPr>
          <p:nvPr/>
        </p:nvSpPr>
        <p:spPr bwMode="auto">
          <a:xfrm rot="493784">
            <a:off x="11304588" y="8291513"/>
            <a:ext cx="2976562" cy="11112"/>
          </a:xfrm>
          <a:prstGeom prst="line">
            <a:avLst/>
          </a:prstGeom>
          <a:noFill/>
          <a:ln w="47625" cap="rnd">
            <a:solidFill>
              <a:srgbClr val="1E49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33803" name="AutoShape 24"/>
          <p:cNvSpPr>
            <a:spLocks noChangeShapeType="1"/>
          </p:cNvSpPr>
          <p:nvPr/>
        </p:nvSpPr>
        <p:spPr bwMode="auto">
          <a:xfrm rot="20622238" flipV="1">
            <a:off x="5241925" y="8229600"/>
            <a:ext cx="2593975" cy="71438"/>
          </a:xfrm>
          <a:prstGeom prst="line">
            <a:avLst/>
          </a:prstGeom>
          <a:noFill/>
          <a:ln w="47625" cap="rnd">
            <a:solidFill>
              <a:srgbClr val="1E49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33804" name="AutoShape 25"/>
          <p:cNvSpPr>
            <a:spLocks noChangeShapeType="1"/>
          </p:cNvSpPr>
          <p:nvPr/>
        </p:nvSpPr>
        <p:spPr bwMode="auto">
          <a:xfrm rot="-771381">
            <a:off x="5108575" y="6710363"/>
            <a:ext cx="2736850" cy="215900"/>
          </a:xfrm>
          <a:prstGeom prst="line">
            <a:avLst/>
          </a:prstGeom>
          <a:noFill/>
          <a:ln w="47625" cap="rnd">
            <a:solidFill>
              <a:srgbClr val="1E49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33805" name="AutoShape 26"/>
          <p:cNvSpPr>
            <a:spLocks noChangeShapeType="1"/>
          </p:cNvSpPr>
          <p:nvPr/>
        </p:nvSpPr>
        <p:spPr bwMode="auto">
          <a:xfrm rot="645393">
            <a:off x="5232400" y="5240338"/>
            <a:ext cx="3455988" cy="215900"/>
          </a:xfrm>
          <a:prstGeom prst="line">
            <a:avLst/>
          </a:prstGeom>
          <a:noFill/>
          <a:ln w="47625" cap="rnd">
            <a:solidFill>
              <a:srgbClr val="1E49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grpSp>
        <p:nvGrpSpPr>
          <p:cNvPr id="33806" name="Group 27"/>
          <p:cNvGrpSpPr>
            <a:grpSpLocks noChangeAspect="1"/>
          </p:cNvGrpSpPr>
          <p:nvPr/>
        </p:nvGrpSpPr>
        <p:grpSpPr bwMode="auto">
          <a:xfrm>
            <a:off x="1741488" y="3975100"/>
            <a:ext cx="1541462" cy="1592263"/>
            <a:chOff x="0" y="0"/>
            <a:chExt cx="6350000" cy="6558280"/>
          </a:xfrm>
        </p:grpSpPr>
        <p:sp>
          <p:nvSpPr>
            <p:cNvPr id="28" name="Freeform 28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3"/>
              <a:stretch>
                <a:fillRect l="-20617" r="-20617"/>
              </a:stretch>
            </a:blipFill>
          </p:spPr>
        </p:sp>
        <p:sp>
          <p:nvSpPr>
            <p:cNvPr id="33843" name="Freeform 29"/>
            <p:cNvSpPr>
              <a:spLocks noChangeArrowheads="1"/>
            </p:cNvSpPr>
            <p:nvPr/>
          </p:nvSpPr>
          <p:spPr bwMode="auto">
            <a:xfrm>
              <a:off x="0" y="0"/>
              <a:ext cx="6350000" cy="6558280"/>
            </a:xfrm>
            <a:custGeom>
              <a:avLst/>
              <a:gdLst>
                <a:gd name="T0" fmla="*/ 0 w 6350000"/>
                <a:gd name="T1" fmla="*/ 0 h 6558280"/>
                <a:gd name="T2" fmla="*/ 6350000 w 6350000"/>
                <a:gd name="T3" fmla="*/ 6558280 h 6558280"/>
              </a:gdLst>
              <a:ahLst/>
              <a:cxnLst/>
              <a:rect l="T0" t="T1" r="T2" b="T3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3807" name="Group 30"/>
          <p:cNvGrpSpPr>
            <a:grpSpLocks noChangeAspect="1"/>
          </p:cNvGrpSpPr>
          <p:nvPr/>
        </p:nvGrpSpPr>
        <p:grpSpPr bwMode="auto">
          <a:xfrm>
            <a:off x="1798638" y="6080125"/>
            <a:ext cx="1512887" cy="1630363"/>
            <a:chOff x="0" y="0"/>
            <a:chExt cx="6350000" cy="6558280"/>
          </a:xfrm>
        </p:grpSpPr>
        <p:sp>
          <p:nvSpPr>
            <p:cNvPr id="31" name="Freeform 31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4"/>
              <a:stretch>
                <a:fillRect l="-8822" r="-8822"/>
              </a:stretch>
            </a:blipFill>
          </p:spPr>
        </p:sp>
        <p:sp>
          <p:nvSpPr>
            <p:cNvPr id="33839" name="Freeform 32"/>
            <p:cNvSpPr>
              <a:spLocks noChangeArrowheads="1"/>
            </p:cNvSpPr>
            <p:nvPr/>
          </p:nvSpPr>
          <p:spPr bwMode="auto">
            <a:xfrm>
              <a:off x="0" y="0"/>
              <a:ext cx="6350000" cy="6558280"/>
            </a:xfrm>
            <a:custGeom>
              <a:avLst/>
              <a:gdLst>
                <a:gd name="T0" fmla="*/ 0 w 6350000"/>
                <a:gd name="T1" fmla="*/ 0 h 6558280"/>
                <a:gd name="T2" fmla="*/ 6350000 w 6350000"/>
                <a:gd name="T3" fmla="*/ 6558280 h 6558280"/>
              </a:gdLst>
              <a:ahLst/>
              <a:cxnLst/>
              <a:rect l="T0" t="T1" r="T2" b="T3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3808" name="Group 33"/>
          <p:cNvGrpSpPr>
            <a:grpSpLocks noChangeAspect="1"/>
          </p:cNvGrpSpPr>
          <p:nvPr/>
        </p:nvGrpSpPr>
        <p:grpSpPr bwMode="auto">
          <a:xfrm>
            <a:off x="1798638" y="8096250"/>
            <a:ext cx="1584325" cy="1651000"/>
            <a:chOff x="0" y="0"/>
            <a:chExt cx="6350000" cy="6558280"/>
          </a:xfrm>
        </p:grpSpPr>
        <p:sp>
          <p:nvSpPr>
            <p:cNvPr id="34" name="Freeform 34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5"/>
              <a:stretch>
                <a:fillRect l="-5279" r="-5279"/>
              </a:stretch>
            </a:blipFill>
          </p:spPr>
        </p:sp>
        <p:sp>
          <p:nvSpPr>
            <p:cNvPr id="33835" name="Freeform 35"/>
            <p:cNvSpPr>
              <a:spLocks noChangeArrowheads="1"/>
            </p:cNvSpPr>
            <p:nvPr/>
          </p:nvSpPr>
          <p:spPr bwMode="auto">
            <a:xfrm>
              <a:off x="0" y="0"/>
              <a:ext cx="6350000" cy="6558280"/>
            </a:xfrm>
            <a:custGeom>
              <a:avLst/>
              <a:gdLst>
                <a:gd name="T0" fmla="*/ 0 w 6350000"/>
                <a:gd name="T1" fmla="*/ 0 h 6558280"/>
                <a:gd name="T2" fmla="*/ 6350000 w 6350000"/>
                <a:gd name="T3" fmla="*/ 6558280 h 6558280"/>
              </a:gdLst>
              <a:ahLst/>
              <a:cxnLst/>
              <a:rect l="T0" t="T1" r="T2" b="T3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3809" name="Group 36"/>
          <p:cNvGrpSpPr>
            <a:grpSpLocks noChangeAspect="1"/>
          </p:cNvGrpSpPr>
          <p:nvPr/>
        </p:nvGrpSpPr>
        <p:grpSpPr bwMode="auto">
          <a:xfrm>
            <a:off x="15846425" y="4638675"/>
            <a:ext cx="1884363" cy="1944688"/>
            <a:chOff x="0" y="0"/>
            <a:chExt cx="6350000" cy="6558280"/>
          </a:xfrm>
        </p:grpSpPr>
        <p:sp>
          <p:nvSpPr>
            <p:cNvPr id="37" name="Freeform 37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6"/>
              <a:stretch>
                <a:fillRect l="-8117" r="-8117"/>
              </a:stretch>
            </a:blipFill>
          </p:spPr>
        </p:sp>
        <p:sp>
          <p:nvSpPr>
            <p:cNvPr id="33831" name="Freeform 38"/>
            <p:cNvSpPr>
              <a:spLocks noChangeArrowheads="1"/>
            </p:cNvSpPr>
            <p:nvPr/>
          </p:nvSpPr>
          <p:spPr bwMode="auto">
            <a:xfrm>
              <a:off x="0" y="0"/>
              <a:ext cx="6350000" cy="6558280"/>
            </a:xfrm>
            <a:custGeom>
              <a:avLst/>
              <a:gdLst>
                <a:gd name="T0" fmla="*/ 0 w 6350000"/>
                <a:gd name="T1" fmla="*/ 0 h 6558280"/>
                <a:gd name="T2" fmla="*/ 6350000 w 6350000"/>
                <a:gd name="T3" fmla="*/ 6558280 h 6558280"/>
              </a:gdLst>
              <a:ahLst/>
              <a:cxnLst/>
              <a:rect l="T0" t="T1" r="T2" b="T3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3810" name="Group 39"/>
          <p:cNvGrpSpPr>
            <a:grpSpLocks noChangeAspect="1"/>
          </p:cNvGrpSpPr>
          <p:nvPr/>
        </p:nvGrpSpPr>
        <p:grpSpPr bwMode="auto">
          <a:xfrm>
            <a:off x="15984538" y="7448550"/>
            <a:ext cx="1849437" cy="1911350"/>
            <a:chOff x="0" y="0"/>
            <a:chExt cx="6350000" cy="6558280"/>
          </a:xfrm>
        </p:grpSpPr>
        <p:sp>
          <p:nvSpPr>
            <p:cNvPr id="40" name="Freeform 40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7"/>
              <a:stretch>
                <a:fillRect l="-5860" r="-5860"/>
              </a:stretch>
            </a:blipFill>
          </p:spPr>
        </p:sp>
        <p:sp>
          <p:nvSpPr>
            <p:cNvPr id="33827" name="Freeform 41"/>
            <p:cNvSpPr>
              <a:spLocks noChangeArrowheads="1"/>
            </p:cNvSpPr>
            <p:nvPr/>
          </p:nvSpPr>
          <p:spPr bwMode="auto">
            <a:xfrm>
              <a:off x="0" y="0"/>
              <a:ext cx="6350000" cy="6558280"/>
            </a:xfrm>
            <a:custGeom>
              <a:avLst/>
              <a:gdLst>
                <a:gd name="T0" fmla="*/ 0 w 6350000"/>
                <a:gd name="T1" fmla="*/ 0 h 6558280"/>
                <a:gd name="T2" fmla="*/ 6350000 w 6350000"/>
                <a:gd name="T3" fmla="*/ 6558280 h 6558280"/>
              </a:gdLst>
              <a:ahLst/>
              <a:cxnLst/>
              <a:rect l="T0" t="T1" r="T2" b="T3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33811" name="TextBox 42"/>
          <p:cNvSpPr txBox="1">
            <a:spLocks noChangeArrowheads="1"/>
          </p:cNvSpPr>
          <p:nvPr/>
        </p:nvSpPr>
        <p:spPr bwMode="auto">
          <a:xfrm rot="-5400000">
            <a:off x="-3796507" y="4625182"/>
            <a:ext cx="9059863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700"/>
              </a:lnSpc>
            </a:pPr>
            <a:r>
              <a:rPr lang="en-US" sz="4600" b="1">
                <a:solidFill>
                  <a:srgbClr val="000000"/>
                </a:solidFill>
                <a:latin typeface="Sitka Heading"/>
              </a:rPr>
              <a:t>Робота зі зверненнями громадян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9028113" y="1978025"/>
            <a:ext cx="3017837" cy="3587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2805"/>
              </a:lnSpc>
              <a:spcAft>
                <a:spcPts val="0"/>
              </a:spcAft>
              <a:defRPr/>
            </a:pPr>
            <a:r>
              <a:rPr lang="en-US" sz="2805" b="1">
                <a:solidFill>
                  <a:srgbClr val="000000"/>
                </a:solidFill>
                <a:latin typeface="Sitka Heading" pitchFamily="2" charset="0"/>
                <a:cs typeface="+mn-cs"/>
              </a:rPr>
              <a:t>9 місяців 2021 р.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8988425" y="1076325"/>
            <a:ext cx="3057525" cy="3587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2805"/>
              </a:lnSpc>
              <a:spcAft>
                <a:spcPts val="0"/>
              </a:spcAft>
              <a:defRPr/>
            </a:pPr>
            <a:r>
              <a:rPr lang="en-US" sz="2805" b="1">
                <a:solidFill>
                  <a:srgbClr val="000000"/>
                </a:solidFill>
                <a:latin typeface="Sitka Heading" pitchFamily="2" charset="0"/>
                <a:cs typeface="+mn-cs"/>
              </a:rPr>
              <a:t>9 місяців 2020 р.</a:t>
            </a:r>
          </a:p>
        </p:txBody>
      </p:sp>
      <p:sp>
        <p:nvSpPr>
          <p:cNvPr id="33814" name="TextBox 45"/>
          <p:cNvSpPr txBox="1">
            <a:spLocks noChangeArrowheads="1"/>
          </p:cNvSpPr>
          <p:nvPr/>
        </p:nvSpPr>
        <p:spPr bwMode="auto">
          <a:xfrm>
            <a:off x="1028700" y="1114425"/>
            <a:ext cx="7081838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525"/>
              </a:lnSpc>
            </a:pPr>
            <a:r>
              <a:rPr lang="en-US" sz="4500" b="1">
                <a:solidFill>
                  <a:srgbClr val="1E4930"/>
                </a:solidFill>
                <a:latin typeface="Sitka Heading"/>
              </a:rPr>
              <a:t>Кількість письмових </a:t>
            </a:r>
          </a:p>
          <a:p>
            <a:pPr algn="ctr">
              <a:lnSpc>
                <a:spcPts val="4525"/>
              </a:lnSpc>
            </a:pPr>
            <a:r>
              <a:rPr lang="en-US" sz="4500" b="1">
                <a:solidFill>
                  <a:srgbClr val="1E4930"/>
                </a:solidFill>
                <a:latin typeface="Sitka Heading"/>
              </a:rPr>
              <a:t>звернень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8420100" y="1141413"/>
            <a:ext cx="665163" cy="107473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8067"/>
              </a:lnSpc>
              <a:spcAft>
                <a:spcPts val="0"/>
              </a:spcAft>
              <a:defRPr/>
            </a:pPr>
            <a:r>
              <a:rPr lang="en-US" sz="8067" b="1" dirty="0">
                <a:solidFill>
                  <a:srgbClr val="1E4930"/>
                </a:solidFill>
                <a:latin typeface="Sitka Heading" pitchFamily="2" charset="0"/>
                <a:cs typeface="+mn-cs"/>
              </a:rPr>
              <a:t>-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4584363" y="1825625"/>
            <a:ext cx="1035050" cy="61118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4609"/>
              </a:lnSpc>
              <a:spcAft>
                <a:spcPts val="0"/>
              </a:spcAft>
              <a:defRPr/>
            </a:pPr>
            <a:r>
              <a:rPr lang="en-US" sz="4609" b="1" dirty="0">
                <a:solidFill>
                  <a:srgbClr val="F00D0F"/>
                </a:solidFill>
                <a:latin typeface="Sitka Heading" pitchFamily="2" charset="0"/>
                <a:cs typeface="+mn-cs"/>
              </a:rPr>
              <a:t>549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3547725" y="922338"/>
            <a:ext cx="1036638" cy="61118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4609"/>
              </a:lnSpc>
              <a:spcAft>
                <a:spcPts val="0"/>
              </a:spcAft>
              <a:defRPr/>
            </a:pPr>
            <a:r>
              <a:rPr lang="en-US" sz="4609" b="1" dirty="0">
                <a:solidFill>
                  <a:srgbClr val="F00D0F"/>
                </a:solidFill>
                <a:latin typeface="Sitka Heading" pitchFamily="2" charset="0"/>
                <a:cs typeface="+mn-cs"/>
              </a:rPr>
              <a:t>360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279900" y="3506788"/>
            <a:ext cx="10693400" cy="5762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fontAlgn="auto">
              <a:lnSpc>
                <a:spcPts val="4519"/>
              </a:lnSpc>
              <a:spcAft>
                <a:spcPts val="0"/>
              </a:spcAft>
              <a:defRPr/>
            </a:pPr>
            <a:r>
              <a:rPr lang="en-US" sz="4519" b="1">
                <a:solidFill>
                  <a:srgbClr val="1E4930"/>
                </a:solidFill>
                <a:latin typeface="Sitka Heading" pitchFamily="2" charset="0"/>
                <a:cs typeface="+mn-cs"/>
              </a:rPr>
              <a:t>Тематика звернень громадян</a:t>
            </a:r>
          </a:p>
        </p:txBody>
      </p:sp>
      <p:sp>
        <p:nvSpPr>
          <p:cNvPr id="33819" name="TextBox 50"/>
          <p:cNvSpPr txBox="1">
            <a:spLocks noChangeArrowheads="1"/>
          </p:cNvSpPr>
          <p:nvPr/>
        </p:nvSpPr>
        <p:spPr bwMode="auto">
          <a:xfrm>
            <a:off x="3311525" y="8528050"/>
            <a:ext cx="1985963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en-US" sz="2200" b="1">
                <a:solidFill>
                  <a:srgbClr val="000000"/>
                </a:solidFill>
                <a:latin typeface="Sitka Heading"/>
              </a:rPr>
              <a:t>Виплата допомоги</a:t>
            </a:r>
          </a:p>
          <a:p>
            <a:pPr algn="ctr">
              <a:lnSpc>
                <a:spcPts val="2225"/>
              </a:lnSpc>
            </a:pPr>
            <a:r>
              <a:rPr lang="en-US" sz="2200" b="1">
                <a:solidFill>
                  <a:srgbClr val="000000"/>
                </a:solidFill>
                <a:latin typeface="Sitka Heading"/>
              </a:rPr>
              <a:t> до 5 травня - </a:t>
            </a:r>
            <a:r>
              <a:rPr lang="en-US" sz="2400" b="1">
                <a:solidFill>
                  <a:schemeClr val="accent2"/>
                </a:solidFill>
                <a:latin typeface="Sitka Heading"/>
              </a:rPr>
              <a:t>28</a:t>
            </a:r>
          </a:p>
        </p:txBody>
      </p:sp>
      <p:sp>
        <p:nvSpPr>
          <p:cNvPr id="33820" name="TextBox 51"/>
          <p:cNvSpPr txBox="1">
            <a:spLocks noChangeArrowheads="1"/>
          </p:cNvSpPr>
          <p:nvPr/>
        </p:nvSpPr>
        <p:spPr bwMode="auto">
          <a:xfrm>
            <a:off x="13919200" y="8469313"/>
            <a:ext cx="2043113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38"/>
              </a:lnSpc>
            </a:pPr>
            <a:r>
              <a:rPr lang="en-US" sz="2200" b="1">
                <a:solidFill>
                  <a:srgbClr val="000000"/>
                </a:solidFill>
                <a:latin typeface="Sitka Heading"/>
              </a:rPr>
              <a:t> Виплата матеріальної допомоги - </a:t>
            </a:r>
            <a:r>
              <a:rPr lang="en-US" sz="2400" b="1">
                <a:solidFill>
                  <a:schemeClr val="accent2"/>
                </a:solidFill>
                <a:latin typeface="Sitka Heading"/>
              </a:rPr>
              <a:t>392</a:t>
            </a:r>
          </a:p>
        </p:txBody>
      </p:sp>
      <p:sp>
        <p:nvSpPr>
          <p:cNvPr id="33821" name="TextBox 52"/>
          <p:cNvSpPr txBox="1">
            <a:spLocks noChangeArrowheads="1"/>
          </p:cNvSpPr>
          <p:nvPr/>
        </p:nvSpPr>
        <p:spPr bwMode="auto">
          <a:xfrm>
            <a:off x="13387388" y="4883150"/>
            <a:ext cx="21701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500" b="1">
                <a:solidFill>
                  <a:srgbClr val="000000"/>
                </a:solidFill>
                <a:latin typeface="Sitka Heading"/>
              </a:rPr>
              <a:t>Призначення</a:t>
            </a:r>
          </a:p>
          <a:p>
            <a:pPr algn="ctr">
              <a:lnSpc>
                <a:spcPts val="2500"/>
              </a:lnSpc>
            </a:pPr>
            <a:r>
              <a:rPr lang="en-US" sz="2500" b="1">
                <a:solidFill>
                  <a:srgbClr val="000000"/>
                </a:solidFill>
                <a:latin typeface="Sitka Heading"/>
              </a:rPr>
              <a:t> субсидії - </a:t>
            </a:r>
          </a:p>
          <a:p>
            <a:pPr algn="ctr">
              <a:lnSpc>
                <a:spcPts val="2500"/>
              </a:lnSpc>
            </a:pPr>
            <a:r>
              <a:rPr lang="en-US" sz="2500" b="1">
                <a:solidFill>
                  <a:schemeClr val="accent2"/>
                </a:solidFill>
                <a:latin typeface="Sitka Heading"/>
              </a:rPr>
              <a:t>55</a:t>
            </a:r>
          </a:p>
        </p:txBody>
      </p:sp>
      <p:sp>
        <p:nvSpPr>
          <p:cNvPr id="33822" name="TextBox 53"/>
          <p:cNvSpPr txBox="1">
            <a:spLocks noChangeArrowheads="1"/>
          </p:cNvSpPr>
          <p:nvPr/>
        </p:nvSpPr>
        <p:spPr bwMode="auto">
          <a:xfrm>
            <a:off x="3525838" y="6619875"/>
            <a:ext cx="1508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300" b="1">
                <a:solidFill>
                  <a:srgbClr val="000000"/>
                </a:solidFill>
                <a:latin typeface="Sitka Heading"/>
              </a:rPr>
              <a:t>Надання </a:t>
            </a:r>
          </a:p>
          <a:p>
            <a:pPr algn="ctr">
              <a:lnSpc>
                <a:spcPts val="2400"/>
              </a:lnSpc>
            </a:pPr>
            <a:r>
              <a:rPr lang="en-US" sz="2300" b="1">
                <a:solidFill>
                  <a:srgbClr val="000000"/>
                </a:solidFill>
                <a:latin typeface="Sitka Heading"/>
              </a:rPr>
              <a:t>пільг - </a:t>
            </a:r>
            <a:r>
              <a:rPr lang="en-US" sz="2400" b="1">
                <a:solidFill>
                  <a:schemeClr val="accent2"/>
                </a:solidFill>
                <a:latin typeface="Sitka Heading"/>
              </a:rPr>
              <a:t>15</a:t>
            </a:r>
            <a:r>
              <a:rPr lang="en-US" sz="2300" b="1">
                <a:solidFill>
                  <a:srgbClr val="000000"/>
                </a:solidFill>
                <a:latin typeface="Sitka Heading"/>
              </a:rPr>
              <a:t> </a:t>
            </a:r>
          </a:p>
        </p:txBody>
      </p:sp>
      <p:sp>
        <p:nvSpPr>
          <p:cNvPr id="33823" name="TextBox 54"/>
          <p:cNvSpPr txBox="1">
            <a:spLocks noChangeArrowheads="1"/>
          </p:cNvSpPr>
          <p:nvPr/>
        </p:nvSpPr>
        <p:spPr bwMode="auto">
          <a:xfrm>
            <a:off x="3105150" y="4506913"/>
            <a:ext cx="23495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088"/>
              </a:lnSpc>
            </a:pPr>
            <a:r>
              <a:rPr lang="en-US" sz="2200" b="1">
                <a:solidFill>
                  <a:srgbClr val="000000"/>
                </a:solidFill>
                <a:latin typeface="Sitka Heading"/>
              </a:rPr>
              <a:t>Надання та виплата</a:t>
            </a:r>
          </a:p>
          <a:p>
            <a:pPr algn="ctr">
              <a:lnSpc>
                <a:spcPts val="2088"/>
              </a:lnSpc>
            </a:pPr>
            <a:r>
              <a:rPr lang="en-US" sz="2200" b="1">
                <a:solidFill>
                  <a:srgbClr val="000000"/>
                </a:solidFill>
                <a:latin typeface="Sitka Heading"/>
              </a:rPr>
              <a:t> державних соціальних</a:t>
            </a:r>
          </a:p>
          <a:p>
            <a:pPr algn="ctr">
              <a:lnSpc>
                <a:spcPts val="2088"/>
              </a:lnSpc>
            </a:pPr>
            <a:r>
              <a:rPr lang="en-US" sz="2200" b="1">
                <a:solidFill>
                  <a:srgbClr val="000000"/>
                </a:solidFill>
                <a:latin typeface="Sitka Heading"/>
              </a:rPr>
              <a:t> допомог -</a:t>
            </a:r>
            <a:r>
              <a:rPr lang="en-US" sz="2000" b="1">
                <a:solidFill>
                  <a:srgbClr val="000000"/>
                </a:solidFill>
                <a:latin typeface="Sitka Heading"/>
              </a:rPr>
              <a:t> </a:t>
            </a:r>
            <a:r>
              <a:rPr lang="en-US" sz="2400" b="1">
                <a:solidFill>
                  <a:schemeClr val="accent2"/>
                </a:solidFill>
                <a:latin typeface="Sitka Heading"/>
              </a:rPr>
              <a:t>28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1871663" y="1614488"/>
            <a:ext cx="159893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4400"/>
              </a:lnSpc>
            </a:pPr>
            <a:endParaRPr lang="uk-UA" sz="3100" b="1">
              <a:solidFill>
                <a:srgbClr val="1E4930"/>
              </a:solidFill>
              <a:latin typeface="Sitka Heading"/>
            </a:endParaRPr>
          </a:p>
          <a:p>
            <a:pPr>
              <a:lnSpc>
                <a:spcPts val="4400"/>
              </a:lnSpc>
            </a:pPr>
            <a:endParaRPr lang="uk-UA" sz="3100" b="1">
              <a:solidFill>
                <a:srgbClr val="1E4930"/>
              </a:solidFill>
              <a:latin typeface="Sitka Heading"/>
            </a:endParaRPr>
          </a:p>
          <a:p>
            <a:pPr>
              <a:lnSpc>
                <a:spcPts val="4400"/>
              </a:lnSpc>
            </a:pPr>
            <a:endParaRPr lang="uk-UA" sz="3100" b="1">
              <a:solidFill>
                <a:srgbClr val="1E4930"/>
              </a:solidFill>
              <a:latin typeface="Sitka Heading"/>
            </a:endParaRPr>
          </a:p>
          <a:p>
            <a:pPr>
              <a:lnSpc>
                <a:spcPts val="4400"/>
              </a:lnSpc>
            </a:pPr>
            <a:endParaRPr lang="en-US" sz="3100" b="1">
              <a:solidFill>
                <a:srgbClr val="1E4930"/>
              </a:solidFill>
              <a:latin typeface="Sitka Heading"/>
            </a:endParaRPr>
          </a:p>
          <a:p>
            <a:pPr>
              <a:lnSpc>
                <a:spcPts val="4400"/>
              </a:lnSpc>
            </a:pPr>
            <a:endParaRPr lang="en-US" sz="3100" b="1">
              <a:solidFill>
                <a:srgbClr val="1E4930"/>
              </a:solidFill>
              <a:latin typeface="Sitka Heading"/>
            </a:endParaRPr>
          </a:p>
          <a:p>
            <a:pPr>
              <a:lnSpc>
                <a:spcPts val="4400"/>
              </a:lnSpc>
            </a:pPr>
            <a:r>
              <a:rPr lang="en-US" sz="3100" b="1">
                <a:solidFill>
                  <a:srgbClr val="1E4930"/>
                </a:solidFill>
                <a:latin typeface="Sitka Heading"/>
              </a:rPr>
              <a:t> </a:t>
            </a:r>
            <a:endParaRPr lang="en-US" sz="3100" b="1">
              <a:solidFill>
                <a:srgbClr val="000000"/>
              </a:solidFill>
              <a:latin typeface="Sitka Heading"/>
            </a:endParaRP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 rot="10800000">
            <a:off x="0" y="0"/>
            <a:ext cx="18288000" cy="1492250"/>
            <a:chOff x="0" y="0"/>
            <a:chExt cx="9343039" cy="762636"/>
          </a:xfrm>
        </p:grpSpPr>
        <p:sp>
          <p:nvSpPr>
            <p:cNvPr id="34838" name="Freeform 4"/>
            <p:cNvSpPr>
              <a:spLocks noChangeArrowheads="1"/>
            </p:cNvSpPr>
            <p:nvPr/>
          </p:nvSpPr>
          <p:spPr bwMode="auto">
            <a:xfrm>
              <a:off x="0" y="0"/>
              <a:ext cx="9343039" cy="762636"/>
            </a:xfrm>
            <a:custGeom>
              <a:avLst/>
              <a:gdLst>
                <a:gd name="T0" fmla="*/ 0 w 9343039"/>
                <a:gd name="T1" fmla="*/ 0 h 762636"/>
                <a:gd name="T2" fmla="*/ 9343039 w 9343039"/>
                <a:gd name="T3" fmla="*/ 762636 h 762636"/>
              </a:gdLst>
              <a:ahLst/>
              <a:cxnLst/>
              <a:rect l="T0" t="T1" r="T2" b="T3"/>
              <a:pathLst>
                <a:path w="9343039" h="762636">
                  <a:moveTo>
                    <a:pt x="0" y="0"/>
                  </a:moveTo>
                  <a:lnTo>
                    <a:pt x="9343039" y="0"/>
                  </a:lnTo>
                  <a:lnTo>
                    <a:pt x="9343039" y="762636"/>
                  </a:lnTo>
                  <a:lnTo>
                    <a:pt x="0" y="762636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4820" name="Group 5"/>
          <p:cNvGrpSpPr>
            <a:grpSpLocks/>
          </p:cNvGrpSpPr>
          <p:nvPr/>
        </p:nvGrpSpPr>
        <p:grpSpPr bwMode="auto">
          <a:xfrm rot="10800000">
            <a:off x="16810038" y="14288"/>
            <a:ext cx="1477962" cy="1477962"/>
            <a:chOff x="0" y="0"/>
            <a:chExt cx="6350000" cy="6350000"/>
          </a:xfrm>
        </p:grpSpPr>
        <p:sp>
          <p:nvSpPr>
            <p:cNvPr id="34837" name="Freeform 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4821" name="Group 7"/>
          <p:cNvGrpSpPr>
            <a:grpSpLocks noChangeAspect="1"/>
          </p:cNvGrpSpPr>
          <p:nvPr/>
        </p:nvGrpSpPr>
        <p:grpSpPr bwMode="auto">
          <a:xfrm>
            <a:off x="16989425" y="200025"/>
            <a:ext cx="1122363" cy="1122363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34822" name="TextBox 9"/>
          <p:cNvSpPr txBox="1">
            <a:spLocks noChangeArrowheads="1"/>
          </p:cNvSpPr>
          <p:nvPr/>
        </p:nvSpPr>
        <p:spPr bwMode="auto">
          <a:xfrm>
            <a:off x="762000" y="433388"/>
            <a:ext cx="1706245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6100"/>
              </a:lnSpc>
            </a:pPr>
            <a:r>
              <a:rPr lang="en-US" sz="6000" b="1">
                <a:solidFill>
                  <a:srgbClr val="000000"/>
                </a:solidFill>
                <a:latin typeface="Sitka Heading"/>
              </a:rPr>
              <a:t>Інформаційно-роз’яснювальна робота</a:t>
            </a:r>
          </a:p>
        </p:txBody>
      </p:sp>
      <p:grpSp>
        <p:nvGrpSpPr>
          <p:cNvPr id="34823" name="Group 10"/>
          <p:cNvGrpSpPr>
            <a:grpSpLocks/>
          </p:cNvGrpSpPr>
          <p:nvPr/>
        </p:nvGrpSpPr>
        <p:grpSpPr bwMode="auto">
          <a:xfrm rot="-5400000">
            <a:off x="-3162300" y="5697538"/>
            <a:ext cx="7756525" cy="1463675"/>
            <a:chOff x="0" y="0"/>
            <a:chExt cx="4162081" cy="785017"/>
          </a:xfrm>
        </p:grpSpPr>
        <p:sp>
          <p:nvSpPr>
            <p:cNvPr id="3483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162081" cy="785017"/>
            </a:xfrm>
            <a:custGeom>
              <a:avLst/>
              <a:gdLst>
                <a:gd name="T0" fmla="*/ 0 w 4162081"/>
                <a:gd name="T1" fmla="*/ 0 h 785017"/>
                <a:gd name="T2" fmla="*/ 4162081 w 4162081"/>
                <a:gd name="T3" fmla="*/ 785017 h 785017"/>
              </a:gdLst>
              <a:ahLst/>
              <a:cxnLst/>
              <a:rect l="T0" t="T1" r="T2" b="T3"/>
              <a:pathLst>
                <a:path w="4162081" h="785017">
                  <a:moveTo>
                    <a:pt x="0" y="0"/>
                  </a:moveTo>
                  <a:lnTo>
                    <a:pt x="4162081" y="0"/>
                  </a:lnTo>
                  <a:lnTo>
                    <a:pt x="416208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4824" name="Group 12"/>
          <p:cNvGrpSpPr>
            <a:grpSpLocks/>
          </p:cNvGrpSpPr>
          <p:nvPr/>
        </p:nvGrpSpPr>
        <p:grpSpPr bwMode="auto">
          <a:xfrm rot="-5400000">
            <a:off x="-15081" y="1842294"/>
            <a:ext cx="1462087" cy="1463675"/>
            <a:chOff x="0" y="0"/>
            <a:chExt cx="6350000" cy="6350000"/>
          </a:xfrm>
        </p:grpSpPr>
        <p:sp>
          <p:nvSpPr>
            <p:cNvPr id="34832" name="Freeform 13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ED0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4825" name="Group 14"/>
          <p:cNvGrpSpPr>
            <a:grpSpLocks/>
          </p:cNvGrpSpPr>
          <p:nvPr/>
        </p:nvGrpSpPr>
        <p:grpSpPr bwMode="auto">
          <a:xfrm rot="-5400000">
            <a:off x="-15875" y="6607175"/>
            <a:ext cx="1463675" cy="1463675"/>
            <a:chOff x="0" y="0"/>
            <a:chExt cx="6350000" cy="6350000"/>
          </a:xfrm>
        </p:grpSpPr>
        <p:sp>
          <p:nvSpPr>
            <p:cNvPr id="34831" name="Freeform 1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34826" name="WordArt 20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18288000" cy="10291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uk-UA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endParaRPr lang="uk-UA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4827" name="Rectangle 30"/>
          <p:cNvSpPr>
            <a:spLocks noChangeArrowheads="1"/>
          </p:cNvSpPr>
          <p:nvPr/>
        </p:nvSpPr>
        <p:spPr bwMode="auto">
          <a:xfrm>
            <a:off x="1943100" y="1687513"/>
            <a:ext cx="15193963" cy="16351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latin typeface="Sitka Heading"/>
              </a:rPr>
              <a:t>На сайті Нововолинської міської ради</a:t>
            </a:r>
            <a:endParaRPr lang="uk-UA" sz="2800" b="1">
              <a:latin typeface="Sitka Heading"/>
            </a:endParaRPr>
          </a:p>
          <a:p>
            <a:pPr algn="ctr"/>
            <a:r>
              <a:rPr lang="en-US" sz="2800" b="1">
                <a:latin typeface="Sitka Heading"/>
              </a:rPr>
              <a:t> в рубриці Жителю міста – Соціальний захист –  УСЗН інформує </a:t>
            </a:r>
            <a:endParaRPr lang="uk-UA" sz="2800" b="1">
              <a:latin typeface="Sitka Heading"/>
            </a:endParaRPr>
          </a:p>
          <a:p>
            <a:pPr algn="ctr"/>
            <a:r>
              <a:rPr lang="en-US" sz="2800" b="1">
                <a:latin typeface="Sitka Heading"/>
              </a:rPr>
              <a:t>розміщено </a:t>
            </a:r>
            <a:r>
              <a:rPr lang="en-US" sz="2800" b="1">
                <a:solidFill>
                  <a:srgbClr val="FF0000"/>
                </a:solidFill>
                <a:latin typeface="Sitka Heading"/>
              </a:rPr>
              <a:t>39 </a:t>
            </a:r>
            <a:r>
              <a:rPr lang="en-US" sz="2800" b="1">
                <a:latin typeface="Sitka Heading"/>
              </a:rPr>
              <a:t> інформацій</a:t>
            </a:r>
            <a:endParaRPr lang="uk-UA" sz="2800" b="1">
              <a:latin typeface="Sitka Heading"/>
            </a:endParaRPr>
          </a:p>
        </p:txBody>
      </p:sp>
      <p:sp>
        <p:nvSpPr>
          <p:cNvPr id="34828" name="Rectangle 31"/>
          <p:cNvSpPr>
            <a:spLocks noChangeArrowheads="1"/>
          </p:cNvSpPr>
          <p:nvPr/>
        </p:nvSpPr>
        <p:spPr bwMode="auto">
          <a:xfrm>
            <a:off x="2014538" y="3703638"/>
            <a:ext cx="15122525" cy="1492250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ts val="4400"/>
              </a:lnSpc>
            </a:pPr>
            <a:r>
              <a:rPr lang="en-US" sz="2800" b="1">
                <a:latin typeface="Sitka Heading"/>
              </a:rPr>
              <a:t>В мережі </a:t>
            </a:r>
            <a:r>
              <a:rPr lang="en-US" sz="3200" b="1">
                <a:latin typeface="Sitka Heading"/>
              </a:rPr>
              <a:t>Facebook </a:t>
            </a:r>
            <a:r>
              <a:rPr lang="en-US" sz="2800" b="1">
                <a:latin typeface="Sitka Heading"/>
              </a:rPr>
              <a:t> на сторінці УСЗН  </a:t>
            </a:r>
            <a:endParaRPr lang="uk-UA" sz="2800" b="1">
              <a:latin typeface="Sitka Heading"/>
            </a:endParaRPr>
          </a:p>
          <a:p>
            <a:pPr algn="ctr">
              <a:lnSpc>
                <a:spcPts val="4400"/>
              </a:lnSpc>
            </a:pPr>
            <a:r>
              <a:rPr lang="en-US" sz="2800" b="1">
                <a:latin typeface="Sitka Heading"/>
              </a:rPr>
              <a:t>розміщено </a:t>
            </a:r>
            <a:r>
              <a:rPr lang="en-US" sz="2800" b="1">
                <a:solidFill>
                  <a:srgbClr val="FF0000"/>
                </a:solidFill>
                <a:latin typeface="Sitka Heading"/>
              </a:rPr>
              <a:t>179</a:t>
            </a:r>
            <a:r>
              <a:rPr lang="en-US" sz="2800" b="1">
                <a:latin typeface="Sitka Heading"/>
              </a:rPr>
              <a:t> інформацій</a:t>
            </a:r>
          </a:p>
          <a:p>
            <a:pPr algn="ctr"/>
            <a:endParaRPr lang="uk-UA" sz="2800" b="1">
              <a:latin typeface="Sitka Heading"/>
            </a:endParaRPr>
          </a:p>
        </p:txBody>
      </p:sp>
      <p:sp>
        <p:nvSpPr>
          <p:cNvPr id="34829" name="Rectangle 32"/>
          <p:cNvSpPr>
            <a:spLocks noChangeArrowheads="1"/>
          </p:cNvSpPr>
          <p:nvPr/>
        </p:nvSpPr>
        <p:spPr bwMode="auto">
          <a:xfrm>
            <a:off x="2159000" y="7519988"/>
            <a:ext cx="14978063" cy="1655762"/>
          </a:xfrm>
          <a:prstGeom prst="rect">
            <a:avLst/>
          </a:prstGeom>
          <a:solidFill>
            <a:srgbClr val="C0B9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en-US" sz="2800" b="1">
                <a:latin typeface="Sitka Heading"/>
              </a:rPr>
              <a:t>Здійснено </a:t>
            </a:r>
            <a:r>
              <a:rPr lang="en-US" sz="2800" b="1">
                <a:solidFill>
                  <a:srgbClr val="FF0000"/>
                </a:solidFill>
                <a:latin typeface="Sitka Heading"/>
              </a:rPr>
              <a:t>4</a:t>
            </a:r>
            <a:r>
              <a:rPr lang="en-US" sz="2800" b="1">
                <a:latin typeface="Sitka Heading"/>
              </a:rPr>
              <a:t> виїзних прийоми начальника управління </a:t>
            </a:r>
            <a:endParaRPr lang="uk-UA" sz="2800" b="1">
              <a:latin typeface="Sitka Heading"/>
            </a:endParaRPr>
          </a:p>
          <a:p>
            <a:pPr marL="342900" indent="-342900" algn="ctr"/>
            <a:r>
              <a:rPr lang="en-US" sz="2800" b="1">
                <a:latin typeface="Sitka Heading"/>
              </a:rPr>
              <a:t>до </a:t>
            </a:r>
            <a:r>
              <a:rPr lang="en-US" sz="2800" b="1"/>
              <a:t>старостинських округів</a:t>
            </a:r>
            <a:r>
              <a:rPr lang="uk-UA" sz="2800" b="1"/>
              <a:t> с.</a:t>
            </a:r>
            <a:r>
              <a:rPr lang="en-US" sz="2800" b="1">
                <a:latin typeface="Sitka Heading"/>
              </a:rPr>
              <a:t>Грибовиц</a:t>
            </a:r>
            <a:r>
              <a:rPr lang="uk-UA" sz="2800" b="1"/>
              <a:t>я, с.</a:t>
            </a:r>
            <a:r>
              <a:rPr lang="en-US" sz="2800" b="1">
                <a:latin typeface="Sitka Heading"/>
              </a:rPr>
              <a:t> </a:t>
            </a:r>
            <a:r>
              <a:rPr lang="en-US" sz="2800" b="1"/>
              <a:t>Гряд</a:t>
            </a:r>
            <a:r>
              <a:rPr lang="uk-UA" sz="2800" b="1"/>
              <a:t>и та смт Благодатне</a:t>
            </a:r>
            <a:endParaRPr lang="uk-UA" sz="2800" b="1">
              <a:latin typeface="Sitka Heading"/>
            </a:endParaRPr>
          </a:p>
          <a:p>
            <a:pPr marL="342900" indent="-342900" algn="ctr"/>
            <a:r>
              <a:rPr lang="uk-UA" sz="2800" b="1"/>
              <a:t>по</a:t>
            </a:r>
            <a:r>
              <a:rPr lang="en-US" sz="2800" b="1">
                <a:latin typeface="Sitka Heading"/>
              </a:rPr>
              <a:t> питанню призначення житлових субсидій</a:t>
            </a:r>
          </a:p>
        </p:txBody>
      </p:sp>
      <p:sp>
        <p:nvSpPr>
          <p:cNvPr id="34830" name="Rectangle 33"/>
          <p:cNvSpPr>
            <a:spLocks noChangeArrowheads="1"/>
          </p:cNvSpPr>
          <p:nvPr/>
        </p:nvSpPr>
        <p:spPr bwMode="auto">
          <a:xfrm>
            <a:off x="2087563" y="5430838"/>
            <a:ext cx="15049500" cy="1635125"/>
          </a:xfrm>
          <a:prstGeom prst="rect">
            <a:avLst/>
          </a:prstGeom>
          <a:solidFill>
            <a:srgbClr val="CA945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ts val="4400"/>
              </a:lnSpc>
            </a:pPr>
            <a:r>
              <a:rPr lang="en-US" sz="3200" b="1">
                <a:solidFill>
                  <a:srgbClr val="FF0000"/>
                </a:solidFill>
                <a:latin typeface="Sitka Heading"/>
              </a:rPr>
              <a:t>5</a:t>
            </a:r>
            <a:r>
              <a:rPr lang="en-US" sz="3200" b="1">
                <a:latin typeface="Sitka Heading"/>
              </a:rPr>
              <a:t> виступів начальника управління </a:t>
            </a:r>
            <a:endParaRPr lang="uk-UA" sz="3200" b="1">
              <a:latin typeface="Sitka Heading"/>
            </a:endParaRPr>
          </a:p>
          <a:p>
            <a:pPr algn="ctr">
              <a:lnSpc>
                <a:spcPts val="4400"/>
              </a:lnSpc>
            </a:pPr>
            <a:r>
              <a:rPr lang="en-US" sz="3200" b="1">
                <a:latin typeface="Sitka Heading"/>
              </a:rPr>
              <a:t>на  місцевому телебаченні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0" y="85725"/>
            <a:ext cx="7361238" cy="10287000"/>
          </a:xfrm>
          <a:prstGeom prst="rect">
            <a:avLst/>
          </a:prstGeom>
          <a:solidFill>
            <a:srgbClr val="8F7C7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grpSp>
        <p:nvGrpSpPr>
          <p:cNvPr id="35843" name="Group 3"/>
          <p:cNvGrpSpPr>
            <a:grpSpLocks/>
          </p:cNvGrpSpPr>
          <p:nvPr/>
        </p:nvGrpSpPr>
        <p:grpSpPr bwMode="auto">
          <a:xfrm rot="5400000">
            <a:off x="2354262" y="1143000"/>
            <a:ext cx="4114801" cy="1463675"/>
            <a:chOff x="0" y="0"/>
            <a:chExt cx="2208094" cy="785017"/>
          </a:xfrm>
        </p:grpSpPr>
        <p:sp>
          <p:nvSpPr>
            <p:cNvPr id="35865" name="Freeform 4"/>
            <p:cNvSpPr>
              <a:spLocks noChangeArrowheads="1"/>
            </p:cNvSpPr>
            <p:nvPr/>
          </p:nvSpPr>
          <p:spPr bwMode="auto">
            <a:xfrm>
              <a:off x="0" y="0"/>
              <a:ext cx="2208094" cy="785017"/>
            </a:xfrm>
            <a:custGeom>
              <a:avLst/>
              <a:gdLst>
                <a:gd name="T0" fmla="*/ 0 w 2208094"/>
                <a:gd name="T1" fmla="*/ 0 h 785017"/>
                <a:gd name="T2" fmla="*/ 2208094 w 2208094"/>
                <a:gd name="T3" fmla="*/ 785017 h 785017"/>
              </a:gdLst>
              <a:ahLst/>
              <a:cxnLst/>
              <a:rect l="T0" t="T1" r="T2" b="T3"/>
              <a:pathLst>
                <a:path w="2208094" h="785017">
                  <a:moveTo>
                    <a:pt x="0" y="0"/>
                  </a:moveTo>
                  <a:lnTo>
                    <a:pt x="2208094" y="0"/>
                  </a:lnTo>
                  <a:lnTo>
                    <a:pt x="2208094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44" name="Group 8"/>
          <p:cNvGrpSpPr>
            <a:grpSpLocks/>
          </p:cNvGrpSpPr>
          <p:nvPr/>
        </p:nvGrpSpPr>
        <p:grpSpPr bwMode="auto">
          <a:xfrm rot="5400000">
            <a:off x="3679825" y="3200400"/>
            <a:ext cx="1463675" cy="1463675"/>
            <a:chOff x="0" y="0"/>
            <a:chExt cx="6350000" cy="6350000"/>
          </a:xfrm>
        </p:grpSpPr>
        <p:sp>
          <p:nvSpPr>
            <p:cNvPr id="35864" name="Freeform 9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45" name="Group 10"/>
          <p:cNvGrpSpPr>
            <a:grpSpLocks/>
          </p:cNvGrpSpPr>
          <p:nvPr/>
        </p:nvGrpSpPr>
        <p:grpSpPr bwMode="auto">
          <a:xfrm rot="5400000">
            <a:off x="-1559719" y="3286919"/>
            <a:ext cx="9017001" cy="1462087"/>
            <a:chOff x="0" y="0"/>
            <a:chExt cx="4839151" cy="785017"/>
          </a:xfrm>
        </p:grpSpPr>
        <p:sp>
          <p:nvSpPr>
            <p:cNvPr id="3586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839151" cy="785017"/>
            </a:xfrm>
            <a:custGeom>
              <a:avLst/>
              <a:gdLst>
                <a:gd name="T0" fmla="*/ 0 w 4839151"/>
                <a:gd name="T1" fmla="*/ 0 h 785017"/>
                <a:gd name="T2" fmla="*/ 4839151 w 4839151"/>
                <a:gd name="T3" fmla="*/ 785017 h 785017"/>
              </a:gdLst>
              <a:ahLst/>
              <a:cxnLst/>
              <a:rect l="T0" t="T1" r="T2" b="T3"/>
              <a:pathLst>
                <a:path w="4839151" h="785017">
                  <a:moveTo>
                    <a:pt x="0" y="0"/>
                  </a:moveTo>
                  <a:lnTo>
                    <a:pt x="4839151" y="0"/>
                  </a:lnTo>
                  <a:lnTo>
                    <a:pt x="48391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46" name="Group 12"/>
          <p:cNvGrpSpPr>
            <a:grpSpLocks/>
          </p:cNvGrpSpPr>
          <p:nvPr/>
        </p:nvGrpSpPr>
        <p:grpSpPr bwMode="auto">
          <a:xfrm rot="5400000">
            <a:off x="2216944" y="7795419"/>
            <a:ext cx="1463675" cy="1462087"/>
            <a:chOff x="0" y="0"/>
            <a:chExt cx="6350000" cy="6350000"/>
          </a:xfrm>
        </p:grpSpPr>
        <p:sp>
          <p:nvSpPr>
            <p:cNvPr id="35862" name="Freeform 13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47" name="Group 14"/>
          <p:cNvGrpSpPr>
            <a:grpSpLocks/>
          </p:cNvGrpSpPr>
          <p:nvPr/>
        </p:nvGrpSpPr>
        <p:grpSpPr bwMode="auto">
          <a:xfrm rot="5400000">
            <a:off x="2217738" y="1420813"/>
            <a:ext cx="1462087" cy="1462087"/>
            <a:chOff x="0" y="0"/>
            <a:chExt cx="6350000" cy="6350000"/>
          </a:xfrm>
        </p:grpSpPr>
        <p:sp>
          <p:nvSpPr>
            <p:cNvPr id="35861" name="Freeform 1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48" name="Group 16"/>
          <p:cNvGrpSpPr>
            <a:grpSpLocks/>
          </p:cNvGrpSpPr>
          <p:nvPr/>
        </p:nvGrpSpPr>
        <p:grpSpPr bwMode="auto">
          <a:xfrm rot="5400000">
            <a:off x="2500312" y="349250"/>
            <a:ext cx="7504113" cy="2217738"/>
            <a:chOff x="0" y="0"/>
            <a:chExt cx="2656262" cy="785017"/>
          </a:xfrm>
        </p:grpSpPr>
        <p:sp>
          <p:nvSpPr>
            <p:cNvPr id="35860" name="Freeform 17"/>
            <p:cNvSpPr>
              <a:spLocks noChangeArrowheads="1"/>
            </p:cNvSpPr>
            <p:nvPr/>
          </p:nvSpPr>
          <p:spPr bwMode="auto">
            <a:xfrm>
              <a:off x="0" y="0"/>
              <a:ext cx="2656262" cy="785017"/>
            </a:xfrm>
            <a:custGeom>
              <a:avLst/>
              <a:gdLst>
                <a:gd name="T0" fmla="*/ 0 w 2656262"/>
                <a:gd name="T1" fmla="*/ 0 h 785017"/>
                <a:gd name="T2" fmla="*/ 2656262 w 2656262"/>
                <a:gd name="T3" fmla="*/ 785017 h 785017"/>
              </a:gdLst>
              <a:ahLst/>
              <a:cxnLst/>
              <a:rect l="T0" t="T1" r="T2" b="T3"/>
              <a:pathLst>
                <a:path w="2656262" h="785017">
                  <a:moveTo>
                    <a:pt x="0" y="0"/>
                  </a:moveTo>
                  <a:lnTo>
                    <a:pt x="2656262" y="0"/>
                  </a:lnTo>
                  <a:lnTo>
                    <a:pt x="2656262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49" name="Group 18"/>
          <p:cNvGrpSpPr>
            <a:grpSpLocks/>
          </p:cNvGrpSpPr>
          <p:nvPr/>
        </p:nvGrpSpPr>
        <p:grpSpPr bwMode="auto">
          <a:xfrm rot="5400000">
            <a:off x="-2643188" y="1903413"/>
            <a:ext cx="7504113" cy="2217738"/>
            <a:chOff x="0" y="0"/>
            <a:chExt cx="2656262" cy="785017"/>
          </a:xfrm>
        </p:grpSpPr>
        <p:sp>
          <p:nvSpPr>
            <p:cNvPr id="35859" name="Freeform 19"/>
            <p:cNvSpPr>
              <a:spLocks noChangeArrowheads="1"/>
            </p:cNvSpPr>
            <p:nvPr/>
          </p:nvSpPr>
          <p:spPr bwMode="auto">
            <a:xfrm>
              <a:off x="0" y="0"/>
              <a:ext cx="2656262" cy="785017"/>
            </a:xfrm>
            <a:custGeom>
              <a:avLst/>
              <a:gdLst>
                <a:gd name="T0" fmla="*/ 0 w 2656262"/>
                <a:gd name="T1" fmla="*/ 0 h 785017"/>
                <a:gd name="T2" fmla="*/ 2656262 w 2656262"/>
                <a:gd name="T3" fmla="*/ 785017 h 785017"/>
              </a:gdLst>
              <a:ahLst/>
              <a:cxnLst/>
              <a:rect l="T0" t="T1" r="T2" b="T3"/>
              <a:pathLst>
                <a:path w="2656262" h="785017">
                  <a:moveTo>
                    <a:pt x="0" y="0"/>
                  </a:moveTo>
                  <a:lnTo>
                    <a:pt x="2656262" y="0"/>
                  </a:lnTo>
                  <a:lnTo>
                    <a:pt x="2656262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50" name="Group 23"/>
          <p:cNvGrpSpPr>
            <a:grpSpLocks/>
          </p:cNvGrpSpPr>
          <p:nvPr/>
        </p:nvGrpSpPr>
        <p:grpSpPr bwMode="auto">
          <a:xfrm rot="5400000">
            <a:off x="5143500" y="4100513"/>
            <a:ext cx="2217737" cy="2217738"/>
            <a:chOff x="0" y="0"/>
            <a:chExt cx="6350000" cy="6350000"/>
          </a:xfrm>
        </p:grpSpPr>
        <p:sp>
          <p:nvSpPr>
            <p:cNvPr id="35858" name="Freeform 24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51" name="Group 25"/>
          <p:cNvGrpSpPr>
            <a:grpSpLocks/>
          </p:cNvGrpSpPr>
          <p:nvPr/>
        </p:nvGrpSpPr>
        <p:grpSpPr bwMode="auto">
          <a:xfrm rot="5400000">
            <a:off x="5144294" y="-1108869"/>
            <a:ext cx="2216150" cy="2217738"/>
            <a:chOff x="0" y="0"/>
            <a:chExt cx="6350000" cy="6350000"/>
          </a:xfrm>
        </p:grpSpPr>
        <p:sp>
          <p:nvSpPr>
            <p:cNvPr id="35857" name="Freeform 2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52" name="Group 27"/>
          <p:cNvGrpSpPr>
            <a:grpSpLocks/>
          </p:cNvGrpSpPr>
          <p:nvPr/>
        </p:nvGrpSpPr>
        <p:grpSpPr bwMode="auto">
          <a:xfrm rot="5400000">
            <a:off x="0" y="5656263"/>
            <a:ext cx="2217737" cy="2217738"/>
            <a:chOff x="0" y="0"/>
            <a:chExt cx="6350000" cy="6350000"/>
          </a:xfrm>
        </p:grpSpPr>
        <p:sp>
          <p:nvSpPr>
            <p:cNvPr id="35856" name="Freeform 28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E49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35853" name="Group 29"/>
          <p:cNvGrpSpPr>
            <a:grpSpLocks/>
          </p:cNvGrpSpPr>
          <p:nvPr/>
        </p:nvGrpSpPr>
        <p:grpSpPr bwMode="auto">
          <a:xfrm>
            <a:off x="8724900" y="3557588"/>
            <a:ext cx="8534400" cy="3455987"/>
            <a:chOff x="0" y="114300"/>
            <a:chExt cx="11379277" cy="4608716"/>
          </a:xfrm>
        </p:grpSpPr>
        <p:sp>
          <p:nvSpPr>
            <p:cNvPr id="30" name="TextBox 30"/>
            <p:cNvSpPr txBox="1"/>
            <p:nvPr/>
          </p:nvSpPr>
          <p:spPr>
            <a:xfrm>
              <a:off x="0" y="114300"/>
              <a:ext cx="11379277" cy="107755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6319"/>
                </a:lnSpc>
                <a:spcAft>
                  <a:spcPts val="0"/>
                </a:spcAft>
                <a:defRPr/>
              </a:pPr>
              <a:r>
                <a:rPr lang="en-US" sz="6319" b="1" u="sng">
                  <a:solidFill>
                    <a:srgbClr val="1E4930"/>
                  </a:solidFill>
                  <a:latin typeface="Sitka Heading" pitchFamily="2" charset="0"/>
                  <a:cs typeface="+mn-cs"/>
                </a:rPr>
                <a:t>Дякуємо за увагу!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1953975"/>
              <a:ext cx="11379277" cy="276904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4019"/>
                </a:lnSpc>
                <a:spcAft>
                  <a:spcPts val="0"/>
                </a:spcAft>
                <a:defRPr/>
              </a:pP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З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повагою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,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колектив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Управління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соціального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захисту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населення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виконавчого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комітету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Нововолинської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міської</a:t>
              </a:r>
              <a:r>
                <a:rPr lang="en-US" sz="4019" b="1" dirty="0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4019" b="1" dirty="0" err="1">
                  <a:solidFill>
                    <a:srgbClr val="423839"/>
                  </a:solidFill>
                  <a:latin typeface="Sitka Heading" pitchFamily="2" charset="0"/>
                  <a:cs typeface="+mn-cs"/>
                </a:rPr>
                <a:t>ради</a:t>
              </a:r>
              <a:endParaRPr lang="en-US" sz="4019" b="1" dirty="0">
                <a:solidFill>
                  <a:srgbClr val="423839"/>
                </a:solidFill>
                <a:latin typeface="Sitka Heading" pitchFamily="2" charset="0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 rot="-5400000">
            <a:off x="-3990975" y="4759325"/>
            <a:ext cx="9518650" cy="1536700"/>
            <a:chOff x="0" y="0"/>
            <a:chExt cx="4862951" cy="785017"/>
          </a:xfrm>
        </p:grpSpPr>
        <p:sp>
          <p:nvSpPr>
            <p:cNvPr id="15382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5363" name="Group 4"/>
          <p:cNvGrpSpPr>
            <a:grpSpLocks/>
          </p:cNvGrpSpPr>
          <p:nvPr/>
        </p:nvGrpSpPr>
        <p:grpSpPr bwMode="auto">
          <a:xfrm rot="-5400000">
            <a:off x="0" y="0"/>
            <a:ext cx="1536700" cy="1536700"/>
            <a:chOff x="0" y="0"/>
            <a:chExt cx="6350000" cy="6350000"/>
          </a:xfrm>
        </p:grpSpPr>
        <p:sp>
          <p:nvSpPr>
            <p:cNvPr id="15381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5364" name="Group 6"/>
          <p:cNvGrpSpPr>
            <a:grpSpLocks noChangeAspect="1"/>
          </p:cNvGrpSpPr>
          <p:nvPr/>
        </p:nvGrpSpPr>
        <p:grpSpPr bwMode="auto">
          <a:xfrm>
            <a:off x="196850" y="196850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15365" name="TextBox 8"/>
          <p:cNvSpPr txBox="1">
            <a:spLocks noChangeArrowheads="1"/>
          </p:cNvSpPr>
          <p:nvPr/>
        </p:nvSpPr>
        <p:spPr bwMode="auto">
          <a:xfrm>
            <a:off x="1846263" y="263525"/>
            <a:ext cx="16370300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513"/>
              </a:lnSpc>
            </a:pPr>
            <a:r>
              <a:rPr lang="en-US" sz="3500" b="1">
                <a:solidFill>
                  <a:srgbClr val="1E4930"/>
                </a:solidFill>
                <a:latin typeface="Sitka Heading"/>
              </a:rPr>
              <a:t>Основні показники виплати соціальних допомог та компенсацій по УСЗН виконавчого комітету Нововолинської міської ради за </a:t>
            </a:r>
            <a:r>
              <a:rPr lang="en-US" sz="3500" b="1">
                <a:latin typeface="Sitka Heading"/>
              </a:rPr>
              <a:t>9 місяців 2021 року</a:t>
            </a:r>
          </a:p>
          <a:p>
            <a:pPr>
              <a:lnSpc>
                <a:spcPts val="3513"/>
              </a:lnSpc>
            </a:pPr>
            <a:endParaRPr lang="en-US" sz="800">
              <a:solidFill>
                <a:srgbClr val="1E4930"/>
              </a:solidFill>
              <a:latin typeface="Arimo Bold"/>
            </a:endParaRPr>
          </a:p>
        </p:txBody>
      </p:sp>
      <p:grpSp>
        <p:nvGrpSpPr>
          <p:cNvPr id="15366" name="Group 9"/>
          <p:cNvGrpSpPr>
            <a:grpSpLocks/>
          </p:cNvGrpSpPr>
          <p:nvPr/>
        </p:nvGrpSpPr>
        <p:grpSpPr bwMode="auto">
          <a:xfrm rot="-5400000">
            <a:off x="13678694" y="5668169"/>
            <a:ext cx="7754937" cy="1463675"/>
            <a:chOff x="0" y="0"/>
            <a:chExt cx="4162081" cy="785017"/>
          </a:xfrm>
        </p:grpSpPr>
        <p:sp>
          <p:nvSpPr>
            <p:cNvPr id="15377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162081" cy="785017"/>
            </a:xfrm>
            <a:custGeom>
              <a:avLst/>
              <a:gdLst>
                <a:gd name="T0" fmla="*/ 0 w 4162081"/>
                <a:gd name="T1" fmla="*/ 0 h 785017"/>
                <a:gd name="T2" fmla="*/ 4162081 w 4162081"/>
                <a:gd name="T3" fmla="*/ 785017 h 785017"/>
              </a:gdLst>
              <a:ahLst/>
              <a:cxnLst/>
              <a:rect l="T0" t="T1" r="T2" b="T3"/>
              <a:pathLst>
                <a:path w="4162081" h="785017">
                  <a:moveTo>
                    <a:pt x="0" y="0"/>
                  </a:moveTo>
                  <a:lnTo>
                    <a:pt x="4162081" y="0"/>
                  </a:lnTo>
                  <a:lnTo>
                    <a:pt x="416208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5367" name="Group 11"/>
          <p:cNvGrpSpPr>
            <a:grpSpLocks/>
          </p:cNvGrpSpPr>
          <p:nvPr/>
        </p:nvGrpSpPr>
        <p:grpSpPr bwMode="auto">
          <a:xfrm rot="-5400000">
            <a:off x="16824325" y="1790700"/>
            <a:ext cx="1463675" cy="1463675"/>
            <a:chOff x="0" y="0"/>
            <a:chExt cx="6350000" cy="6350000"/>
          </a:xfrm>
        </p:grpSpPr>
        <p:sp>
          <p:nvSpPr>
            <p:cNvPr id="15376" name="Freeform 12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5368" name="Group 13"/>
          <p:cNvGrpSpPr>
            <a:grpSpLocks/>
          </p:cNvGrpSpPr>
          <p:nvPr/>
        </p:nvGrpSpPr>
        <p:grpSpPr bwMode="auto">
          <a:xfrm rot="-5400000">
            <a:off x="13739019" y="7192169"/>
            <a:ext cx="4708525" cy="1462087"/>
            <a:chOff x="0" y="0"/>
            <a:chExt cx="2526788" cy="785017"/>
          </a:xfrm>
        </p:grpSpPr>
        <p:sp>
          <p:nvSpPr>
            <p:cNvPr id="15375" name="Freeform 14"/>
            <p:cNvSpPr>
              <a:spLocks noChangeArrowheads="1"/>
            </p:cNvSpPr>
            <p:nvPr/>
          </p:nvSpPr>
          <p:spPr bwMode="auto">
            <a:xfrm>
              <a:off x="0" y="0"/>
              <a:ext cx="2526788" cy="785017"/>
            </a:xfrm>
            <a:custGeom>
              <a:avLst/>
              <a:gdLst>
                <a:gd name="T0" fmla="*/ 0 w 2526788"/>
                <a:gd name="T1" fmla="*/ 0 h 785017"/>
                <a:gd name="T2" fmla="*/ 2526788 w 2526788"/>
                <a:gd name="T3" fmla="*/ 785017 h 785017"/>
              </a:gdLst>
              <a:ahLst/>
              <a:cxnLst/>
              <a:rect l="T0" t="T1" r="T2" b="T3"/>
              <a:pathLst>
                <a:path w="2526788" h="785017">
                  <a:moveTo>
                    <a:pt x="0" y="0"/>
                  </a:moveTo>
                  <a:lnTo>
                    <a:pt x="2526788" y="0"/>
                  </a:lnTo>
                  <a:lnTo>
                    <a:pt x="2526788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5369" name="Group 15"/>
          <p:cNvGrpSpPr>
            <a:grpSpLocks/>
          </p:cNvGrpSpPr>
          <p:nvPr/>
        </p:nvGrpSpPr>
        <p:grpSpPr bwMode="auto">
          <a:xfrm rot="-5400000">
            <a:off x="16825119" y="6555581"/>
            <a:ext cx="1462088" cy="1463675"/>
            <a:chOff x="0" y="0"/>
            <a:chExt cx="6350000" cy="6350000"/>
          </a:xfrm>
        </p:grpSpPr>
        <p:sp>
          <p:nvSpPr>
            <p:cNvPr id="15374" name="Freeform 1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5370" name="Group 17"/>
          <p:cNvGrpSpPr>
            <a:grpSpLocks/>
          </p:cNvGrpSpPr>
          <p:nvPr/>
        </p:nvGrpSpPr>
        <p:grpSpPr bwMode="auto">
          <a:xfrm rot="-5400000">
            <a:off x="15362238" y="4838700"/>
            <a:ext cx="1462088" cy="1462087"/>
            <a:chOff x="0" y="0"/>
            <a:chExt cx="6350000" cy="6350000"/>
          </a:xfrm>
        </p:grpSpPr>
        <p:sp>
          <p:nvSpPr>
            <p:cNvPr id="15373" name="Freeform 18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pic>
        <p:nvPicPr>
          <p:cNvPr id="15371" name="Picture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3825" y="1758950"/>
            <a:ext cx="12096750" cy="816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TextBox 20"/>
          <p:cNvSpPr txBox="1">
            <a:spLocks noChangeArrowheads="1"/>
          </p:cNvSpPr>
          <p:nvPr/>
        </p:nvSpPr>
        <p:spPr bwMode="auto">
          <a:xfrm rot="-5400000">
            <a:off x="-3347244" y="5325269"/>
            <a:ext cx="82407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638"/>
              </a:lnSpc>
            </a:pPr>
            <a:r>
              <a:rPr lang="en-US" sz="3600" b="1">
                <a:solidFill>
                  <a:srgbClr val="000000"/>
                </a:solidFill>
                <a:latin typeface="Sitka Heading"/>
              </a:rPr>
              <a:t>Державна підтримка сімей з дітьми та малозабезпечених родин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 rot="-5400000">
            <a:off x="12760325" y="4759325"/>
            <a:ext cx="9518650" cy="1536700"/>
            <a:chOff x="0" y="0"/>
            <a:chExt cx="4862951" cy="785017"/>
          </a:xfrm>
        </p:grpSpPr>
        <p:sp>
          <p:nvSpPr>
            <p:cNvPr id="16408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6387" name="Group 4"/>
          <p:cNvGrpSpPr>
            <a:grpSpLocks/>
          </p:cNvGrpSpPr>
          <p:nvPr/>
        </p:nvGrpSpPr>
        <p:grpSpPr bwMode="auto">
          <a:xfrm rot="-5400000">
            <a:off x="16751300" y="0"/>
            <a:ext cx="1536700" cy="1536700"/>
            <a:chOff x="0" y="0"/>
            <a:chExt cx="6350000" cy="6350000"/>
          </a:xfrm>
        </p:grpSpPr>
        <p:sp>
          <p:nvSpPr>
            <p:cNvPr id="16407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6388" name="Group 6"/>
          <p:cNvGrpSpPr>
            <a:grpSpLocks noChangeAspect="1"/>
          </p:cNvGrpSpPr>
          <p:nvPr/>
        </p:nvGrpSpPr>
        <p:grpSpPr bwMode="auto">
          <a:xfrm>
            <a:off x="16948150" y="196850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pic>
        <p:nvPicPr>
          <p:cNvPr id="16389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5475" y="1828800"/>
            <a:ext cx="13041313" cy="807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9"/>
          <p:cNvSpPr txBox="1">
            <a:spLocks noChangeArrowheads="1"/>
          </p:cNvSpPr>
          <p:nvPr/>
        </p:nvSpPr>
        <p:spPr bwMode="auto">
          <a:xfrm rot="5400000">
            <a:off x="13362782" y="5326856"/>
            <a:ext cx="82407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638"/>
              </a:lnSpc>
            </a:pPr>
            <a:r>
              <a:rPr lang="en-US" sz="3600" b="1">
                <a:solidFill>
                  <a:srgbClr val="000000"/>
                </a:solidFill>
                <a:latin typeface="Sitka Heading"/>
              </a:rPr>
              <a:t>Державна підтримка сімей з дітьми та малозабезпечених родин</a:t>
            </a:r>
          </a:p>
        </p:txBody>
      </p:sp>
      <p:sp>
        <p:nvSpPr>
          <p:cNvPr id="16391" name="TextBox 10"/>
          <p:cNvSpPr txBox="1">
            <a:spLocks noChangeArrowheads="1"/>
          </p:cNvSpPr>
          <p:nvPr/>
        </p:nvSpPr>
        <p:spPr bwMode="auto">
          <a:xfrm>
            <a:off x="0" y="263525"/>
            <a:ext cx="163703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>
              <a:lnSpc>
                <a:spcPts val="3513"/>
              </a:lnSpc>
            </a:pPr>
            <a:r>
              <a:rPr lang="en-US" sz="3500" b="1">
                <a:solidFill>
                  <a:srgbClr val="1E4930"/>
                </a:solidFill>
                <a:latin typeface="Sitka Heading"/>
              </a:rPr>
              <a:t>Основні показники виплати соціальних допомог та компенсацій по УСЗН виконавчого комітету Нововолинської міської ради за </a:t>
            </a:r>
            <a:r>
              <a:rPr lang="en-US" sz="3500" b="1">
                <a:latin typeface="Sitka Heading"/>
              </a:rPr>
              <a:t>9 місяців 2021 року</a:t>
            </a:r>
          </a:p>
        </p:txBody>
      </p:sp>
      <p:grpSp>
        <p:nvGrpSpPr>
          <p:cNvPr id="16392" name="Group 11"/>
          <p:cNvGrpSpPr>
            <a:grpSpLocks/>
          </p:cNvGrpSpPr>
          <p:nvPr/>
        </p:nvGrpSpPr>
        <p:grpSpPr bwMode="auto">
          <a:xfrm rot="-5400000">
            <a:off x="-3226593" y="5755481"/>
            <a:ext cx="7758112" cy="1304925"/>
            <a:chOff x="0" y="0"/>
            <a:chExt cx="4668542" cy="785017"/>
          </a:xfrm>
        </p:grpSpPr>
        <p:sp>
          <p:nvSpPr>
            <p:cNvPr id="16403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68542" cy="785017"/>
            </a:xfrm>
            <a:custGeom>
              <a:avLst/>
              <a:gdLst>
                <a:gd name="T0" fmla="*/ 0 w 4668542"/>
                <a:gd name="T1" fmla="*/ 0 h 785017"/>
                <a:gd name="T2" fmla="*/ 4668542 w 4668542"/>
                <a:gd name="T3" fmla="*/ 785017 h 785017"/>
              </a:gdLst>
              <a:ahLst/>
              <a:cxnLst/>
              <a:rect l="T0" t="T1" r="T2" b="T3"/>
              <a:pathLst>
                <a:path w="4668542" h="785017">
                  <a:moveTo>
                    <a:pt x="0" y="0"/>
                  </a:moveTo>
                  <a:lnTo>
                    <a:pt x="4668542" y="0"/>
                  </a:lnTo>
                  <a:lnTo>
                    <a:pt x="4668542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6393" name="Group 13"/>
          <p:cNvGrpSpPr>
            <a:grpSpLocks/>
          </p:cNvGrpSpPr>
          <p:nvPr/>
        </p:nvGrpSpPr>
        <p:grpSpPr bwMode="auto">
          <a:xfrm rot="-5400000">
            <a:off x="-577850" y="7099300"/>
            <a:ext cx="5070475" cy="1304925"/>
            <a:chOff x="0" y="0"/>
            <a:chExt cx="3051282" cy="785017"/>
          </a:xfrm>
        </p:grpSpPr>
        <p:sp>
          <p:nvSpPr>
            <p:cNvPr id="16402" name="Freeform 14"/>
            <p:cNvSpPr>
              <a:spLocks noChangeArrowheads="1"/>
            </p:cNvSpPr>
            <p:nvPr/>
          </p:nvSpPr>
          <p:spPr bwMode="auto">
            <a:xfrm>
              <a:off x="0" y="0"/>
              <a:ext cx="3051282" cy="785017"/>
            </a:xfrm>
            <a:custGeom>
              <a:avLst/>
              <a:gdLst>
                <a:gd name="T0" fmla="*/ 0 w 3051282"/>
                <a:gd name="T1" fmla="*/ 0 h 785017"/>
                <a:gd name="T2" fmla="*/ 3051282 w 3051282"/>
                <a:gd name="T3" fmla="*/ 785017 h 785017"/>
              </a:gdLst>
              <a:ahLst/>
              <a:cxnLst/>
              <a:rect l="T0" t="T1" r="T2" b="T3"/>
              <a:pathLst>
                <a:path w="3051282" h="785017">
                  <a:moveTo>
                    <a:pt x="0" y="0"/>
                  </a:moveTo>
                  <a:lnTo>
                    <a:pt x="3051282" y="0"/>
                  </a:lnTo>
                  <a:lnTo>
                    <a:pt x="3051282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6394" name="Group 15"/>
          <p:cNvGrpSpPr>
            <a:grpSpLocks/>
          </p:cNvGrpSpPr>
          <p:nvPr/>
        </p:nvGrpSpPr>
        <p:grpSpPr bwMode="auto">
          <a:xfrm rot="-5400000">
            <a:off x="794" y="6882606"/>
            <a:ext cx="1303338" cy="1304925"/>
            <a:chOff x="0" y="0"/>
            <a:chExt cx="6350000" cy="6350000"/>
          </a:xfrm>
        </p:grpSpPr>
        <p:sp>
          <p:nvSpPr>
            <p:cNvPr id="16401" name="Freeform 1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6395" name="Group 17"/>
          <p:cNvGrpSpPr>
            <a:grpSpLocks/>
          </p:cNvGrpSpPr>
          <p:nvPr/>
        </p:nvGrpSpPr>
        <p:grpSpPr bwMode="auto">
          <a:xfrm rot="-5400000">
            <a:off x="1304925" y="4564063"/>
            <a:ext cx="1304925" cy="1304925"/>
            <a:chOff x="0" y="0"/>
            <a:chExt cx="6350000" cy="6350000"/>
          </a:xfrm>
        </p:grpSpPr>
        <p:sp>
          <p:nvSpPr>
            <p:cNvPr id="16400" name="Freeform 18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6396" name="Group 19"/>
          <p:cNvGrpSpPr>
            <a:grpSpLocks/>
          </p:cNvGrpSpPr>
          <p:nvPr/>
        </p:nvGrpSpPr>
        <p:grpSpPr bwMode="auto">
          <a:xfrm rot="-5400000">
            <a:off x="0" y="1876425"/>
            <a:ext cx="1304925" cy="1304925"/>
            <a:chOff x="0" y="0"/>
            <a:chExt cx="6350000" cy="6350000"/>
          </a:xfrm>
        </p:grpSpPr>
        <p:sp>
          <p:nvSpPr>
            <p:cNvPr id="16399" name="Freeform 20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2383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6397" name="Group 21"/>
          <p:cNvGrpSpPr>
            <a:grpSpLocks/>
          </p:cNvGrpSpPr>
          <p:nvPr/>
        </p:nvGrpSpPr>
        <p:grpSpPr bwMode="auto">
          <a:xfrm rot="-5400000">
            <a:off x="1304925" y="9634538"/>
            <a:ext cx="1304925" cy="1304925"/>
            <a:chOff x="0" y="0"/>
            <a:chExt cx="6350000" cy="6350000"/>
          </a:xfrm>
        </p:grpSpPr>
        <p:sp>
          <p:nvSpPr>
            <p:cNvPr id="16398" name="Freeform 22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B217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 rot="-5400000">
            <a:off x="12760325" y="4759325"/>
            <a:ext cx="9518650" cy="1536700"/>
            <a:chOff x="0" y="0"/>
            <a:chExt cx="4862951" cy="785017"/>
          </a:xfrm>
        </p:grpSpPr>
        <p:sp>
          <p:nvSpPr>
            <p:cNvPr id="17438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7411" name="Group 4"/>
          <p:cNvGrpSpPr>
            <a:grpSpLocks/>
          </p:cNvGrpSpPr>
          <p:nvPr/>
        </p:nvGrpSpPr>
        <p:grpSpPr bwMode="auto">
          <a:xfrm rot="-5400000">
            <a:off x="16751300" y="0"/>
            <a:ext cx="1536700" cy="1536700"/>
            <a:chOff x="0" y="0"/>
            <a:chExt cx="6350000" cy="6350000"/>
          </a:xfrm>
        </p:grpSpPr>
        <p:sp>
          <p:nvSpPr>
            <p:cNvPr id="17437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7412" name="Group 6"/>
          <p:cNvGrpSpPr>
            <a:grpSpLocks noChangeAspect="1"/>
          </p:cNvGrpSpPr>
          <p:nvPr/>
        </p:nvGrpSpPr>
        <p:grpSpPr bwMode="auto">
          <a:xfrm>
            <a:off x="16948150" y="196850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17413" name="TextBox 8"/>
          <p:cNvSpPr txBox="1">
            <a:spLocks noChangeArrowheads="1"/>
          </p:cNvSpPr>
          <p:nvPr/>
        </p:nvSpPr>
        <p:spPr bwMode="auto">
          <a:xfrm rot="5400000">
            <a:off x="13601700" y="5045075"/>
            <a:ext cx="77216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800"/>
              </a:lnSpc>
            </a:pPr>
            <a:r>
              <a:rPr lang="en-US" sz="3800" b="1">
                <a:solidFill>
                  <a:srgbClr val="000000"/>
                </a:solidFill>
                <a:latin typeface="Sitka Heading"/>
              </a:rPr>
              <a:t>Соціальний захист внутрішньо переміщених осіб</a:t>
            </a:r>
          </a:p>
        </p:txBody>
      </p:sp>
      <p:grpSp>
        <p:nvGrpSpPr>
          <p:cNvPr id="17414" name="Group 9"/>
          <p:cNvGrpSpPr>
            <a:grpSpLocks/>
          </p:cNvGrpSpPr>
          <p:nvPr/>
        </p:nvGrpSpPr>
        <p:grpSpPr bwMode="auto">
          <a:xfrm>
            <a:off x="10129838" y="385763"/>
            <a:ext cx="5514975" cy="5516562"/>
            <a:chOff x="0" y="0"/>
            <a:chExt cx="7353951" cy="7353951"/>
          </a:xfrm>
        </p:grpSpPr>
        <p:grpSp>
          <p:nvGrpSpPr>
            <p:cNvPr id="17428" name="Group 10"/>
            <p:cNvGrpSpPr>
              <a:grpSpLocks/>
            </p:cNvGrpSpPr>
            <p:nvPr/>
          </p:nvGrpSpPr>
          <p:grpSpPr bwMode="auto">
            <a:xfrm rot="-5400000">
              <a:off x="0" y="0"/>
              <a:ext cx="7353951" cy="7353951"/>
              <a:chOff x="0" y="0"/>
              <a:chExt cx="6350000" cy="6350000"/>
            </a:xfrm>
          </p:grpSpPr>
          <p:sp>
            <p:nvSpPr>
              <p:cNvPr id="17433" name="Freeform 11"/>
              <p:cNvSpPr>
                <a:spLocks noChangeArrowheads="1"/>
              </p:cNvSpPr>
              <p:nvPr/>
            </p:nvSpPr>
            <p:spPr bwMode="auto">
              <a:xfrm>
                <a:off x="14167" y="0"/>
                <a:ext cx="6321665" cy="6350000"/>
              </a:xfrm>
              <a:custGeom>
                <a:avLst/>
                <a:gdLst>
                  <a:gd name="T0" fmla="*/ 0 w 6321665"/>
                  <a:gd name="T1" fmla="*/ 0 h 6350000"/>
                  <a:gd name="T2" fmla="*/ 6321665 w 6321665"/>
                  <a:gd name="T3" fmla="*/ 6350000 h 6350000"/>
                </a:gdLst>
                <a:ahLst/>
                <a:cxnLst/>
                <a:rect l="T0" t="T1" r="T2" b="T3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ED0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pic>
          <p:nvPicPr>
            <p:cNvPr id="17429" name="Picture 1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6268" y="296268"/>
              <a:ext cx="6761414" cy="6761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3"/>
            <p:cNvSpPr txBox="1"/>
            <p:nvPr/>
          </p:nvSpPr>
          <p:spPr>
            <a:xfrm>
              <a:off x="4324732" y="4543578"/>
              <a:ext cx="1981375" cy="83803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fontAlgn="auto">
                <a:lnSpc>
                  <a:spcPts val="4948"/>
                </a:lnSpc>
                <a:spcAft>
                  <a:spcPts val="0"/>
                </a:spcAft>
                <a:defRPr/>
              </a:pPr>
              <a:r>
                <a:rPr lang="en-US" sz="4948" b="1" dirty="0">
                  <a:solidFill>
                    <a:srgbClr val="FAFAFA"/>
                  </a:solidFill>
                  <a:latin typeface="Sitka Heading" pitchFamily="2" charset="0"/>
                  <a:cs typeface="+mn-cs"/>
                </a:rPr>
                <a:t>117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676975" y="1352280"/>
              <a:ext cx="1331502" cy="85496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fontAlgn="auto">
                <a:lnSpc>
                  <a:spcPts val="5048"/>
                </a:lnSpc>
                <a:spcAft>
                  <a:spcPts val="0"/>
                </a:spcAft>
                <a:defRPr/>
              </a:pPr>
              <a:r>
                <a:rPr lang="en-US" sz="5048" b="1" dirty="0">
                  <a:solidFill>
                    <a:srgbClr val="FAFAFA"/>
                  </a:solidFill>
                  <a:latin typeface="Sitka Heading" pitchFamily="2" charset="0"/>
                  <a:cs typeface="+mn-cs"/>
                </a:rPr>
                <a:t>21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153685" y="3083368"/>
              <a:ext cx="1331502" cy="85496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fontAlgn="auto">
                <a:lnSpc>
                  <a:spcPts val="5048"/>
                </a:lnSpc>
                <a:spcAft>
                  <a:spcPts val="0"/>
                </a:spcAft>
                <a:defRPr/>
              </a:pPr>
              <a:r>
                <a:rPr lang="en-US" sz="5048" b="1" dirty="0">
                  <a:solidFill>
                    <a:srgbClr val="FAFAFA"/>
                  </a:solidFill>
                  <a:latin typeface="Sitka Heading" pitchFamily="2" charset="0"/>
                  <a:cs typeface="+mn-cs"/>
                </a:rPr>
                <a:t>89</a:t>
              </a:r>
            </a:p>
          </p:txBody>
        </p:sp>
      </p:grpSp>
      <p:sp>
        <p:nvSpPr>
          <p:cNvPr id="17415" name="TextBox 16"/>
          <p:cNvSpPr txBox="1">
            <a:spLocks noChangeArrowheads="1"/>
          </p:cNvSpPr>
          <p:nvPr/>
        </p:nvSpPr>
        <p:spPr bwMode="auto">
          <a:xfrm>
            <a:off x="450850" y="2895600"/>
            <a:ext cx="9415463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>
              <a:lnSpc>
                <a:spcPts val="3950"/>
              </a:lnSpc>
            </a:pPr>
            <a:r>
              <a:rPr lang="en-US" sz="4200" b="1">
                <a:solidFill>
                  <a:srgbClr val="B21719"/>
                </a:solidFill>
                <a:latin typeface="Sitka Heading"/>
              </a:rPr>
              <a:t>117 </a:t>
            </a:r>
            <a:r>
              <a:rPr lang="en-US" sz="4200" b="1">
                <a:solidFill>
                  <a:srgbClr val="423839"/>
                </a:solidFill>
                <a:latin typeface="Sitka Heading"/>
              </a:rPr>
              <a:t>- ВПО з Луганської обл.</a:t>
            </a:r>
          </a:p>
          <a:p>
            <a:pPr algn="r">
              <a:lnSpc>
                <a:spcPts val="3950"/>
              </a:lnSpc>
            </a:pPr>
            <a:endParaRPr lang="en-US" sz="4200" b="1">
              <a:solidFill>
                <a:srgbClr val="423839"/>
              </a:solidFill>
              <a:latin typeface="Sitka Heading"/>
            </a:endParaRPr>
          </a:p>
          <a:p>
            <a:pPr algn="r">
              <a:lnSpc>
                <a:spcPts val="3950"/>
              </a:lnSpc>
            </a:pPr>
            <a:r>
              <a:rPr lang="en-US" sz="4200" b="1">
                <a:solidFill>
                  <a:srgbClr val="B21719"/>
                </a:solidFill>
                <a:latin typeface="Sitka Heading"/>
              </a:rPr>
              <a:t>89</a:t>
            </a:r>
            <a:r>
              <a:rPr lang="en-US" sz="4200" b="1">
                <a:solidFill>
                  <a:srgbClr val="423839"/>
                </a:solidFill>
                <a:latin typeface="Sitka Heading"/>
              </a:rPr>
              <a:t> - ВПО з Донецької обл.</a:t>
            </a:r>
          </a:p>
          <a:p>
            <a:pPr algn="r">
              <a:lnSpc>
                <a:spcPts val="3950"/>
              </a:lnSpc>
            </a:pPr>
            <a:endParaRPr lang="en-US" sz="4200" b="1">
              <a:solidFill>
                <a:srgbClr val="423839"/>
              </a:solidFill>
              <a:latin typeface="Sitka Heading"/>
            </a:endParaRPr>
          </a:p>
          <a:p>
            <a:pPr algn="r">
              <a:lnSpc>
                <a:spcPts val="3950"/>
              </a:lnSpc>
            </a:pPr>
            <a:r>
              <a:rPr lang="en-US" sz="4200" b="1">
                <a:solidFill>
                  <a:srgbClr val="B21719"/>
                </a:solidFill>
                <a:latin typeface="Sitka Heading"/>
              </a:rPr>
              <a:t>21</a:t>
            </a:r>
            <a:r>
              <a:rPr lang="en-US" sz="4200" b="1">
                <a:solidFill>
                  <a:srgbClr val="423839"/>
                </a:solidFill>
                <a:latin typeface="Sitka Heading"/>
              </a:rPr>
              <a:t> - ВПО з АРК та м. Севастополя</a:t>
            </a:r>
            <a:endParaRPr lang="en-US" sz="4200">
              <a:solidFill>
                <a:srgbClr val="423839"/>
              </a:solidFill>
              <a:latin typeface="Radcliffe Bold"/>
            </a:endParaRPr>
          </a:p>
        </p:txBody>
      </p:sp>
      <p:grpSp>
        <p:nvGrpSpPr>
          <p:cNvPr id="17416" name="Group 17"/>
          <p:cNvGrpSpPr>
            <a:grpSpLocks/>
          </p:cNvGrpSpPr>
          <p:nvPr/>
        </p:nvGrpSpPr>
        <p:grpSpPr bwMode="auto">
          <a:xfrm>
            <a:off x="0" y="0"/>
            <a:ext cx="6230938" cy="1174750"/>
            <a:chOff x="0" y="0"/>
            <a:chExt cx="4162081" cy="785017"/>
          </a:xfrm>
        </p:grpSpPr>
        <p:sp>
          <p:nvSpPr>
            <p:cNvPr id="17427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4162081" cy="785017"/>
            </a:xfrm>
            <a:custGeom>
              <a:avLst/>
              <a:gdLst>
                <a:gd name="T0" fmla="*/ 0 w 4162081"/>
                <a:gd name="T1" fmla="*/ 0 h 785017"/>
                <a:gd name="T2" fmla="*/ 4162081 w 4162081"/>
                <a:gd name="T3" fmla="*/ 785017 h 785017"/>
              </a:gdLst>
              <a:ahLst/>
              <a:cxnLst/>
              <a:rect l="T0" t="T1" r="T2" b="T3"/>
              <a:pathLst>
                <a:path w="4162081" h="785017">
                  <a:moveTo>
                    <a:pt x="0" y="0"/>
                  </a:moveTo>
                  <a:lnTo>
                    <a:pt x="4162081" y="0"/>
                  </a:lnTo>
                  <a:lnTo>
                    <a:pt x="416208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7417" name="Group 19"/>
          <p:cNvGrpSpPr>
            <a:grpSpLocks/>
          </p:cNvGrpSpPr>
          <p:nvPr/>
        </p:nvGrpSpPr>
        <p:grpSpPr bwMode="auto">
          <a:xfrm>
            <a:off x="5643563" y="0"/>
            <a:ext cx="1174750" cy="1174750"/>
            <a:chOff x="0" y="0"/>
            <a:chExt cx="6350000" cy="6350000"/>
          </a:xfrm>
        </p:grpSpPr>
        <p:sp>
          <p:nvSpPr>
            <p:cNvPr id="17426" name="Freeform 20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7418" name="Group 21"/>
          <p:cNvGrpSpPr>
            <a:grpSpLocks/>
          </p:cNvGrpSpPr>
          <p:nvPr/>
        </p:nvGrpSpPr>
        <p:grpSpPr bwMode="auto">
          <a:xfrm>
            <a:off x="0" y="1174750"/>
            <a:ext cx="3783013" cy="1176338"/>
            <a:chOff x="0" y="0"/>
            <a:chExt cx="2526788" cy="785017"/>
          </a:xfrm>
        </p:grpSpPr>
        <p:sp>
          <p:nvSpPr>
            <p:cNvPr id="17425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2526788" cy="785017"/>
            </a:xfrm>
            <a:custGeom>
              <a:avLst/>
              <a:gdLst>
                <a:gd name="T0" fmla="*/ 0 w 2526788"/>
                <a:gd name="T1" fmla="*/ 0 h 785017"/>
                <a:gd name="T2" fmla="*/ 2526788 w 2526788"/>
                <a:gd name="T3" fmla="*/ 785017 h 785017"/>
              </a:gdLst>
              <a:ahLst/>
              <a:cxnLst/>
              <a:rect l="T0" t="T1" r="T2" b="T3"/>
              <a:pathLst>
                <a:path w="2526788" h="785017">
                  <a:moveTo>
                    <a:pt x="0" y="0"/>
                  </a:moveTo>
                  <a:lnTo>
                    <a:pt x="2526788" y="0"/>
                  </a:lnTo>
                  <a:lnTo>
                    <a:pt x="2526788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7419" name="Group 23"/>
          <p:cNvGrpSpPr>
            <a:grpSpLocks/>
          </p:cNvGrpSpPr>
          <p:nvPr/>
        </p:nvGrpSpPr>
        <p:grpSpPr bwMode="auto">
          <a:xfrm>
            <a:off x="1814513" y="0"/>
            <a:ext cx="1176337" cy="1174750"/>
            <a:chOff x="0" y="0"/>
            <a:chExt cx="6350000" cy="6350000"/>
          </a:xfrm>
        </p:grpSpPr>
        <p:sp>
          <p:nvSpPr>
            <p:cNvPr id="17424" name="Freeform 24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7420" name="Group 25"/>
          <p:cNvGrpSpPr>
            <a:grpSpLocks/>
          </p:cNvGrpSpPr>
          <p:nvPr/>
        </p:nvGrpSpPr>
        <p:grpSpPr bwMode="auto">
          <a:xfrm>
            <a:off x="3195638" y="1174750"/>
            <a:ext cx="1174750" cy="1176338"/>
            <a:chOff x="0" y="0"/>
            <a:chExt cx="6350000" cy="6350000"/>
          </a:xfrm>
        </p:grpSpPr>
        <p:sp>
          <p:nvSpPr>
            <p:cNvPr id="17423" name="Freeform 2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7421" name="TextBox 27"/>
          <p:cNvSpPr txBox="1">
            <a:spLocks noChangeArrowheads="1"/>
          </p:cNvSpPr>
          <p:nvPr/>
        </p:nvSpPr>
        <p:spPr bwMode="auto">
          <a:xfrm>
            <a:off x="525463" y="7246938"/>
            <a:ext cx="153860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4750"/>
              </a:lnSpc>
            </a:pPr>
            <a:r>
              <a:rPr lang="en-US" sz="4700" b="1">
                <a:solidFill>
                  <a:srgbClr val="1E4930"/>
                </a:solidFill>
                <a:latin typeface="Sitka Heading"/>
              </a:rPr>
              <a:t>Станом на 01.10.2020 на об</a:t>
            </a:r>
            <a:r>
              <a:rPr lang="uk-UA" sz="4700" b="1">
                <a:solidFill>
                  <a:srgbClr val="1E4930"/>
                </a:solidFill>
              </a:rPr>
              <a:t>лік</a:t>
            </a:r>
            <a:r>
              <a:rPr lang="en-US" sz="4700" b="1">
                <a:solidFill>
                  <a:srgbClr val="1E4930"/>
                </a:solidFill>
                <a:latin typeface="Sitka Heading"/>
              </a:rPr>
              <a:t>у перебувало </a:t>
            </a:r>
            <a:r>
              <a:rPr lang="en-US" sz="4700" b="1">
                <a:solidFill>
                  <a:schemeClr val="accent2"/>
                </a:solidFill>
                <a:latin typeface="Sitka Heading"/>
              </a:rPr>
              <a:t>209</a:t>
            </a:r>
            <a:r>
              <a:rPr lang="en-US" sz="4700" b="1">
                <a:solidFill>
                  <a:srgbClr val="1E4930"/>
                </a:solidFill>
                <a:latin typeface="Sitka Heading"/>
              </a:rPr>
              <a:t> осіб. Чисельність ВПО постійно коливається у зв'язку з їх внутрішньою міграцією</a:t>
            </a:r>
          </a:p>
        </p:txBody>
      </p:sp>
      <p:sp>
        <p:nvSpPr>
          <p:cNvPr id="17422" name="AutoShape 28"/>
          <p:cNvSpPr>
            <a:spLocks noChangeShapeType="1"/>
          </p:cNvSpPr>
          <p:nvPr/>
        </p:nvSpPr>
        <p:spPr bwMode="auto">
          <a:xfrm>
            <a:off x="450850" y="6453188"/>
            <a:ext cx="15460663" cy="0"/>
          </a:xfrm>
          <a:prstGeom prst="line">
            <a:avLst/>
          </a:prstGeom>
          <a:noFill/>
          <a:ln w="171450" cap="rnd">
            <a:solidFill>
              <a:srgbClr val="B0E6DB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 rot="-5400000">
            <a:off x="-3990975" y="4759325"/>
            <a:ext cx="9518650" cy="1536700"/>
            <a:chOff x="0" y="0"/>
            <a:chExt cx="4862951" cy="785017"/>
          </a:xfrm>
        </p:grpSpPr>
        <p:sp>
          <p:nvSpPr>
            <p:cNvPr id="18464" name="Freeform 3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8435" name="Group 4"/>
          <p:cNvGrpSpPr>
            <a:grpSpLocks/>
          </p:cNvGrpSpPr>
          <p:nvPr/>
        </p:nvGrpSpPr>
        <p:grpSpPr bwMode="auto">
          <a:xfrm rot="-5400000">
            <a:off x="0" y="0"/>
            <a:ext cx="1536700" cy="1536700"/>
            <a:chOff x="0" y="0"/>
            <a:chExt cx="6350000" cy="6350000"/>
          </a:xfrm>
        </p:grpSpPr>
        <p:sp>
          <p:nvSpPr>
            <p:cNvPr id="18463" name="Freeform 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8436" name="Group 6"/>
          <p:cNvGrpSpPr>
            <a:grpSpLocks noChangeAspect="1"/>
          </p:cNvGrpSpPr>
          <p:nvPr/>
        </p:nvGrpSpPr>
        <p:grpSpPr bwMode="auto">
          <a:xfrm>
            <a:off x="196850" y="196850"/>
            <a:ext cx="1143000" cy="11430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18437" name="TextBox 8"/>
          <p:cNvSpPr txBox="1">
            <a:spLocks noChangeArrowheads="1"/>
          </p:cNvSpPr>
          <p:nvPr/>
        </p:nvSpPr>
        <p:spPr bwMode="auto">
          <a:xfrm rot="-5400000">
            <a:off x="-3115469" y="5044282"/>
            <a:ext cx="7723187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800"/>
              </a:lnSpc>
            </a:pPr>
            <a:r>
              <a:rPr lang="en-US" sz="3800" b="1">
                <a:solidFill>
                  <a:srgbClr val="000000"/>
                </a:solidFill>
                <a:latin typeface="Sitka Heading"/>
              </a:rPr>
              <a:t>Соціальний захист внутрішньо переміщених осіб</a:t>
            </a:r>
          </a:p>
        </p:txBody>
      </p:sp>
      <p:sp>
        <p:nvSpPr>
          <p:cNvPr id="18438" name="TextBox 9"/>
          <p:cNvSpPr txBox="1">
            <a:spLocks noChangeArrowheads="1"/>
          </p:cNvSpPr>
          <p:nvPr/>
        </p:nvSpPr>
        <p:spPr bwMode="auto">
          <a:xfrm>
            <a:off x="2185988" y="560388"/>
            <a:ext cx="1264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4800" b="1">
                <a:solidFill>
                  <a:srgbClr val="000000"/>
                </a:solidFill>
                <a:latin typeface="Sitka Heading"/>
              </a:rPr>
              <a:t>Станом на 01.10.2021 на обліку </a:t>
            </a:r>
            <a:r>
              <a:rPr lang="en-US" sz="6000" b="1">
                <a:solidFill>
                  <a:schemeClr val="accent2"/>
                </a:solidFill>
                <a:latin typeface="Sitka Heading"/>
              </a:rPr>
              <a:t>227</a:t>
            </a:r>
            <a:r>
              <a:rPr lang="en-US" sz="4800" b="1">
                <a:solidFill>
                  <a:srgbClr val="000000"/>
                </a:solidFill>
                <a:latin typeface="Sitka Heading"/>
              </a:rPr>
              <a:t> ВПО</a:t>
            </a:r>
          </a:p>
        </p:txBody>
      </p:sp>
      <p:grpSp>
        <p:nvGrpSpPr>
          <p:cNvPr id="18439" name="Group 10"/>
          <p:cNvGrpSpPr>
            <a:grpSpLocks/>
          </p:cNvGrpSpPr>
          <p:nvPr/>
        </p:nvGrpSpPr>
        <p:grpSpPr bwMode="auto">
          <a:xfrm>
            <a:off x="1079500" y="1039813"/>
            <a:ext cx="7178675" cy="6037262"/>
            <a:chOff x="91311" y="108999"/>
            <a:chExt cx="9570962" cy="8050278"/>
          </a:xfrm>
        </p:grpSpPr>
        <p:grpSp>
          <p:nvGrpSpPr>
            <p:cNvPr id="18453" name="Group 11"/>
            <p:cNvGrpSpPr>
              <a:grpSpLocks/>
            </p:cNvGrpSpPr>
            <p:nvPr/>
          </p:nvGrpSpPr>
          <p:grpSpPr bwMode="auto">
            <a:xfrm rot="-5400000">
              <a:off x="1224337" y="531311"/>
              <a:ext cx="7316130" cy="7316130"/>
              <a:chOff x="0" y="0"/>
              <a:chExt cx="6350000" cy="6350000"/>
            </a:xfrm>
          </p:grpSpPr>
          <p:sp>
            <p:nvSpPr>
              <p:cNvPr id="18459" name="Freeform 12"/>
              <p:cNvSpPr>
                <a:spLocks noChangeArrowheads="1"/>
              </p:cNvSpPr>
              <p:nvPr/>
            </p:nvSpPr>
            <p:spPr bwMode="auto">
              <a:xfrm>
                <a:off x="14167" y="0"/>
                <a:ext cx="6321665" cy="6350000"/>
              </a:xfrm>
              <a:custGeom>
                <a:avLst/>
                <a:gdLst>
                  <a:gd name="T0" fmla="*/ 0 w 6321665"/>
                  <a:gd name="T1" fmla="*/ 0 h 6350000"/>
                  <a:gd name="T2" fmla="*/ 6321665 w 6321665"/>
                  <a:gd name="T3" fmla="*/ 6350000 h 6350000"/>
                </a:gdLst>
                <a:ahLst/>
                <a:cxnLst/>
                <a:rect l="T0" t="T1" r="T2" b="T3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ED0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/>
              <a:lstStyle/>
              <a:p>
                <a:endParaRPr lang="uk-UA"/>
              </a:p>
            </p:txBody>
          </p:sp>
        </p:grpSp>
        <p:pic>
          <p:nvPicPr>
            <p:cNvPr id="18454" name="Picture 13"/>
            <p:cNvPicPr>
              <a:picLocks noChangeAspect="1"/>
            </p:cNvPicPr>
            <p:nvPr/>
          </p:nvPicPr>
          <p:blipFill>
            <a:blip r:embed="rId3"/>
            <a:srcRect b="15887"/>
            <a:stretch>
              <a:fillRect/>
            </a:stretch>
          </p:blipFill>
          <p:spPr bwMode="auto">
            <a:xfrm rot="-79073">
              <a:off x="91311" y="108999"/>
              <a:ext cx="9570962" cy="8050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4"/>
            <p:cNvSpPr txBox="1"/>
            <p:nvPr/>
          </p:nvSpPr>
          <p:spPr>
            <a:xfrm>
              <a:off x="2152814" y="5640257"/>
              <a:ext cx="4939988" cy="96315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5687"/>
                </a:lnSpc>
                <a:spcAft>
                  <a:spcPts val="0"/>
                </a:spcAft>
                <a:defRPr/>
              </a:pPr>
              <a:r>
                <a:rPr lang="en-US" sz="5687" b="1" dirty="0">
                  <a:solidFill>
                    <a:srgbClr val="FAFAFA"/>
                  </a:solidFill>
                  <a:latin typeface="Sitka Heading" pitchFamily="2" charset="0"/>
                  <a:cs typeface="+mn-cs"/>
                </a:rPr>
                <a:t>113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17282" y="2632252"/>
              <a:ext cx="4942104" cy="96315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5687"/>
                </a:lnSpc>
                <a:spcAft>
                  <a:spcPts val="0"/>
                </a:spcAft>
                <a:defRPr/>
              </a:pPr>
              <a:r>
                <a:rPr lang="en-US" sz="5687" b="1" dirty="0">
                  <a:solidFill>
                    <a:srgbClr val="FAFAFA"/>
                  </a:solidFill>
                  <a:latin typeface="Sitka Heading" pitchFamily="2" charset="0"/>
                  <a:cs typeface="+mn-cs"/>
                </a:rPr>
                <a:t>55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389990" y="3442995"/>
              <a:ext cx="4942104" cy="96315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5687"/>
                </a:lnSpc>
                <a:spcAft>
                  <a:spcPts val="0"/>
                </a:spcAft>
                <a:defRPr/>
              </a:pPr>
              <a:r>
                <a:rPr lang="en-US" sz="5687" b="1" dirty="0">
                  <a:solidFill>
                    <a:srgbClr val="FAFAFA"/>
                  </a:solidFill>
                  <a:latin typeface="Sitka Heading" pitchFamily="2" charset="0"/>
                  <a:cs typeface="+mn-cs"/>
                </a:rPr>
                <a:t>47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3289393" y="1478583"/>
              <a:ext cx="4939988" cy="96315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5687"/>
                </a:lnSpc>
                <a:spcAft>
                  <a:spcPts val="0"/>
                </a:spcAft>
                <a:defRPr/>
              </a:pPr>
              <a:r>
                <a:rPr lang="en-US" sz="5687" b="1" dirty="0">
                  <a:solidFill>
                    <a:srgbClr val="FAFAFA"/>
                  </a:solidFill>
                  <a:latin typeface="Sitka Heading" pitchFamily="2" charset="0"/>
                  <a:cs typeface="+mn-cs"/>
                </a:rPr>
                <a:t>12</a:t>
              </a:r>
            </a:p>
          </p:txBody>
        </p:sp>
      </p:grpSp>
      <p:sp>
        <p:nvSpPr>
          <p:cNvPr id="18440" name="TextBox 18"/>
          <p:cNvSpPr txBox="1">
            <a:spLocks noChangeArrowheads="1"/>
          </p:cNvSpPr>
          <p:nvPr/>
        </p:nvSpPr>
        <p:spPr bwMode="auto">
          <a:xfrm>
            <a:off x="7870825" y="2373313"/>
            <a:ext cx="7688263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50"/>
              </a:lnSpc>
            </a:pPr>
            <a:r>
              <a:rPr lang="en-US" sz="4200" b="1">
                <a:solidFill>
                  <a:srgbClr val="B21719"/>
                </a:solidFill>
                <a:latin typeface="Sitka Heading"/>
              </a:rPr>
              <a:t>113</a:t>
            </a:r>
            <a:r>
              <a:rPr lang="en-US" sz="4200" b="1">
                <a:solidFill>
                  <a:srgbClr val="1E4930"/>
                </a:solidFill>
                <a:latin typeface="Sitka Heading"/>
              </a:rPr>
              <a:t> - </a:t>
            </a:r>
            <a:r>
              <a:rPr lang="uk-UA" sz="4200" b="1">
                <a:solidFill>
                  <a:srgbClr val="1E4930"/>
                </a:solidFill>
              </a:rPr>
              <a:t>п</a:t>
            </a:r>
            <a:r>
              <a:rPr lang="en-US" sz="4200" b="1">
                <a:solidFill>
                  <a:srgbClr val="1E4930"/>
                </a:solidFill>
                <a:latin typeface="Sitka Heading"/>
              </a:rPr>
              <a:t>рацездатні особи</a:t>
            </a:r>
          </a:p>
          <a:p>
            <a:pPr>
              <a:lnSpc>
                <a:spcPts val="3950"/>
              </a:lnSpc>
            </a:pPr>
            <a:endParaRPr lang="en-US" sz="4200" b="1">
              <a:solidFill>
                <a:srgbClr val="1E4930"/>
              </a:solidFill>
              <a:latin typeface="Sitka Heading"/>
            </a:endParaRPr>
          </a:p>
          <a:p>
            <a:pPr>
              <a:lnSpc>
                <a:spcPts val="3950"/>
              </a:lnSpc>
            </a:pPr>
            <a:r>
              <a:rPr lang="en-US" sz="4200" b="1">
                <a:solidFill>
                  <a:srgbClr val="B21719"/>
                </a:solidFill>
                <a:latin typeface="Sitka Heading"/>
              </a:rPr>
              <a:t>55 </a:t>
            </a:r>
            <a:r>
              <a:rPr lang="en-US" sz="4200" b="1">
                <a:solidFill>
                  <a:srgbClr val="1E4930"/>
                </a:solidFill>
                <a:latin typeface="Sitka Heading"/>
              </a:rPr>
              <a:t>- </a:t>
            </a:r>
            <a:r>
              <a:rPr lang="uk-UA" sz="4200" b="1">
                <a:solidFill>
                  <a:srgbClr val="1E4930"/>
                </a:solidFill>
              </a:rPr>
              <a:t>п</a:t>
            </a:r>
            <a:r>
              <a:rPr lang="en-US" sz="4200" b="1">
                <a:solidFill>
                  <a:srgbClr val="1E4930"/>
                </a:solidFill>
                <a:latin typeface="Sitka Heading"/>
              </a:rPr>
              <a:t>енсіонери</a:t>
            </a:r>
          </a:p>
          <a:p>
            <a:pPr>
              <a:lnSpc>
                <a:spcPts val="3950"/>
              </a:lnSpc>
            </a:pPr>
            <a:endParaRPr lang="en-US" sz="4200" b="1">
              <a:solidFill>
                <a:srgbClr val="1E4930"/>
              </a:solidFill>
              <a:latin typeface="Sitka Heading"/>
            </a:endParaRPr>
          </a:p>
          <a:p>
            <a:pPr>
              <a:lnSpc>
                <a:spcPts val="3950"/>
              </a:lnSpc>
            </a:pPr>
            <a:r>
              <a:rPr lang="en-US" sz="4200" b="1">
                <a:solidFill>
                  <a:srgbClr val="B21719"/>
                </a:solidFill>
                <a:latin typeface="Sitka Heading"/>
              </a:rPr>
              <a:t>12 </a:t>
            </a:r>
            <a:r>
              <a:rPr lang="en-US" sz="4200" b="1">
                <a:solidFill>
                  <a:srgbClr val="1E4930"/>
                </a:solidFill>
                <a:latin typeface="Sitka Heading"/>
              </a:rPr>
              <a:t>- </a:t>
            </a:r>
            <a:r>
              <a:rPr lang="uk-UA" sz="4200" b="1">
                <a:solidFill>
                  <a:srgbClr val="1E4930"/>
                </a:solidFill>
              </a:rPr>
              <a:t>о</a:t>
            </a:r>
            <a:r>
              <a:rPr lang="en-US" sz="4200" b="1">
                <a:solidFill>
                  <a:srgbClr val="1E4930"/>
                </a:solidFill>
                <a:latin typeface="Sitka Heading"/>
              </a:rPr>
              <a:t>соби з інвалідністю </a:t>
            </a:r>
            <a:endParaRPr lang="uk-UA" sz="4200" b="1">
              <a:solidFill>
                <a:srgbClr val="1E4930"/>
              </a:solidFill>
            </a:endParaRPr>
          </a:p>
          <a:p>
            <a:pPr>
              <a:lnSpc>
                <a:spcPts val="3950"/>
              </a:lnSpc>
            </a:pPr>
            <a:endParaRPr lang="uk-UA" sz="4200" b="1">
              <a:solidFill>
                <a:srgbClr val="1E4930"/>
              </a:solidFill>
              <a:latin typeface="Sitka Heading"/>
            </a:endParaRPr>
          </a:p>
          <a:p>
            <a:pPr>
              <a:lnSpc>
                <a:spcPts val="3950"/>
              </a:lnSpc>
            </a:pPr>
            <a:r>
              <a:rPr lang="en-US" sz="4000" b="1">
                <a:solidFill>
                  <a:srgbClr val="B21719"/>
                </a:solidFill>
                <a:latin typeface="Sitka Heading"/>
              </a:rPr>
              <a:t>47</a:t>
            </a:r>
            <a:r>
              <a:rPr lang="en-US" sz="4000" b="1">
                <a:solidFill>
                  <a:srgbClr val="1E4930"/>
                </a:solidFill>
                <a:latin typeface="Sitka Heading"/>
              </a:rPr>
              <a:t> - </a:t>
            </a:r>
            <a:r>
              <a:rPr lang="uk-UA" sz="4000" b="1">
                <a:solidFill>
                  <a:srgbClr val="1E4930"/>
                </a:solidFill>
                <a:latin typeface="Sitka Heading"/>
              </a:rPr>
              <a:t>д</a:t>
            </a:r>
            <a:r>
              <a:rPr lang="en-US" sz="4000" b="1">
                <a:solidFill>
                  <a:srgbClr val="1E4930"/>
                </a:solidFill>
                <a:latin typeface="Sitka Heading"/>
              </a:rPr>
              <a:t>іти</a:t>
            </a:r>
          </a:p>
        </p:txBody>
      </p:sp>
      <p:sp>
        <p:nvSpPr>
          <p:cNvPr id="18441" name="TextBox 19"/>
          <p:cNvSpPr txBox="1">
            <a:spLocks noChangeArrowheads="1"/>
          </p:cNvSpPr>
          <p:nvPr/>
        </p:nvSpPr>
        <p:spPr bwMode="auto">
          <a:xfrm>
            <a:off x="2185988" y="7847013"/>
            <a:ext cx="153860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4550"/>
              </a:lnSpc>
            </a:pPr>
            <a:r>
              <a:rPr lang="en-US" sz="4500" b="1">
                <a:solidFill>
                  <a:srgbClr val="423839"/>
                </a:solidFill>
                <a:latin typeface="Sitka Heading"/>
              </a:rPr>
              <a:t>- 28 засідань з призначення (відновлення) виплат;</a:t>
            </a:r>
          </a:p>
          <a:p>
            <a:pPr>
              <a:lnSpc>
                <a:spcPts val="4550"/>
              </a:lnSpc>
            </a:pPr>
            <a:r>
              <a:rPr lang="en-US" sz="4500" b="1">
                <a:solidFill>
                  <a:srgbClr val="423839"/>
                </a:solidFill>
                <a:latin typeface="Sitka Heading"/>
              </a:rPr>
              <a:t>- 62 родини </a:t>
            </a:r>
            <a:r>
              <a:rPr lang="uk-UA" sz="4500" b="1">
                <a:solidFill>
                  <a:srgbClr val="423839"/>
                </a:solidFill>
              </a:rPr>
              <a:t>з числа </a:t>
            </a:r>
            <a:r>
              <a:rPr lang="en-US" sz="4500" b="1">
                <a:solidFill>
                  <a:srgbClr val="423839"/>
                </a:solidFill>
                <a:latin typeface="Sitka Heading"/>
              </a:rPr>
              <a:t>ВПО отримують щомісячну адресну допомогу на загальну суму </a:t>
            </a:r>
            <a:r>
              <a:rPr lang="en-US" sz="4500" b="1">
                <a:solidFill>
                  <a:srgbClr val="B21719"/>
                </a:solidFill>
                <a:latin typeface="Sitka Heading"/>
              </a:rPr>
              <a:t>865,90</a:t>
            </a:r>
            <a:r>
              <a:rPr lang="en-US" sz="4500" b="1">
                <a:solidFill>
                  <a:srgbClr val="423839"/>
                </a:solidFill>
                <a:latin typeface="Sitka Heading"/>
              </a:rPr>
              <a:t> грн.</a:t>
            </a:r>
          </a:p>
        </p:txBody>
      </p:sp>
      <p:grpSp>
        <p:nvGrpSpPr>
          <p:cNvPr id="18442" name="Group 20"/>
          <p:cNvGrpSpPr>
            <a:grpSpLocks/>
          </p:cNvGrpSpPr>
          <p:nvPr/>
        </p:nvGrpSpPr>
        <p:grpSpPr bwMode="auto">
          <a:xfrm rot="5400000">
            <a:off x="15772606" y="940594"/>
            <a:ext cx="3567113" cy="1463675"/>
            <a:chOff x="0" y="0"/>
            <a:chExt cx="1913890" cy="785017"/>
          </a:xfrm>
        </p:grpSpPr>
        <p:sp>
          <p:nvSpPr>
            <p:cNvPr id="18452" name="Freeform 21"/>
            <p:cNvSpPr>
              <a:spLocks noChangeArrowheads="1"/>
            </p:cNvSpPr>
            <p:nvPr/>
          </p:nvSpPr>
          <p:spPr bwMode="auto">
            <a:xfrm>
              <a:off x="0" y="0"/>
              <a:ext cx="1913890" cy="785017"/>
            </a:xfrm>
            <a:custGeom>
              <a:avLst/>
              <a:gdLst>
                <a:gd name="T0" fmla="*/ 0 w 1913890"/>
                <a:gd name="T1" fmla="*/ 0 h 785017"/>
                <a:gd name="T2" fmla="*/ 1913890 w 1913890"/>
                <a:gd name="T3" fmla="*/ 785017 h 785017"/>
              </a:gdLst>
              <a:ahLst/>
              <a:cxnLst/>
              <a:rect l="T0" t="T1" r="T2" b="T3"/>
              <a:pathLst>
                <a:path w="1913890" h="785017">
                  <a:moveTo>
                    <a:pt x="0" y="0"/>
                  </a:moveTo>
                  <a:lnTo>
                    <a:pt x="1913890" y="0"/>
                  </a:lnTo>
                  <a:lnTo>
                    <a:pt x="1913890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CED0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8443" name="Group 25"/>
          <p:cNvGrpSpPr>
            <a:grpSpLocks/>
          </p:cNvGrpSpPr>
          <p:nvPr/>
        </p:nvGrpSpPr>
        <p:grpSpPr bwMode="auto">
          <a:xfrm rot="5400000">
            <a:off x="16824325" y="2724150"/>
            <a:ext cx="1463675" cy="1463675"/>
            <a:chOff x="0" y="0"/>
            <a:chExt cx="6350000" cy="6350000"/>
          </a:xfrm>
        </p:grpSpPr>
        <p:sp>
          <p:nvSpPr>
            <p:cNvPr id="18451" name="Freeform 26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8444" name="Group 27"/>
          <p:cNvGrpSpPr>
            <a:grpSpLocks/>
          </p:cNvGrpSpPr>
          <p:nvPr/>
        </p:nvGrpSpPr>
        <p:grpSpPr bwMode="auto">
          <a:xfrm rot="5400000">
            <a:off x="13389769" y="1361281"/>
            <a:ext cx="5407026" cy="1462087"/>
            <a:chOff x="0" y="0"/>
            <a:chExt cx="2901437" cy="785017"/>
          </a:xfrm>
        </p:grpSpPr>
        <p:sp>
          <p:nvSpPr>
            <p:cNvPr id="18450" name="Freeform 28"/>
            <p:cNvSpPr>
              <a:spLocks noChangeArrowheads="1"/>
            </p:cNvSpPr>
            <p:nvPr/>
          </p:nvSpPr>
          <p:spPr bwMode="auto">
            <a:xfrm>
              <a:off x="0" y="0"/>
              <a:ext cx="2901437" cy="785017"/>
            </a:xfrm>
            <a:custGeom>
              <a:avLst/>
              <a:gdLst>
                <a:gd name="T0" fmla="*/ 0 w 2901437"/>
                <a:gd name="T1" fmla="*/ 0 h 785017"/>
                <a:gd name="T2" fmla="*/ 2901437 w 2901437"/>
                <a:gd name="T3" fmla="*/ 785017 h 785017"/>
              </a:gdLst>
              <a:ahLst/>
              <a:cxnLst/>
              <a:rect l="T0" t="T1" r="T2" b="T3"/>
              <a:pathLst>
                <a:path w="2901437" h="785017">
                  <a:moveTo>
                    <a:pt x="0" y="0"/>
                  </a:moveTo>
                  <a:lnTo>
                    <a:pt x="2901437" y="0"/>
                  </a:lnTo>
                  <a:lnTo>
                    <a:pt x="2901437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B0E6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8445" name="Group 29"/>
          <p:cNvGrpSpPr>
            <a:grpSpLocks/>
          </p:cNvGrpSpPr>
          <p:nvPr/>
        </p:nvGrpSpPr>
        <p:grpSpPr bwMode="auto">
          <a:xfrm rot="5400000">
            <a:off x="15362238" y="-628650"/>
            <a:ext cx="1462088" cy="1462087"/>
            <a:chOff x="0" y="0"/>
            <a:chExt cx="6350000" cy="6350000"/>
          </a:xfrm>
        </p:grpSpPr>
        <p:sp>
          <p:nvSpPr>
            <p:cNvPr id="18449" name="Freeform 30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8446" name="Group 31"/>
          <p:cNvGrpSpPr>
            <a:grpSpLocks/>
          </p:cNvGrpSpPr>
          <p:nvPr/>
        </p:nvGrpSpPr>
        <p:grpSpPr bwMode="auto">
          <a:xfrm rot="5400000">
            <a:off x="15361444" y="4064794"/>
            <a:ext cx="1463675" cy="1462087"/>
            <a:chOff x="0" y="0"/>
            <a:chExt cx="6350000" cy="6350000"/>
          </a:xfrm>
        </p:grpSpPr>
        <p:sp>
          <p:nvSpPr>
            <p:cNvPr id="18448" name="Freeform 32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ED0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8447" name="AutoShape 33"/>
          <p:cNvSpPr>
            <a:spLocks noChangeShapeType="1"/>
          </p:cNvSpPr>
          <p:nvPr/>
        </p:nvSpPr>
        <p:spPr bwMode="auto">
          <a:xfrm>
            <a:off x="2095500" y="7165975"/>
            <a:ext cx="15460663" cy="0"/>
          </a:xfrm>
          <a:prstGeom prst="line">
            <a:avLst/>
          </a:prstGeom>
          <a:noFill/>
          <a:ln w="171450" cap="rnd">
            <a:solidFill>
              <a:srgbClr val="B0E6DB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892175" y="631825"/>
            <a:ext cx="5519738" cy="3843338"/>
            <a:chOff x="0" y="66675"/>
            <a:chExt cx="7359819" cy="5123559"/>
          </a:xfrm>
        </p:grpSpPr>
        <p:grpSp>
          <p:nvGrpSpPr>
            <p:cNvPr id="19484" name="Group 3"/>
            <p:cNvGrpSpPr>
              <a:grpSpLocks/>
            </p:cNvGrpSpPr>
            <p:nvPr/>
          </p:nvGrpSpPr>
          <p:grpSpPr bwMode="auto">
            <a:xfrm>
              <a:off x="0" y="707590"/>
              <a:ext cx="3487624" cy="3956255"/>
              <a:chOff x="0" y="0"/>
              <a:chExt cx="3956317" cy="4487927"/>
            </a:xfrm>
          </p:grpSpPr>
          <p:sp>
            <p:nvSpPr>
              <p:cNvPr id="19492" name="Freeform 4"/>
              <p:cNvSpPr>
                <a:spLocks noChangeArrowheads="1"/>
              </p:cNvSpPr>
              <p:nvPr/>
            </p:nvSpPr>
            <p:spPr bwMode="auto">
              <a:xfrm>
                <a:off x="72390" y="72390"/>
                <a:ext cx="3811537" cy="4343147"/>
              </a:xfrm>
              <a:custGeom>
                <a:avLst/>
                <a:gdLst>
                  <a:gd name="T0" fmla="*/ 0 w 3811537"/>
                  <a:gd name="T1" fmla="*/ 0 h 4343147"/>
                  <a:gd name="T2" fmla="*/ 3811537 w 3811537"/>
                  <a:gd name="T3" fmla="*/ 4343147 h 4343147"/>
                </a:gdLst>
                <a:ahLst/>
                <a:cxnLst/>
                <a:rect l="T0" t="T1" r="T2" b="T3"/>
                <a:pathLst>
                  <a:path w="3811537" h="4343147">
                    <a:moveTo>
                      <a:pt x="0" y="0"/>
                    </a:moveTo>
                    <a:lnTo>
                      <a:pt x="3811537" y="0"/>
                    </a:lnTo>
                    <a:lnTo>
                      <a:pt x="3811537" y="4343147"/>
                    </a:lnTo>
                    <a:lnTo>
                      <a:pt x="0" y="43431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A626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9493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56317" cy="4487926"/>
              </a:xfrm>
              <a:custGeom>
                <a:avLst/>
                <a:gdLst>
                  <a:gd name="T0" fmla="*/ 0 w 3956317"/>
                  <a:gd name="T1" fmla="*/ 0 h 4487926"/>
                  <a:gd name="T2" fmla="*/ 3956317 w 3956317"/>
                  <a:gd name="T3" fmla="*/ 4487926 h 4487926"/>
                </a:gdLst>
                <a:ahLst/>
                <a:cxnLst/>
                <a:rect l="T0" t="T1" r="T2" b="T3"/>
                <a:pathLst>
                  <a:path w="3956317" h="4487926">
                    <a:moveTo>
                      <a:pt x="3811537" y="4343147"/>
                    </a:moveTo>
                    <a:lnTo>
                      <a:pt x="3956317" y="4343147"/>
                    </a:lnTo>
                    <a:lnTo>
                      <a:pt x="3956317" y="4487926"/>
                    </a:lnTo>
                    <a:lnTo>
                      <a:pt x="3811537" y="4487926"/>
                    </a:lnTo>
                    <a:lnTo>
                      <a:pt x="3811537" y="4343147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4343147"/>
                    </a:lnTo>
                    <a:lnTo>
                      <a:pt x="0" y="4343147"/>
                    </a:lnTo>
                    <a:lnTo>
                      <a:pt x="0" y="144780"/>
                    </a:lnTo>
                    <a:close/>
                    <a:moveTo>
                      <a:pt x="0" y="4343147"/>
                    </a:moveTo>
                    <a:lnTo>
                      <a:pt x="144780" y="4343147"/>
                    </a:lnTo>
                    <a:lnTo>
                      <a:pt x="144780" y="4487926"/>
                    </a:lnTo>
                    <a:lnTo>
                      <a:pt x="0" y="4487926"/>
                    </a:lnTo>
                    <a:lnTo>
                      <a:pt x="0" y="4343147"/>
                    </a:lnTo>
                    <a:close/>
                    <a:moveTo>
                      <a:pt x="3811537" y="144780"/>
                    </a:moveTo>
                    <a:lnTo>
                      <a:pt x="3956317" y="144780"/>
                    </a:lnTo>
                    <a:lnTo>
                      <a:pt x="3956317" y="4343147"/>
                    </a:lnTo>
                    <a:lnTo>
                      <a:pt x="3811537" y="4343147"/>
                    </a:lnTo>
                    <a:lnTo>
                      <a:pt x="3811537" y="144780"/>
                    </a:lnTo>
                    <a:close/>
                    <a:moveTo>
                      <a:pt x="144780" y="4343147"/>
                    </a:moveTo>
                    <a:lnTo>
                      <a:pt x="3811537" y="4343147"/>
                    </a:lnTo>
                    <a:lnTo>
                      <a:pt x="3811537" y="4487926"/>
                    </a:lnTo>
                    <a:lnTo>
                      <a:pt x="144780" y="4487926"/>
                    </a:lnTo>
                    <a:lnTo>
                      <a:pt x="144780" y="4343147"/>
                    </a:lnTo>
                    <a:close/>
                    <a:moveTo>
                      <a:pt x="3811537" y="0"/>
                    </a:moveTo>
                    <a:lnTo>
                      <a:pt x="3956317" y="0"/>
                    </a:lnTo>
                    <a:lnTo>
                      <a:pt x="3956317" y="144780"/>
                    </a:lnTo>
                    <a:lnTo>
                      <a:pt x="3811537" y="144780"/>
                    </a:lnTo>
                    <a:lnTo>
                      <a:pt x="3811537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3811537" y="0"/>
                    </a:lnTo>
                    <a:lnTo>
                      <a:pt x="3811537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4238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19485" name="Group 6"/>
            <p:cNvGrpSpPr>
              <a:grpSpLocks/>
            </p:cNvGrpSpPr>
            <p:nvPr/>
          </p:nvGrpSpPr>
          <p:grpSpPr bwMode="auto">
            <a:xfrm>
              <a:off x="3872195" y="1453025"/>
              <a:ext cx="3487624" cy="3210820"/>
              <a:chOff x="0" y="0"/>
              <a:chExt cx="3956317" cy="3642315"/>
            </a:xfrm>
          </p:grpSpPr>
          <p:sp>
            <p:nvSpPr>
              <p:cNvPr id="19490" name="Freeform 7"/>
              <p:cNvSpPr>
                <a:spLocks noChangeArrowheads="1"/>
              </p:cNvSpPr>
              <p:nvPr/>
            </p:nvSpPr>
            <p:spPr bwMode="auto">
              <a:xfrm>
                <a:off x="72390" y="72390"/>
                <a:ext cx="3811537" cy="3497535"/>
              </a:xfrm>
              <a:custGeom>
                <a:avLst/>
                <a:gdLst>
                  <a:gd name="T0" fmla="*/ 0 w 3811537"/>
                  <a:gd name="T1" fmla="*/ 0 h 3497535"/>
                  <a:gd name="T2" fmla="*/ 3811537 w 3811537"/>
                  <a:gd name="T3" fmla="*/ 3497535 h 3497535"/>
                </a:gdLst>
                <a:ahLst/>
                <a:cxnLst/>
                <a:rect l="T0" t="T1" r="T2" b="T3"/>
                <a:pathLst>
                  <a:path w="3811537" h="3497535">
                    <a:moveTo>
                      <a:pt x="0" y="0"/>
                    </a:moveTo>
                    <a:lnTo>
                      <a:pt x="3811537" y="0"/>
                    </a:lnTo>
                    <a:lnTo>
                      <a:pt x="3811537" y="3497535"/>
                    </a:lnTo>
                    <a:lnTo>
                      <a:pt x="0" y="34975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A626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9491" name="Freeform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56317" cy="3642314"/>
              </a:xfrm>
              <a:custGeom>
                <a:avLst/>
                <a:gdLst>
                  <a:gd name="T0" fmla="*/ 0 w 3956317"/>
                  <a:gd name="T1" fmla="*/ 0 h 3642314"/>
                  <a:gd name="T2" fmla="*/ 3956317 w 3956317"/>
                  <a:gd name="T3" fmla="*/ 3642314 h 3642314"/>
                </a:gdLst>
                <a:ahLst/>
                <a:cxnLst/>
                <a:rect l="T0" t="T1" r="T2" b="T3"/>
                <a:pathLst>
                  <a:path w="3956317" h="3642314">
                    <a:moveTo>
                      <a:pt x="3811537" y="3497535"/>
                    </a:moveTo>
                    <a:lnTo>
                      <a:pt x="3956317" y="3497535"/>
                    </a:lnTo>
                    <a:lnTo>
                      <a:pt x="3956317" y="3642314"/>
                    </a:lnTo>
                    <a:lnTo>
                      <a:pt x="3811537" y="3642314"/>
                    </a:lnTo>
                    <a:lnTo>
                      <a:pt x="3811537" y="3497535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3497535"/>
                    </a:lnTo>
                    <a:lnTo>
                      <a:pt x="0" y="3497535"/>
                    </a:lnTo>
                    <a:lnTo>
                      <a:pt x="0" y="144780"/>
                    </a:lnTo>
                    <a:close/>
                    <a:moveTo>
                      <a:pt x="0" y="3497535"/>
                    </a:moveTo>
                    <a:lnTo>
                      <a:pt x="144780" y="3497535"/>
                    </a:lnTo>
                    <a:lnTo>
                      <a:pt x="144780" y="3642314"/>
                    </a:lnTo>
                    <a:lnTo>
                      <a:pt x="0" y="3642314"/>
                    </a:lnTo>
                    <a:lnTo>
                      <a:pt x="0" y="3497535"/>
                    </a:lnTo>
                    <a:close/>
                    <a:moveTo>
                      <a:pt x="3811537" y="144780"/>
                    </a:moveTo>
                    <a:lnTo>
                      <a:pt x="3956317" y="144780"/>
                    </a:lnTo>
                    <a:lnTo>
                      <a:pt x="3956317" y="3497535"/>
                    </a:lnTo>
                    <a:lnTo>
                      <a:pt x="3811537" y="3497535"/>
                    </a:lnTo>
                    <a:lnTo>
                      <a:pt x="3811537" y="144780"/>
                    </a:lnTo>
                    <a:close/>
                    <a:moveTo>
                      <a:pt x="144780" y="3497535"/>
                    </a:moveTo>
                    <a:lnTo>
                      <a:pt x="3811537" y="3497535"/>
                    </a:lnTo>
                    <a:lnTo>
                      <a:pt x="3811537" y="3642314"/>
                    </a:lnTo>
                    <a:lnTo>
                      <a:pt x="144780" y="3642314"/>
                    </a:lnTo>
                    <a:lnTo>
                      <a:pt x="144780" y="3497535"/>
                    </a:lnTo>
                    <a:close/>
                    <a:moveTo>
                      <a:pt x="3811537" y="0"/>
                    </a:moveTo>
                    <a:lnTo>
                      <a:pt x="3956317" y="0"/>
                    </a:lnTo>
                    <a:lnTo>
                      <a:pt x="3956317" y="144780"/>
                    </a:lnTo>
                    <a:lnTo>
                      <a:pt x="3811537" y="144780"/>
                    </a:lnTo>
                    <a:lnTo>
                      <a:pt x="3811537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3811537" y="0"/>
                    </a:lnTo>
                    <a:lnTo>
                      <a:pt x="3811537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4238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65104" y="4711951"/>
              <a:ext cx="3158139" cy="47828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2805"/>
                </a:lnSpc>
                <a:spcAft>
                  <a:spcPts val="0"/>
                </a:spcAft>
                <a:defRPr/>
              </a:pPr>
              <a:r>
                <a:rPr lang="en-US" sz="2805" b="1">
                  <a:solidFill>
                    <a:srgbClr val="1E4930"/>
                  </a:solidFill>
                  <a:latin typeface="Sitka Heading" pitchFamily="2" charset="0"/>
                  <a:cs typeface="+mn-cs"/>
                </a:rPr>
                <a:t>01.10.2020 р.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064093" y="4711951"/>
              <a:ext cx="3103104" cy="47828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2805"/>
                </a:lnSpc>
                <a:spcAft>
                  <a:spcPts val="0"/>
                </a:spcAft>
                <a:defRPr/>
              </a:pPr>
              <a:r>
                <a:rPr lang="en-US" sz="2805" b="1">
                  <a:solidFill>
                    <a:srgbClr val="1E4930"/>
                  </a:solidFill>
                  <a:latin typeface="Sitka Heading" pitchFamily="2" charset="0"/>
                  <a:cs typeface="+mn-cs"/>
                </a:rPr>
                <a:t>01.10.2021 р.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66675"/>
              <a:ext cx="3424845" cy="59891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3493"/>
                </a:lnSpc>
                <a:spcAft>
                  <a:spcPts val="0"/>
                </a:spcAft>
                <a:defRPr/>
              </a:pPr>
              <a:r>
                <a:rPr lang="en-US" sz="3493" b="1" dirty="0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4739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934974" y="773519"/>
              <a:ext cx="3361344" cy="59891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3493"/>
                </a:lnSpc>
                <a:spcAft>
                  <a:spcPts val="0"/>
                </a:spcAft>
                <a:defRPr/>
              </a:pPr>
              <a:r>
                <a:rPr lang="en-US" sz="3493" b="1" dirty="0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4402</a:t>
              </a:r>
            </a:p>
          </p:txBody>
        </p:sp>
      </p:grpSp>
      <p:grpSp>
        <p:nvGrpSpPr>
          <p:cNvPr id="19459" name="Group 13"/>
          <p:cNvGrpSpPr>
            <a:grpSpLocks/>
          </p:cNvGrpSpPr>
          <p:nvPr/>
        </p:nvGrpSpPr>
        <p:grpSpPr bwMode="auto">
          <a:xfrm>
            <a:off x="10591800" y="5775325"/>
            <a:ext cx="5519738" cy="4090988"/>
            <a:chOff x="0" y="66675"/>
            <a:chExt cx="7359819" cy="5454863"/>
          </a:xfrm>
        </p:grpSpPr>
        <p:grpSp>
          <p:nvGrpSpPr>
            <p:cNvPr id="19474" name="Group 14"/>
            <p:cNvGrpSpPr>
              <a:grpSpLocks/>
            </p:cNvGrpSpPr>
            <p:nvPr/>
          </p:nvGrpSpPr>
          <p:grpSpPr bwMode="auto">
            <a:xfrm>
              <a:off x="0" y="2060416"/>
              <a:ext cx="3487624" cy="2934733"/>
              <a:chOff x="0" y="0"/>
              <a:chExt cx="3956317" cy="3329125"/>
            </a:xfrm>
          </p:grpSpPr>
          <p:sp>
            <p:nvSpPr>
              <p:cNvPr id="19482" name="Freeform 15"/>
              <p:cNvSpPr>
                <a:spLocks noChangeArrowheads="1"/>
              </p:cNvSpPr>
              <p:nvPr/>
            </p:nvSpPr>
            <p:spPr bwMode="auto">
              <a:xfrm>
                <a:off x="72390" y="72390"/>
                <a:ext cx="3811537" cy="3184345"/>
              </a:xfrm>
              <a:custGeom>
                <a:avLst/>
                <a:gdLst>
                  <a:gd name="T0" fmla="*/ 0 w 3811537"/>
                  <a:gd name="T1" fmla="*/ 0 h 3184345"/>
                  <a:gd name="T2" fmla="*/ 3811537 w 3811537"/>
                  <a:gd name="T3" fmla="*/ 3184345 h 3184345"/>
                </a:gdLst>
                <a:ahLst/>
                <a:cxnLst/>
                <a:rect l="T0" t="T1" r="T2" b="T3"/>
                <a:pathLst>
                  <a:path w="3811537" h="3184345">
                    <a:moveTo>
                      <a:pt x="0" y="0"/>
                    </a:moveTo>
                    <a:lnTo>
                      <a:pt x="3811537" y="0"/>
                    </a:lnTo>
                    <a:lnTo>
                      <a:pt x="3811537" y="3184345"/>
                    </a:lnTo>
                    <a:lnTo>
                      <a:pt x="0" y="31843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DE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9483" name="Freeform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56317" cy="3329125"/>
              </a:xfrm>
              <a:custGeom>
                <a:avLst/>
                <a:gdLst>
                  <a:gd name="T0" fmla="*/ 0 w 3956317"/>
                  <a:gd name="T1" fmla="*/ 0 h 3329125"/>
                  <a:gd name="T2" fmla="*/ 3956317 w 3956317"/>
                  <a:gd name="T3" fmla="*/ 3329125 h 3329125"/>
                </a:gdLst>
                <a:ahLst/>
                <a:cxnLst/>
                <a:rect l="T0" t="T1" r="T2" b="T3"/>
                <a:pathLst>
                  <a:path w="3956317" h="3329125">
                    <a:moveTo>
                      <a:pt x="3811537" y="3184345"/>
                    </a:moveTo>
                    <a:lnTo>
                      <a:pt x="3956317" y="3184345"/>
                    </a:lnTo>
                    <a:lnTo>
                      <a:pt x="3956317" y="3329125"/>
                    </a:lnTo>
                    <a:lnTo>
                      <a:pt x="3811537" y="3329125"/>
                    </a:lnTo>
                    <a:lnTo>
                      <a:pt x="3811537" y="3184345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3184345"/>
                    </a:lnTo>
                    <a:lnTo>
                      <a:pt x="0" y="3184345"/>
                    </a:lnTo>
                    <a:lnTo>
                      <a:pt x="0" y="144780"/>
                    </a:lnTo>
                    <a:close/>
                    <a:moveTo>
                      <a:pt x="0" y="3184345"/>
                    </a:moveTo>
                    <a:lnTo>
                      <a:pt x="144780" y="3184345"/>
                    </a:lnTo>
                    <a:lnTo>
                      <a:pt x="144780" y="3329125"/>
                    </a:lnTo>
                    <a:lnTo>
                      <a:pt x="0" y="3329125"/>
                    </a:lnTo>
                    <a:lnTo>
                      <a:pt x="0" y="3184345"/>
                    </a:lnTo>
                    <a:close/>
                    <a:moveTo>
                      <a:pt x="3811537" y="144780"/>
                    </a:moveTo>
                    <a:lnTo>
                      <a:pt x="3956317" y="144780"/>
                    </a:lnTo>
                    <a:lnTo>
                      <a:pt x="3956317" y="3184345"/>
                    </a:lnTo>
                    <a:lnTo>
                      <a:pt x="3811537" y="3184345"/>
                    </a:lnTo>
                    <a:lnTo>
                      <a:pt x="3811537" y="144780"/>
                    </a:lnTo>
                    <a:close/>
                    <a:moveTo>
                      <a:pt x="144780" y="3184345"/>
                    </a:moveTo>
                    <a:lnTo>
                      <a:pt x="3811537" y="3184345"/>
                    </a:lnTo>
                    <a:lnTo>
                      <a:pt x="3811537" y="3329125"/>
                    </a:lnTo>
                    <a:lnTo>
                      <a:pt x="144780" y="3329125"/>
                    </a:lnTo>
                    <a:lnTo>
                      <a:pt x="144780" y="3184345"/>
                    </a:lnTo>
                    <a:close/>
                    <a:moveTo>
                      <a:pt x="3811537" y="0"/>
                    </a:moveTo>
                    <a:lnTo>
                      <a:pt x="3956317" y="0"/>
                    </a:lnTo>
                    <a:lnTo>
                      <a:pt x="3956317" y="144780"/>
                    </a:lnTo>
                    <a:lnTo>
                      <a:pt x="3811537" y="144780"/>
                    </a:lnTo>
                    <a:lnTo>
                      <a:pt x="3811537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3811537" y="0"/>
                    </a:lnTo>
                    <a:lnTo>
                      <a:pt x="3811537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38865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19475" name="Group 17"/>
            <p:cNvGrpSpPr>
              <a:grpSpLocks/>
            </p:cNvGrpSpPr>
            <p:nvPr/>
          </p:nvGrpSpPr>
          <p:grpSpPr bwMode="auto">
            <a:xfrm>
              <a:off x="3872195" y="707590"/>
              <a:ext cx="3487624" cy="4287559"/>
              <a:chOff x="0" y="0"/>
              <a:chExt cx="3956317" cy="4863754"/>
            </a:xfrm>
          </p:grpSpPr>
          <p:sp>
            <p:nvSpPr>
              <p:cNvPr id="19480" name="Freeform 18"/>
              <p:cNvSpPr>
                <a:spLocks noChangeArrowheads="1"/>
              </p:cNvSpPr>
              <p:nvPr/>
            </p:nvSpPr>
            <p:spPr bwMode="auto">
              <a:xfrm>
                <a:off x="72390" y="72390"/>
                <a:ext cx="3811537" cy="4718974"/>
              </a:xfrm>
              <a:custGeom>
                <a:avLst/>
                <a:gdLst>
                  <a:gd name="T0" fmla="*/ 0 w 3811537"/>
                  <a:gd name="T1" fmla="*/ 0 h 4718974"/>
                  <a:gd name="T2" fmla="*/ 3811537 w 3811537"/>
                  <a:gd name="T3" fmla="*/ 4718974 h 4718974"/>
                </a:gdLst>
                <a:ahLst/>
                <a:cxnLst/>
                <a:rect l="T0" t="T1" r="T2" b="T3"/>
                <a:pathLst>
                  <a:path w="3811537" h="4718974">
                    <a:moveTo>
                      <a:pt x="0" y="0"/>
                    </a:moveTo>
                    <a:lnTo>
                      <a:pt x="3811537" y="0"/>
                    </a:lnTo>
                    <a:lnTo>
                      <a:pt x="3811537" y="4718974"/>
                    </a:lnTo>
                    <a:lnTo>
                      <a:pt x="0" y="47189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DE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9481" name="Freeform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56317" cy="4863754"/>
              </a:xfrm>
              <a:custGeom>
                <a:avLst/>
                <a:gdLst>
                  <a:gd name="T0" fmla="*/ 0 w 3956317"/>
                  <a:gd name="T1" fmla="*/ 0 h 4863754"/>
                  <a:gd name="T2" fmla="*/ 3956317 w 3956317"/>
                  <a:gd name="T3" fmla="*/ 4863754 h 4863754"/>
                </a:gdLst>
                <a:ahLst/>
                <a:cxnLst/>
                <a:rect l="T0" t="T1" r="T2" b="T3"/>
                <a:pathLst>
                  <a:path w="3956317" h="4863754">
                    <a:moveTo>
                      <a:pt x="3811537" y="4718974"/>
                    </a:moveTo>
                    <a:lnTo>
                      <a:pt x="3956317" y="4718974"/>
                    </a:lnTo>
                    <a:lnTo>
                      <a:pt x="3956317" y="4863754"/>
                    </a:lnTo>
                    <a:lnTo>
                      <a:pt x="3811537" y="4863754"/>
                    </a:lnTo>
                    <a:lnTo>
                      <a:pt x="3811537" y="4718974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4718974"/>
                    </a:lnTo>
                    <a:lnTo>
                      <a:pt x="0" y="4718974"/>
                    </a:lnTo>
                    <a:lnTo>
                      <a:pt x="0" y="144780"/>
                    </a:lnTo>
                    <a:close/>
                    <a:moveTo>
                      <a:pt x="0" y="4718974"/>
                    </a:moveTo>
                    <a:lnTo>
                      <a:pt x="144780" y="4718974"/>
                    </a:lnTo>
                    <a:lnTo>
                      <a:pt x="144780" y="4863754"/>
                    </a:lnTo>
                    <a:lnTo>
                      <a:pt x="0" y="4863754"/>
                    </a:lnTo>
                    <a:lnTo>
                      <a:pt x="0" y="4718974"/>
                    </a:lnTo>
                    <a:close/>
                    <a:moveTo>
                      <a:pt x="3811537" y="144780"/>
                    </a:moveTo>
                    <a:lnTo>
                      <a:pt x="3956317" y="144780"/>
                    </a:lnTo>
                    <a:lnTo>
                      <a:pt x="3956317" y="4718974"/>
                    </a:lnTo>
                    <a:lnTo>
                      <a:pt x="3811537" y="4718974"/>
                    </a:lnTo>
                    <a:lnTo>
                      <a:pt x="3811537" y="144780"/>
                    </a:lnTo>
                    <a:close/>
                    <a:moveTo>
                      <a:pt x="144780" y="4718974"/>
                    </a:moveTo>
                    <a:lnTo>
                      <a:pt x="3811537" y="4718974"/>
                    </a:lnTo>
                    <a:lnTo>
                      <a:pt x="3811537" y="4863754"/>
                    </a:lnTo>
                    <a:lnTo>
                      <a:pt x="144780" y="4863754"/>
                    </a:lnTo>
                    <a:lnTo>
                      <a:pt x="144780" y="4718974"/>
                    </a:lnTo>
                    <a:close/>
                    <a:moveTo>
                      <a:pt x="3811537" y="0"/>
                    </a:moveTo>
                    <a:lnTo>
                      <a:pt x="3956317" y="0"/>
                    </a:lnTo>
                    <a:lnTo>
                      <a:pt x="3956317" y="144780"/>
                    </a:lnTo>
                    <a:lnTo>
                      <a:pt x="3811537" y="144780"/>
                    </a:lnTo>
                    <a:lnTo>
                      <a:pt x="3811537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3811537" y="0"/>
                    </a:lnTo>
                    <a:lnTo>
                      <a:pt x="3811537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38865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0" y="5043153"/>
              <a:ext cx="3488346" cy="47838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2805"/>
                </a:lnSpc>
                <a:spcAft>
                  <a:spcPts val="0"/>
                </a:spcAft>
                <a:defRPr/>
              </a:pPr>
              <a:r>
                <a:rPr lang="en-US" sz="2805" b="1" dirty="0">
                  <a:solidFill>
                    <a:srgbClr val="1E4930"/>
                  </a:solidFill>
                  <a:latin typeface="Sitka Heading" pitchFamily="2" charset="0"/>
                  <a:cs typeface="+mn-cs"/>
                </a:rPr>
                <a:t>01.10.2020 р.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3871473" y="5043153"/>
              <a:ext cx="3488346" cy="47838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2805"/>
                </a:lnSpc>
                <a:spcAft>
                  <a:spcPts val="0"/>
                </a:spcAft>
                <a:defRPr/>
              </a:pPr>
              <a:r>
                <a:rPr lang="en-US" sz="2805" b="1" dirty="0">
                  <a:solidFill>
                    <a:srgbClr val="1E4930"/>
                  </a:solidFill>
                  <a:latin typeface="Sitka Heading" pitchFamily="2" charset="0"/>
                  <a:cs typeface="+mn-cs"/>
                </a:rPr>
                <a:t>01.10.2021 р.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474314"/>
              <a:ext cx="3488346" cy="599039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3493"/>
                </a:lnSpc>
                <a:spcAft>
                  <a:spcPts val="0"/>
                </a:spcAft>
                <a:defRPr/>
              </a:pPr>
              <a:r>
                <a:rPr lang="en-US" sz="3493" b="1" dirty="0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215,29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3934974" y="66675"/>
              <a:ext cx="3424845" cy="59904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3493"/>
                </a:lnSpc>
                <a:spcAft>
                  <a:spcPts val="0"/>
                </a:spcAft>
                <a:defRPr/>
              </a:pPr>
              <a:r>
                <a:rPr lang="en-US" sz="3493" b="1" dirty="0">
                  <a:solidFill>
                    <a:srgbClr val="B21719"/>
                  </a:solidFill>
                  <a:latin typeface="Sitka Heading" pitchFamily="2" charset="0"/>
                  <a:cs typeface="+mn-cs"/>
                </a:rPr>
                <a:t>356,69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7807325" y="1651000"/>
            <a:ext cx="8304213" cy="22701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r" fontAlgn="auto">
              <a:lnSpc>
                <a:spcPts val="5949"/>
              </a:lnSpc>
              <a:spcAft>
                <a:spcPts val="0"/>
              </a:spcAft>
              <a:defRPr/>
            </a:pPr>
            <a:r>
              <a:rPr lang="en-US" sz="5949" b="1">
                <a:solidFill>
                  <a:srgbClr val="1E4930"/>
                </a:solidFill>
                <a:latin typeface="Sitka Heading" pitchFamily="2" charset="0"/>
                <a:cs typeface="+mn-cs"/>
              </a:rPr>
              <a:t> Кількість сімей у місті, які отримують субсидію</a:t>
            </a:r>
          </a:p>
        </p:txBody>
      </p:sp>
      <p:sp>
        <p:nvSpPr>
          <p:cNvPr id="19461" name="TextBox 25"/>
          <p:cNvSpPr txBox="1">
            <a:spLocks noChangeArrowheads="1"/>
          </p:cNvSpPr>
          <p:nvPr/>
        </p:nvSpPr>
        <p:spPr bwMode="auto">
          <a:xfrm>
            <a:off x="892175" y="6242050"/>
            <a:ext cx="872013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5063"/>
              </a:lnSpc>
            </a:pPr>
            <a:r>
              <a:rPr lang="en-US" sz="5000" b="1">
                <a:solidFill>
                  <a:srgbClr val="423839"/>
                </a:solidFill>
                <a:latin typeface="Sitka Heading"/>
              </a:rPr>
              <a:t>Середній розмір призначеної субсидії на житлово-комунальні  послуги</a:t>
            </a:r>
            <a:r>
              <a:rPr lang="en-US" sz="1300" b="1">
                <a:solidFill>
                  <a:srgbClr val="423839"/>
                </a:solidFill>
                <a:latin typeface="Sitka Heading"/>
              </a:rPr>
              <a:t> </a:t>
            </a:r>
            <a:r>
              <a:rPr lang="uk-UA" sz="1300" b="1">
                <a:solidFill>
                  <a:srgbClr val="423839"/>
                </a:solidFill>
              </a:rPr>
              <a:t>   </a:t>
            </a:r>
            <a:r>
              <a:rPr lang="en-US" sz="5000" b="1">
                <a:solidFill>
                  <a:srgbClr val="423839"/>
                </a:solidFill>
                <a:latin typeface="Sitka Heading"/>
              </a:rPr>
              <a:t>на одну сім'ю складає, грн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475788" y="7515225"/>
            <a:ext cx="665162" cy="10731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8067"/>
              </a:lnSpc>
              <a:spcAft>
                <a:spcPts val="0"/>
              </a:spcAft>
              <a:defRPr/>
            </a:pPr>
            <a:r>
              <a:rPr lang="en-US" sz="8067" b="1">
                <a:solidFill>
                  <a:srgbClr val="1E4930"/>
                </a:solidFill>
                <a:latin typeface="Sitka Heading" pitchFamily="2" charset="0"/>
                <a:cs typeface="+mn-cs"/>
              </a:rPr>
              <a:t>-</a:t>
            </a:r>
          </a:p>
        </p:txBody>
      </p:sp>
      <p:sp>
        <p:nvSpPr>
          <p:cNvPr id="19463" name="AutoShape 27"/>
          <p:cNvSpPr>
            <a:spLocks noChangeShapeType="1"/>
          </p:cNvSpPr>
          <p:nvPr/>
        </p:nvSpPr>
        <p:spPr bwMode="auto">
          <a:xfrm>
            <a:off x="892175" y="5057775"/>
            <a:ext cx="15219363" cy="0"/>
          </a:xfrm>
          <a:prstGeom prst="line">
            <a:avLst/>
          </a:prstGeom>
          <a:noFill/>
          <a:ln w="171450" cap="rnd">
            <a:solidFill>
              <a:srgbClr val="CED097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28" name="TextBox 28"/>
          <p:cNvSpPr txBox="1"/>
          <p:nvPr/>
        </p:nvSpPr>
        <p:spPr>
          <a:xfrm>
            <a:off x="6913563" y="2468563"/>
            <a:ext cx="665162" cy="10731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8067"/>
              </a:lnSpc>
              <a:spcAft>
                <a:spcPts val="0"/>
              </a:spcAft>
              <a:defRPr/>
            </a:pPr>
            <a:r>
              <a:rPr lang="en-US" sz="8067" b="1">
                <a:solidFill>
                  <a:srgbClr val="1E4930"/>
                </a:solidFill>
                <a:latin typeface="Sitka Heading" pitchFamily="2" charset="0"/>
                <a:cs typeface="+mn-cs"/>
              </a:rPr>
              <a:t>-</a:t>
            </a:r>
          </a:p>
        </p:txBody>
      </p:sp>
      <p:grpSp>
        <p:nvGrpSpPr>
          <p:cNvPr id="19465" name="Group 29"/>
          <p:cNvGrpSpPr>
            <a:grpSpLocks/>
          </p:cNvGrpSpPr>
          <p:nvPr/>
        </p:nvGrpSpPr>
        <p:grpSpPr bwMode="auto">
          <a:xfrm rot="-5400000">
            <a:off x="12760325" y="4759325"/>
            <a:ext cx="9518650" cy="1536700"/>
            <a:chOff x="0" y="0"/>
            <a:chExt cx="4862951" cy="785017"/>
          </a:xfrm>
        </p:grpSpPr>
        <p:sp>
          <p:nvSpPr>
            <p:cNvPr id="19473" name="Freeform 30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9466" name="Group 31"/>
          <p:cNvGrpSpPr>
            <a:grpSpLocks/>
          </p:cNvGrpSpPr>
          <p:nvPr/>
        </p:nvGrpSpPr>
        <p:grpSpPr bwMode="auto">
          <a:xfrm rot="-5400000">
            <a:off x="16751300" y="0"/>
            <a:ext cx="1536700" cy="1536700"/>
            <a:chOff x="0" y="0"/>
            <a:chExt cx="6350000" cy="6350000"/>
          </a:xfrm>
        </p:grpSpPr>
        <p:sp>
          <p:nvSpPr>
            <p:cNvPr id="19472" name="Freeform 32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9467" name="Group 33"/>
          <p:cNvGrpSpPr>
            <a:grpSpLocks noChangeAspect="1"/>
          </p:cNvGrpSpPr>
          <p:nvPr/>
        </p:nvGrpSpPr>
        <p:grpSpPr bwMode="auto">
          <a:xfrm>
            <a:off x="16948150" y="196850"/>
            <a:ext cx="1143000" cy="1143000"/>
            <a:chOff x="0" y="0"/>
            <a:chExt cx="6350000" cy="634997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35" name="TextBox 35"/>
          <p:cNvSpPr txBox="1"/>
          <p:nvPr/>
        </p:nvSpPr>
        <p:spPr>
          <a:xfrm rot="5400000">
            <a:off x="13481844" y="5699919"/>
            <a:ext cx="7970837" cy="12033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just" fontAlgn="auto">
              <a:lnSpc>
                <a:spcPts val="4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699" b="1">
                <a:solidFill>
                  <a:srgbClr val="000000"/>
                </a:solidFill>
                <a:latin typeface="Sitka Heading" pitchFamily="2" charset="0"/>
                <a:cs typeface="+mn-cs"/>
              </a:rPr>
              <a:t>Субсидії на житлово-</a:t>
            </a:r>
          </a:p>
          <a:p>
            <a:pPr algn="just" fontAlgn="auto">
              <a:lnSpc>
                <a:spcPts val="4699"/>
              </a:lnSpc>
              <a:spcAft>
                <a:spcPts val="0"/>
              </a:spcAft>
              <a:defRPr/>
            </a:pPr>
            <a:r>
              <a:rPr lang="en-US" sz="4699" b="1">
                <a:solidFill>
                  <a:srgbClr val="000000"/>
                </a:solidFill>
                <a:latin typeface="Sitka Heading" pitchFamily="2" charset="0"/>
                <a:cs typeface="+mn-cs"/>
              </a:rPr>
              <a:t>комунальні послуги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13"/>
          <p:cNvSpPr>
            <a:spLocks noChangeShapeType="1"/>
          </p:cNvSpPr>
          <p:nvPr/>
        </p:nvSpPr>
        <p:spPr bwMode="auto">
          <a:xfrm>
            <a:off x="720725" y="5143500"/>
            <a:ext cx="15398750" cy="0"/>
          </a:xfrm>
          <a:prstGeom prst="line">
            <a:avLst/>
          </a:prstGeom>
          <a:noFill/>
          <a:ln w="171450" cap="rnd">
            <a:solidFill>
              <a:srgbClr val="CED097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uk-UA"/>
          </a:p>
        </p:txBody>
      </p:sp>
      <p:sp>
        <p:nvSpPr>
          <p:cNvPr id="14" name="TextBox 14"/>
          <p:cNvSpPr txBox="1"/>
          <p:nvPr/>
        </p:nvSpPr>
        <p:spPr>
          <a:xfrm>
            <a:off x="6853238" y="2517775"/>
            <a:ext cx="665162" cy="107473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ts val="8067"/>
              </a:lnSpc>
              <a:spcAft>
                <a:spcPts val="0"/>
              </a:spcAft>
              <a:defRPr/>
            </a:pPr>
            <a:r>
              <a:rPr lang="en-US" sz="8067" b="1">
                <a:solidFill>
                  <a:srgbClr val="1E4930"/>
                </a:solidFill>
                <a:latin typeface="Sitka Heading" pitchFamily="2" charset="0"/>
                <a:cs typeface="+mn-cs"/>
              </a:rPr>
              <a:t>-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199313" y="1398588"/>
            <a:ext cx="8599487" cy="28876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r" fontAlgn="auto">
              <a:lnSpc>
                <a:spcPts val="4548"/>
              </a:lnSpc>
              <a:spcAft>
                <a:spcPts val="0"/>
              </a:spcAft>
              <a:defRPr/>
            </a:pP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Середній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розмір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призначеної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готівкою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субсидії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на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тверде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паливо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та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скраплений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газ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із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розрахунку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на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одну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сім'ю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складає</a:t>
            </a:r>
            <a:r>
              <a:rPr lang="en-US" sz="4548" b="1" dirty="0">
                <a:solidFill>
                  <a:srgbClr val="000000"/>
                </a:solidFill>
                <a:latin typeface="Sitka Heading" pitchFamily="2" charset="0"/>
                <a:cs typeface="+mn-cs"/>
              </a:rPr>
              <a:t>, </a:t>
            </a:r>
            <a:r>
              <a:rPr lang="en-US" sz="4548" b="1" dirty="0" err="1">
                <a:solidFill>
                  <a:srgbClr val="000000"/>
                </a:solidFill>
                <a:latin typeface="Sitka Heading" pitchFamily="2" charset="0"/>
                <a:cs typeface="+mn-cs"/>
              </a:rPr>
              <a:t>грн</a:t>
            </a:r>
            <a:endParaRPr lang="en-US" sz="4548" b="1" dirty="0">
              <a:solidFill>
                <a:srgbClr val="000000"/>
              </a:solidFill>
              <a:latin typeface="Sitka Heading" pitchFamily="2" charset="0"/>
              <a:cs typeface="+mn-cs"/>
            </a:endParaRPr>
          </a:p>
        </p:txBody>
      </p:sp>
      <p:grpSp>
        <p:nvGrpSpPr>
          <p:cNvPr id="20485" name="Group 16"/>
          <p:cNvGrpSpPr>
            <a:grpSpLocks/>
          </p:cNvGrpSpPr>
          <p:nvPr/>
        </p:nvGrpSpPr>
        <p:grpSpPr bwMode="auto">
          <a:xfrm rot="-5400000">
            <a:off x="12760325" y="4808538"/>
            <a:ext cx="9518650" cy="1536700"/>
            <a:chOff x="0" y="0"/>
            <a:chExt cx="4862951" cy="785017"/>
          </a:xfrm>
        </p:grpSpPr>
        <p:sp>
          <p:nvSpPr>
            <p:cNvPr id="20507" name="Freeform 17"/>
            <p:cNvSpPr>
              <a:spLocks noChangeArrowheads="1"/>
            </p:cNvSpPr>
            <p:nvPr/>
          </p:nvSpPr>
          <p:spPr bwMode="auto">
            <a:xfrm>
              <a:off x="0" y="0"/>
              <a:ext cx="4862951" cy="785017"/>
            </a:xfrm>
            <a:custGeom>
              <a:avLst/>
              <a:gdLst>
                <a:gd name="T0" fmla="*/ 0 w 4862951"/>
                <a:gd name="T1" fmla="*/ 0 h 785017"/>
                <a:gd name="T2" fmla="*/ 4862951 w 4862951"/>
                <a:gd name="T3" fmla="*/ 785017 h 785017"/>
              </a:gdLst>
              <a:ahLst/>
              <a:cxnLst/>
              <a:rect l="T0" t="T1" r="T2" b="T3"/>
              <a:pathLst>
                <a:path w="4862951" h="785017">
                  <a:moveTo>
                    <a:pt x="0" y="0"/>
                  </a:moveTo>
                  <a:lnTo>
                    <a:pt x="4862951" y="0"/>
                  </a:lnTo>
                  <a:lnTo>
                    <a:pt x="486295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0486" name="Group 18"/>
          <p:cNvGrpSpPr>
            <a:grpSpLocks/>
          </p:cNvGrpSpPr>
          <p:nvPr/>
        </p:nvGrpSpPr>
        <p:grpSpPr bwMode="auto">
          <a:xfrm rot="-5400000">
            <a:off x="16751300" y="49213"/>
            <a:ext cx="1536700" cy="1536700"/>
            <a:chOff x="0" y="0"/>
            <a:chExt cx="6350000" cy="6350000"/>
          </a:xfrm>
        </p:grpSpPr>
        <p:sp>
          <p:nvSpPr>
            <p:cNvPr id="20506" name="Freeform 19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0487" name="Group 20"/>
          <p:cNvGrpSpPr>
            <a:grpSpLocks noChangeAspect="1"/>
          </p:cNvGrpSpPr>
          <p:nvPr/>
        </p:nvGrpSpPr>
        <p:grpSpPr bwMode="auto">
          <a:xfrm>
            <a:off x="16948150" y="246063"/>
            <a:ext cx="1143000" cy="1143000"/>
            <a:chOff x="0" y="0"/>
            <a:chExt cx="6350000" cy="634997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  <p:sp>
        <p:nvSpPr>
          <p:cNvPr id="22" name="TextBox 22"/>
          <p:cNvSpPr txBox="1"/>
          <p:nvPr/>
        </p:nvSpPr>
        <p:spPr>
          <a:xfrm rot="5400000">
            <a:off x="13506450" y="5724525"/>
            <a:ext cx="7921625" cy="12033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just" fontAlgn="auto">
              <a:lnSpc>
                <a:spcPts val="46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699" b="1">
                <a:solidFill>
                  <a:srgbClr val="000000"/>
                </a:solidFill>
                <a:latin typeface="Sitka Heading" pitchFamily="2" charset="0"/>
                <a:cs typeface="+mn-cs"/>
              </a:rPr>
              <a:t>Субсидії на житлово-</a:t>
            </a:r>
          </a:p>
          <a:p>
            <a:pPr algn="just" fontAlgn="auto">
              <a:lnSpc>
                <a:spcPts val="4699"/>
              </a:lnSpc>
              <a:spcAft>
                <a:spcPts val="0"/>
              </a:spcAft>
              <a:defRPr/>
            </a:pPr>
            <a:r>
              <a:rPr lang="en-US" sz="4699" b="1">
                <a:solidFill>
                  <a:srgbClr val="000000"/>
                </a:solidFill>
                <a:latin typeface="Sitka Heading" pitchFamily="2" charset="0"/>
                <a:cs typeface="+mn-cs"/>
              </a:rPr>
              <a:t>комунальні послуги</a:t>
            </a:r>
          </a:p>
        </p:txBody>
      </p:sp>
      <p:sp>
        <p:nvSpPr>
          <p:cNvPr id="20489" name="TextBox 23"/>
          <p:cNvSpPr txBox="1">
            <a:spLocks noChangeArrowheads="1"/>
          </p:cNvSpPr>
          <p:nvPr/>
        </p:nvSpPr>
        <p:spPr bwMode="auto">
          <a:xfrm>
            <a:off x="555625" y="5653088"/>
            <a:ext cx="151987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050"/>
              </a:lnSpc>
            </a:pPr>
            <a:r>
              <a:rPr lang="en-US" sz="4000" b="1">
                <a:solidFill>
                  <a:srgbClr val="388659"/>
                </a:solidFill>
                <a:latin typeface="Sitka Heading"/>
              </a:rPr>
              <a:t>Нараховано </a:t>
            </a:r>
            <a:r>
              <a:rPr lang="uk-UA" sz="4000" b="1">
                <a:solidFill>
                  <a:srgbClr val="388659"/>
                </a:solidFill>
              </a:rPr>
              <a:t>субсидій </a:t>
            </a:r>
            <a:r>
              <a:rPr lang="en-US" sz="4000" b="1">
                <a:solidFill>
                  <a:srgbClr val="388659"/>
                </a:solidFill>
                <a:latin typeface="Sitka Heading"/>
              </a:rPr>
              <a:t>протягом звітного періоду </a:t>
            </a:r>
            <a:endParaRPr lang="uk-UA" sz="4000" b="1">
              <a:solidFill>
                <a:srgbClr val="388659"/>
              </a:solidFill>
              <a:latin typeface="Sitka Heading"/>
            </a:endParaRPr>
          </a:p>
          <a:p>
            <a:pPr algn="ctr">
              <a:lnSpc>
                <a:spcPts val="4050"/>
              </a:lnSpc>
            </a:pPr>
            <a:r>
              <a:rPr lang="en-US" sz="4000" b="1">
                <a:solidFill>
                  <a:srgbClr val="B21719"/>
                </a:solidFill>
                <a:latin typeface="Sitka Heading"/>
              </a:rPr>
              <a:t>29</a:t>
            </a:r>
            <a:r>
              <a:rPr lang="uk-UA" sz="4000" b="1">
                <a:solidFill>
                  <a:srgbClr val="B21719"/>
                </a:solidFill>
                <a:latin typeface="Sitka Heading"/>
              </a:rPr>
              <a:t>,4 </a:t>
            </a:r>
            <a:r>
              <a:rPr lang="en-US" sz="4000" b="1">
                <a:solidFill>
                  <a:srgbClr val="388659"/>
                </a:solidFill>
                <a:latin typeface="Sitka Heading"/>
              </a:rPr>
              <a:t> </a:t>
            </a:r>
            <a:r>
              <a:rPr lang="uk-UA" sz="4000" b="1">
                <a:solidFill>
                  <a:srgbClr val="388659"/>
                </a:solidFill>
                <a:latin typeface="Sitka Heading"/>
              </a:rPr>
              <a:t>млн</a:t>
            </a:r>
            <a:r>
              <a:rPr lang="uk-UA" sz="4000" b="1">
                <a:solidFill>
                  <a:srgbClr val="388659"/>
                </a:solidFill>
              </a:rPr>
              <a:t> </a:t>
            </a:r>
            <a:r>
              <a:rPr lang="en-US" sz="4000" b="1">
                <a:solidFill>
                  <a:srgbClr val="388659"/>
                </a:solidFill>
                <a:latin typeface="Sitka Heading"/>
              </a:rPr>
              <a:t>грн</a:t>
            </a:r>
            <a:r>
              <a:rPr lang="uk-UA" sz="4000" b="1">
                <a:solidFill>
                  <a:srgbClr val="388659"/>
                </a:solidFill>
                <a:latin typeface="Sitka Heading"/>
              </a:rPr>
              <a:t> (2020р.)</a:t>
            </a:r>
            <a:endParaRPr lang="en-US" sz="4000" b="1">
              <a:solidFill>
                <a:srgbClr val="388659"/>
              </a:solidFill>
              <a:latin typeface="Sitka Heading"/>
            </a:endParaRPr>
          </a:p>
          <a:p>
            <a:pPr algn="ctr">
              <a:lnSpc>
                <a:spcPts val="4050"/>
              </a:lnSpc>
            </a:pPr>
            <a:r>
              <a:rPr lang="en-US" sz="4000" b="1">
                <a:solidFill>
                  <a:srgbClr val="B21719"/>
                </a:solidFill>
                <a:latin typeface="Sitka Heading"/>
              </a:rPr>
              <a:t>38</a:t>
            </a:r>
            <a:r>
              <a:rPr lang="uk-UA" sz="4000" b="1">
                <a:solidFill>
                  <a:srgbClr val="B21719"/>
                </a:solidFill>
                <a:latin typeface="Sitka Heading"/>
              </a:rPr>
              <a:t>,1  </a:t>
            </a:r>
            <a:r>
              <a:rPr lang="en-US" sz="4000" b="1">
                <a:solidFill>
                  <a:srgbClr val="388659"/>
                </a:solidFill>
                <a:latin typeface="Sitka Heading"/>
              </a:rPr>
              <a:t> </a:t>
            </a:r>
            <a:r>
              <a:rPr lang="uk-UA" sz="4000" b="1">
                <a:solidFill>
                  <a:srgbClr val="388659"/>
                </a:solidFill>
                <a:latin typeface="Sitka Heading"/>
              </a:rPr>
              <a:t>млн</a:t>
            </a:r>
            <a:r>
              <a:rPr lang="uk-UA" sz="4000" b="1">
                <a:solidFill>
                  <a:srgbClr val="388659"/>
                </a:solidFill>
              </a:rPr>
              <a:t> </a:t>
            </a:r>
            <a:r>
              <a:rPr lang="en-US" sz="4000" b="1">
                <a:solidFill>
                  <a:srgbClr val="388659"/>
                </a:solidFill>
                <a:latin typeface="Sitka Heading"/>
              </a:rPr>
              <a:t>грн</a:t>
            </a:r>
            <a:r>
              <a:rPr lang="uk-UA" sz="4000" b="1">
                <a:solidFill>
                  <a:srgbClr val="388659"/>
                </a:solidFill>
                <a:latin typeface="Sitka Heading"/>
              </a:rPr>
              <a:t> (2021р.)</a:t>
            </a:r>
            <a:endParaRPr lang="en-US" sz="4000" b="1">
              <a:solidFill>
                <a:srgbClr val="388659"/>
              </a:solidFill>
              <a:latin typeface="Sitka Heading"/>
            </a:endParaRPr>
          </a:p>
        </p:txBody>
      </p:sp>
      <p:sp>
        <p:nvSpPr>
          <p:cNvPr id="20490" name="TextBox 24"/>
          <p:cNvSpPr txBox="1">
            <a:spLocks noChangeArrowheads="1"/>
          </p:cNvSpPr>
          <p:nvPr/>
        </p:nvSpPr>
        <p:spPr bwMode="auto">
          <a:xfrm>
            <a:off x="555625" y="7797800"/>
            <a:ext cx="153860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050"/>
              </a:lnSpc>
            </a:pPr>
            <a:r>
              <a:rPr lang="en-US" sz="4000" b="1">
                <a:solidFill>
                  <a:srgbClr val="423839"/>
                </a:solidFill>
                <a:latin typeface="Sitka Heading"/>
              </a:rPr>
              <a:t>Розмір житлової субсидії збільшився у зв'язку зі збільшенням соціальних нормативів на </a:t>
            </a:r>
            <a:r>
              <a:rPr lang="en-US" sz="4000" b="1">
                <a:solidFill>
                  <a:srgbClr val="B21719"/>
                </a:solidFill>
                <a:latin typeface="Sitka Heading"/>
              </a:rPr>
              <a:t>50%</a:t>
            </a:r>
            <a:r>
              <a:rPr lang="en-US" sz="4000" b="1">
                <a:solidFill>
                  <a:srgbClr val="423839"/>
                </a:solidFill>
                <a:latin typeface="Sitka Heading"/>
              </a:rPr>
              <a:t> на період карантину та збільшенням тарифу на послуги електропостачання</a:t>
            </a:r>
          </a:p>
        </p:txBody>
      </p:sp>
      <p:grpSp>
        <p:nvGrpSpPr>
          <p:cNvPr id="20491" name="Group 27"/>
          <p:cNvGrpSpPr>
            <a:grpSpLocks noChangeAspect="1"/>
          </p:cNvGrpSpPr>
          <p:nvPr/>
        </p:nvGrpSpPr>
        <p:grpSpPr bwMode="auto">
          <a:xfrm>
            <a:off x="800100" y="539750"/>
            <a:ext cx="5976938" cy="3903663"/>
            <a:chOff x="2362" y="1790"/>
            <a:chExt cx="6845" cy="4471"/>
          </a:xfrm>
        </p:grpSpPr>
        <p:sp>
          <p:nvSpPr>
            <p:cNvPr id="20492" name="AutoShape 28"/>
            <p:cNvSpPr>
              <a:spLocks noChangeAspect="1" noChangeArrowheads="1"/>
            </p:cNvSpPr>
            <p:nvPr/>
          </p:nvSpPr>
          <p:spPr bwMode="auto">
            <a:xfrm>
              <a:off x="2362" y="1790"/>
              <a:ext cx="6845" cy="4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grpSp>
          <p:nvGrpSpPr>
            <p:cNvPr id="20493" name="Group 3"/>
            <p:cNvGrpSpPr>
              <a:grpSpLocks/>
            </p:cNvGrpSpPr>
            <p:nvPr/>
          </p:nvGrpSpPr>
          <p:grpSpPr bwMode="auto">
            <a:xfrm>
              <a:off x="2362" y="3230"/>
              <a:ext cx="3244" cy="2582"/>
              <a:chOff x="0" y="0"/>
              <a:chExt cx="3956317" cy="4487927"/>
            </a:xfrm>
          </p:grpSpPr>
          <p:sp>
            <p:nvSpPr>
              <p:cNvPr id="20501" name="Freeform 4"/>
              <p:cNvSpPr>
                <a:spLocks noChangeArrowheads="1"/>
              </p:cNvSpPr>
              <p:nvPr/>
            </p:nvSpPr>
            <p:spPr bwMode="auto">
              <a:xfrm>
                <a:off x="72390" y="72390"/>
                <a:ext cx="3811537" cy="4343147"/>
              </a:xfrm>
              <a:custGeom>
                <a:avLst/>
                <a:gdLst>
                  <a:gd name="T0" fmla="*/ 0 w 3811537"/>
                  <a:gd name="T1" fmla="*/ 0 h 4343147"/>
                  <a:gd name="T2" fmla="*/ 3811537 w 3811537"/>
                  <a:gd name="T3" fmla="*/ 4343147 h 4343147"/>
                </a:gdLst>
                <a:ahLst/>
                <a:cxnLst/>
                <a:rect l="T0" t="T1" r="T2" b="T3"/>
                <a:pathLst>
                  <a:path w="3811537" h="4343147">
                    <a:moveTo>
                      <a:pt x="0" y="0"/>
                    </a:moveTo>
                    <a:lnTo>
                      <a:pt x="3811537" y="0"/>
                    </a:lnTo>
                    <a:lnTo>
                      <a:pt x="3811537" y="4343147"/>
                    </a:lnTo>
                    <a:lnTo>
                      <a:pt x="0" y="43431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0502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56317" cy="4487926"/>
              </a:xfrm>
              <a:custGeom>
                <a:avLst/>
                <a:gdLst>
                  <a:gd name="T0" fmla="*/ 0 w 3956317"/>
                  <a:gd name="T1" fmla="*/ 0 h 4487926"/>
                  <a:gd name="T2" fmla="*/ 3956317 w 3956317"/>
                  <a:gd name="T3" fmla="*/ 4487926 h 4487926"/>
                </a:gdLst>
                <a:ahLst/>
                <a:cxnLst/>
                <a:rect l="T0" t="T1" r="T2" b="T3"/>
                <a:pathLst>
                  <a:path w="3956317" h="4487926">
                    <a:moveTo>
                      <a:pt x="3811537" y="4343147"/>
                    </a:moveTo>
                    <a:lnTo>
                      <a:pt x="3956317" y="4343147"/>
                    </a:lnTo>
                    <a:lnTo>
                      <a:pt x="3956317" y="4487926"/>
                    </a:lnTo>
                    <a:lnTo>
                      <a:pt x="3811537" y="4487926"/>
                    </a:lnTo>
                    <a:lnTo>
                      <a:pt x="3811537" y="4343147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4343147"/>
                    </a:lnTo>
                    <a:lnTo>
                      <a:pt x="0" y="4343147"/>
                    </a:lnTo>
                    <a:lnTo>
                      <a:pt x="0" y="144780"/>
                    </a:lnTo>
                    <a:close/>
                    <a:moveTo>
                      <a:pt x="0" y="4343147"/>
                    </a:moveTo>
                    <a:lnTo>
                      <a:pt x="144780" y="4343147"/>
                    </a:lnTo>
                    <a:lnTo>
                      <a:pt x="144780" y="4487926"/>
                    </a:lnTo>
                    <a:lnTo>
                      <a:pt x="0" y="4487926"/>
                    </a:lnTo>
                    <a:lnTo>
                      <a:pt x="0" y="4343147"/>
                    </a:lnTo>
                    <a:close/>
                    <a:moveTo>
                      <a:pt x="3811537" y="144780"/>
                    </a:moveTo>
                    <a:lnTo>
                      <a:pt x="3956317" y="144780"/>
                    </a:lnTo>
                    <a:lnTo>
                      <a:pt x="3956317" y="4343147"/>
                    </a:lnTo>
                    <a:lnTo>
                      <a:pt x="3811537" y="4343147"/>
                    </a:lnTo>
                    <a:lnTo>
                      <a:pt x="3811537" y="144780"/>
                    </a:lnTo>
                    <a:close/>
                    <a:moveTo>
                      <a:pt x="144780" y="4343147"/>
                    </a:moveTo>
                    <a:lnTo>
                      <a:pt x="3811537" y="4343147"/>
                    </a:lnTo>
                    <a:lnTo>
                      <a:pt x="3811537" y="4487926"/>
                    </a:lnTo>
                    <a:lnTo>
                      <a:pt x="144780" y="4487926"/>
                    </a:lnTo>
                    <a:lnTo>
                      <a:pt x="144780" y="4343147"/>
                    </a:lnTo>
                    <a:close/>
                    <a:moveTo>
                      <a:pt x="3811537" y="0"/>
                    </a:moveTo>
                    <a:lnTo>
                      <a:pt x="3956317" y="0"/>
                    </a:lnTo>
                    <a:lnTo>
                      <a:pt x="3956317" y="144780"/>
                    </a:lnTo>
                    <a:lnTo>
                      <a:pt x="3811537" y="144780"/>
                    </a:lnTo>
                    <a:lnTo>
                      <a:pt x="3811537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3811537" y="0"/>
                    </a:lnTo>
                    <a:lnTo>
                      <a:pt x="3811537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B0E6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20494" name="Group 6"/>
            <p:cNvGrpSpPr>
              <a:grpSpLocks/>
            </p:cNvGrpSpPr>
            <p:nvPr/>
          </p:nvGrpSpPr>
          <p:grpSpPr bwMode="auto">
            <a:xfrm>
              <a:off x="5963" y="2445"/>
              <a:ext cx="3244" cy="3367"/>
              <a:chOff x="0" y="0"/>
              <a:chExt cx="3956317" cy="3642315"/>
            </a:xfrm>
          </p:grpSpPr>
          <p:sp>
            <p:nvSpPr>
              <p:cNvPr id="20499" name="Freeform 7"/>
              <p:cNvSpPr>
                <a:spLocks noChangeArrowheads="1"/>
              </p:cNvSpPr>
              <p:nvPr/>
            </p:nvSpPr>
            <p:spPr bwMode="auto">
              <a:xfrm>
                <a:off x="72390" y="72390"/>
                <a:ext cx="3811537" cy="3497535"/>
              </a:xfrm>
              <a:custGeom>
                <a:avLst/>
                <a:gdLst>
                  <a:gd name="T0" fmla="*/ 0 w 3811537"/>
                  <a:gd name="T1" fmla="*/ 0 h 3497535"/>
                  <a:gd name="T2" fmla="*/ 3811537 w 3811537"/>
                  <a:gd name="T3" fmla="*/ 3497535 h 3497535"/>
                </a:gdLst>
                <a:ahLst/>
                <a:cxnLst/>
                <a:rect l="T0" t="T1" r="T2" b="T3"/>
                <a:pathLst>
                  <a:path w="3811537" h="3497535">
                    <a:moveTo>
                      <a:pt x="0" y="0"/>
                    </a:moveTo>
                    <a:lnTo>
                      <a:pt x="3811537" y="0"/>
                    </a:lnTo>
                    <a:lnTo>
                      <a:pt x="3811537" y="3497535"/>
                    </a:lnTo>
                    <a:lnTo>
                      <a:pt x="0" y="34975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F2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0500" name="Freeform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56317" cy="3642314"/>
              </a:xfrm>
              <a:custGeom>
                <a:avLst/>
                <a:gdLst>
                  <a:gd name="T0" fmla="*/ 0 w 3956317"/>
                  <a:gd name="T1" fmla="*/ 0 h 3642314"/>
                  <a:gd name="T2" fmla="*/ 3956317 w 3956317"/>
                  <a:gd name="T3" fmla="*/ 3642314 h 3642314"/>
                </a:gdLst>
                <a:ahLst/>
                <a:cxnLst/>
                <a:rect l="T0" t="T1" r="T2" b="T3"/>
                <a:pathLst>
                  <a:path w="3956317" h="3642314">
                    <a:moveTo>
                      <a:pt x="3811537" y="3497535"/>
                    </a:moveTo>
                    <a:lnTo>
                      <a:pt x="3956317" y="3497535"/>
                    </a:lnTo>
                    <a:lnTo>
                      <a:pt x="3956317" y="3642314"/>
                    </a:lnTo>
                    <a:lnTo>
                      <a:pt x="3811537" y="3642314"/>
                    </a:lnTo>
                    <a:lnTo>
                      <a:pt x="3811537" y="3497535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3497535"/>
                    </a:lnTo>
                    <a:lnTo>
                      <a:pt x="0" y="3497535"/>
                    </a:lnTo>
                    <a:lnTo>
                      <a:pt x="0" y="144780"/>
                    </a:lnTo>
                    <a:close/>
                    <a:moveTo>
                      <a:pt x="0" y="3497535"/>
                    </a:moveTo>
                    <a:lnTo>
                      <a:pt x="144780" y="3497535"/>
                    </a:lnTo>
                    <a:lnTo>
                      <a:pt x="144780" y="3642314"/>
                    </a:lnTo>
                    <a:lnTo>
                      <a:pt x="0" y="3642314"/>
                    </a:lnTo>
                    <a:lnTo>
                      <a:pt x="0" y="3497535"/>
                    </a:lnTo>
                    <a:close/>
                    <a:moveTo>
                      <a:pt x="3811537" y="144780"/>
                    </a:moveTo>
                    <a:lnTo>
                      <a:pt x="3956317" y="144780"/>
                    </a:lnTo>
                    <a:lnTo>
                      <a:pt x="3956317" y="3497535"/>
                    </a:lnTo>
                    <a:lnTo>
                      <a:pt x="3811537" y="3497535"/>
                    </a:lnTo>
                    <a:lnTo>
                      <a:pt x="3811537" y="144780"/>
                    </a:lnTo>
                    <a:close/>
                    <a:moveTo>
                      <a:pt x="144780" y="3497535"/>
                    </a:moveTo>
                    <a:lnTo>
                      <a:pt x="3811537" y="3497535"/>
                    </a:lnTo>
                    <a:lnTo>
                      <a:pt x="3811537" y="3642314"/>
                    </a:lnTo>
                    <a:lnTo>
                      <a:pt x="144780" y="3642314"/>
                    </a:lnTo>
                    <a:lnTo>
                      <a:pt x="144780" y="3497535"/>
                    </a:lnTo>
                    <a:close/>
                    <a:moveTo>
                      <a:pt x="3811537" y="0"/>
                    </a:moveTo>
                    <a:lnTo>
                      <a:pt x="3956317" y="0"/>
                    </a:lnTo>
                    <a:lnTo>
                      <a:pt x="3956317" y="144780"/>
                    </a:lnTo>
                    <a:lnTo>
                      <a:pt x="3811537" y="144780"/>
                    </a:lnTo>
                    <a:lnTo>
                      <a:pt x="3811537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3811537" y="0"/>
                    </a:lnTo>
                    <a:lnTo>
                      <a:pt x="3811537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B0E6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0495" name="TextBox 9"/>
            <p:cNvSpPr txBox="1">
              <a:spLocks noChangeArrowheads="1"/>
            </p:cNvSpPr>
            <p:nvPr/>
          </p:nvSpPr>
          <p:spPr bwMode="auto">
            <a:xfrm>
              <a:off x="2362" y="5854"/>
              <a:ext cx="324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2800" b="1">
                  <a:solidFill>
                    <a:srgbClr val="1E4930"/>
                  </a:solidFill>
                  <a:latin typeface="Sitka Heading"/>
                </a:rPr>
                <a:t>01.10.2020 </a:t>
              </a:r>
              <a:r>
                <a:rPr lang="en-US" sz="2800" b="1">
                  <a:solidFill>
                    <a:srgbClr val="1E4930"/>
                  </a:solidFill>
                </a:rPr>
                <a:t>р</a:t>
              </a:r>
              <a:r>
                <a:rPr lang="en-US" sz="2800" b="1">
                  <a:solidFill>
                    <a:srgbClr val="1E4930"/>
                  </a:solidFill>
                  <a:latin typeface="Sitka Heading"/>
                </a:rPr>
                <a:t>.</a:t>
              </a:r>
              <a:endParaRPr lang="uk-UA"/>
            </a:p>
          </p:txBody>
        </p:sp>
        <p:sp>
          <p:nvSpPr>
            <p:cNvPr id="20496" name="TextBox 10"/>
            <p:cNvSpPr txBox="1">
              <a:spLocks noChangeArrowheads="1"/>
            </p:cNvSpPr>
            <p:nvPr/>
          </p:nvSpPr>
          <p:spPr bwMode="auto">
            <a:xfrm>
              <a:off x="5962" y="5854"/>
              <a:ext cx="318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2800" b="1">
                  <a:solidFill>
                    <a:srgbClr val="1E4930"/>
                  </a:solidFill>
                  <a:latin typeface="Sitka Heading"/>
                </a:rPr>
                <a:t>01.10.2021 </a:t>
              </a:r>
              <a:r>
                <a:rPr lang="en-US" sz="2800" b="1">
                  <a:solidFill>
                    <a:srgbClr val="1E4930"/>
                  </a:solidFill>
                </a:rPr>
                <a:t>р</a:t>
              </a:r>
              <a:r>
                <a:rPr lang="en-US" sz="2800" b="1">
                  <a:solidFill>
                    <a:srgbClr val="1E4930"/>
                  </a:solidFill>
                  <a:latin typeface="Sitka Heading"/>
                </a:rPr>
                <a:t>.</a:t>
              </a:r>
              <a:endParaRPr lang="uk-UA"/>
            </a:p>
          </p:txBody>
        </p:sp>
        <p:sp>
          <p:nvSpPr>
            <p:cNvPr id="20497" name="TextBox 11"/>
            <p:cNvSpPr txBox="1">
              <a:spLocks noChangeArrowheads="1"/>
            </p:cNvSpPr>
            <p:nvPr/>
          </p:nvSpPr>
          <p:spPr bwMode="auto">
            <a:xfrm>
              <a:off x="2420" y="2575"/>
              <a:ext cx="3187" cy="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3400" b="1">
                  <a:solidFill>
                    <a:srgbClr val="B21719"/>
                  </a:solidFill>
                  <a:latin typeface="Sitka Heading"/>
                </a:rPr>
                <a:t>3454,55</a:t>
              </a:r>
              <a:endParaRPr lang="uk-UA"/>
            </a:p>
          </p:txBody>
        </p:sp>
        <p:sp>
          <p:nvSpPr>
            <p:cNvPr id="20498" name="TextBox 12"/>
            <p:cNvSpPr txBox="1">
              <a:spLocks noChangeArrowheads="1"/>
            </p:cNvSpPr>
            <p:nvPr/>
          </p:nvSpPr>
          <p:spPr bwMode="auto">
            <a:xfrm>
              <a:off x="5962" y="1790"/>
              <a:ext cx="3187" cy="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3400" b="1">
                  <a:solidFill>
                    <a:srgbClr val="B21719"/>
                  </a:solidFill>
                  <a:latin typeface="Sitka Heading"/>
                </a:rPr>
                <a:t>4437,93</a:t>
              </a:r>
              <a:endParaRPr lang="uk-U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2232025" y="282575"/>
            <a:ext cx="1544637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4488"/>
              </a:lnSpc>
            </a:pPr>
            <a:r>
              <a:rPr lang="en-US" sz="4400" b="1">
                <a:solidFill>
                  <a:srgbClr val="1E4930"/>
                </a:solidFill>
                <a:latin typeface="Sitka Heading"/>
              </a:rPr>
              <a:t>Нарахування субсидій на житлово-комунальні послуги протягом 9 місяців 2021 року</a:t>
            </a:r>
          </a:p>
        </p:txBody>
      </p:sp>
      <p:grpSp>
        <p:nvGrpSpPr>
          <p:cNvPr id="21507" name="Group 3"/>
          <p:cNvGrpSpPr>
            <a:grpSpLocks/>
          </p:cNvGrpSpPr>
          <p:nvPr/>
        </p:nvGrpSpPr>
        <p:grpSpPr bwMode="auto">
          <a:xfrm>
            <a:off x="574675" y="1758950"/>
            <a:ext cx="10687050" cy="2317750"/>
            <a:chOff x="0" y="0"/>
            <a:chExt cx="14249400" cy="3089747"/>
          </a:xfrm>
        </p:grpSpPr>
        <p:grpSp>
          <p:nvGrpSpPr>
            <p:cNvPr id="21542" name="Group 4"/>
            <p:cNvGrpSpPr>
              <a:grpSpLocks/>
            </p:cNvGrpSpPr>
            <p:nvPr/>
          </p:nvGrpSpPr>
          <p:grpSpPr bwMode="auto">
            <a:xfrm>
              <a:off x="0" y="0"/>
              <a:ext cx="14249400" cy="3089747"/>
              <a:chOff x="0" y="0"/>
              <a:chExt cx="6100524" cy="1322798"/>
            </a:xfrm>
          </p:grpSpPr>
          <p:sp>
            <p:nvSpPr>
              <p:cNvPr id="21544" name="Freeform 5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6037025" cy="1259298"/>
              </a:xfrm>
              <a:custGeom>
                <a:avLst/>
                <a:gdLst>
                  <a:gd name="T0" fmla="*/ 0 w 6037025"/>
                  <a:gd name="T1" fmla="*/ 0 h 1259298"/>
                  <a:gd name="T2" fmla="*/ 6037025 w 6037025"/>
                  <a:gd name="T3" fmla="*/ 1259298 h 1259298"/>
                </a:gdLst>
                <a:ahLst/>
                <a:cxnLst/>
                <a:rect l="T0" t="T1" r="T2" b="T3"/>
                <a:pathLst>
                  <a:path w="6037025" h="1259298">
                    <a:moveTo>
                      <a:pt x="5944314" y="1259298"/>
                    </a:moveTo>
                    <a:lnTo>
                      <a:pt x="92710" y="1259298"/>
                    </a:lnTo>
                    <a:cubicBezTo>
                      <a:pt x="41910" y="1259298"/>
                      <a:pt x="0" y="1217388"/>
                      <a:pt x="0" y="1166588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5943044" y="0"/>
                    </a:lnTo>
                    <a:cubicBezTo>
                      <a:pt x="5993844" y="0"/>
                      <a:pt x="6035754" y="41910"/>
                      <a:pt x="6035754" y="92710"/>
                    </a:cubicBezTo>
                    <a:lnTo>
                      <a:pt x="6035754" y="1165318"/>
                    </a:lnTo>
                    <a:cubicBezTo>
                      <a:pt x="6037025" y="1217388"/>
                      <a:pt x="5995114" y="1259298"/>
                      <a:pt x="5944314" y="1259298"/>
                    </a:cubicBezTo>
                    <a:close/>
                  </a:path>
                </a:pathLst>
              </a:custGeom>
              <a:solidFill>
                <a:srgbClr val="4238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1545" name="Freeform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00525" cy="1322798"/>
              </a:xfrm>
              <a:custGeom>
                <a:avLst/>
                <a:gdLst>
                  <a:gd name="T0" fmla="*/ 0 w 6100525"/>
                  <a:gd name="T1" fmla="*/ 0 h 1322798"/>
                  <a:gd name="T2" fmla="*/ 6100525 w 6100525"/>
                  <a:gd name="T3" fmla="*/ 1322798 h 1322798"/>
                </a:gdLst>
                <a:ahLst/>
                <a:cxnLst/>
                <a:rect l="T0" t="T1" r="T2" b="T3"/>
                <a:pathLst>
                  <a:path w="6100525" h="1322798">
                    <a:moveTo>
                      <a:pt x="5976064" y="59690"/>
                    </a:moveTo>
                    <a:cubicBezTo>
                      <a:pt x="6011624" y="59690"/>
                      <a:pt x="6040834" y="88900"/>
                      <a:pt x="6040834" y="124460"/>
                    </a:cubicBezTo>
                    <a:lnTo>
                      <a:pt x="6040834" y="1198338"/>
                    </a:lnTo>
                    <a:cubicBezTo>
                      <a:pt x="6040834" y="1233898"/>
                      <a:pt x="6011624" y="1263108"/>
                      <a:pt x="5976064" y="1263108"/>
                    </a:cubicBezTo>
                    <a:lnTo>
                      <a:pt x="124460" y="1263108"/>
                    </a:lnTo>
                    <a:cubicBezTo>
                      <a:pt x="88900" y="1263108"/>
                      <a:pt x="59690" y="1233898"/>
                      <a:pt x="59690" y="1198338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5976064" y="59690"/>
                    </a:lnTo>
                    <a:moveTo>
                      <a:pt x="597606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198338"/>
                    </a:lnTo>
                    <a:cubicBezTo>
                      <a:pt x="0" y="1266918"/>
                      <a:pt x="55880" y="1322798"/>
                      <a:pt x="124460" y="1322798"/>
                    </a:cubicBezTo>
                    <a:lnTo>
                      <a:pt x="5976064" y="1322798"/>
                    </a:lnTo>
                    <a:cubicBezTo>
                      <a:pt x="6044645" y="1322798"/>
                      <a:pt x="6100525" y="1266918"/>
                      <a:pt x="6100525" y="1198338"/>
                    </a:cubicBezTo>
                    <a:lnTo>
                      <a:pt x="6100525" y="124460"/>
                    </a:lnTo>
                    <a:cubicBezTo>
                      <a:pt x="6100525" y="55880"/>
                      <a:pt x="6044645" y="0"/>
                      <a:pt x="5976064" y="0"/>
                    </a:cubicBezTo>
                    <a:close/>
                  </a:path>
                </a:pathLst>
              </a:custGeom>
              <a:solidFill>
                <a:srgbClr val="7A626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1543" name="TextBox 7"/>
            <p:cNvSpPr txBox="1">
              <a:spLocks noChangeArrowheads="1"/>
            </p:cNvSpPr>
            <p:nvPr/>
          </p:nvSpPr>
          <p:spPr bwMode="auto">
            <a:xfrm>
              <a:off x="1813984" y="632764"/>
              <a:ext cx="10621433" cy="1841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5438"/>
                </a:lnSpc>
              </a:pPr>
              <a:r>
                <a:rPr lang="en-US" sz="5400" b="1">
                  <a:solidFill>
                    <a:srgbClr val="DFF2D8"/>
                  </a:solidFill>
                  <a:latin typeface="Sitka Heading"/>
                </a:rPr>
                <a:t>Отримують субсидію </a:t>
              </a:r>
              <a:r>
                <a:rPr lang="uk-UA" sz="5400" b="1">
                  <a:solidFill>
                    <a:srgbClr val="F00D0F"/>
                  </a:solidFill>
                  <a:latin typeface="Sitka Heading"/>
                </a:rPr>
                <a:t>4402</a:t>
              </a:r>
              <a:r>
                <a:rPr lang="en-US" sz="5400" b="1">
                  <a:solidFill>
                    <a:srgbClr val="DFF2D8"/>
                  </a:solidFill>
                  <a:latin typeface="Sitka Heading"/>
                </a:rPr>
                <a:t> сім</a:t>
              </a:r>
              <a:r>
                <a:rPr lang="uk-UA" sz="5400" b="1">
                  <a:solidFill>
                    <a:srgbClr val="DFF2D8"/>
                  </a:solidFill>
                  <a:latin typeface="Sitka Heading"/>
                </a:rPr>
                <a:t>’ї</a:t>
              </a:r>
              <a:endParaRPr lang="en-US" sz="5400" b="1">
                <a:solidFill>
                  <a:srgbClr val="DFF2D8"/>
                </a:solidFill>
                <a:latin typeface="Sitka Heading"/>
              </a:endParaRPr>
            </a:p>
          </p:txBody>
        </p:sp>
      </p:grpSp>
      <p:grpSp>
        <p:nvGrpSpPr>
          <p:cNvPr id="21508" name="Group 8"/>
          <p:cNvGrpSpPr>
            <a:grpSpLocks/>
          </p:cNvGrpSpPr>
          <p:nvPr/>
        </p:nvGrpSpPr>
        <p:grpSpPr bwMode="auto">
          <a:xfrm>
            <a:off x="2232025" y="4591050"/>
            <a:ext cx="10687050" cy="2324100"/>
            <a:chOff x="0" y="0"/>
            <a:chExt cx="14249400" cy="3098800"/>
          </a:xfrm>
        </p:grpSpPr>
        <p:grpSp>
          <p:nvGrpSpPr>
            <p:cNvPr id="21538" name="Group 9"/>
            <p:cNvGrpSpPr>
              <a:grpSpLocks/>
            </p:cNvGrpSpPr>
            <p:nvPr/>
          </p:nvGrpSpPr>
          <p:grpSpPr bwMode="auto">
            <a:xfrm>
              <a:off x="0" y="0"/>
              <a:ext cx="14249400" cy="3098800"/>
              <a:chOff x="0" y="0"/>
              <a:chExt cx="6100524" cy="1326674"/>
            </a:xfrm>
          </p:grpSpPr>
          <p:sp>
            <p:nvSpPr>
              <p:cNvPr id="21540" name="Freeform 10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6037025" cy="1263174"/>
              </a:xfrm>
              <a:custGeom>
                <a:avLst/>
                <a:gdLst>
                  <a:gd name="T0" fmla="*/ 0 w 6037025"/>
                  <a:gd name="T1" fmla="*/ 0 h 1263174"/>
                  <a:gd name="T2" fmla="*/ 6037025 w 6037025"/>
                  <a:gd name="T3" fmla="*/ 1263174 h 1263174"/>
                </a:gdLst>
                <a:ahLst/>
                <a:cxnLst/>
                <a:rect l="T0" t="T1" r="T2" b="T3"/>
                <a:pathLst>
                  <a:path w="6037025" h="1263174">
                    <a:moveTo>
                      <a:pt x="5944314" y="1263174"/>
                    </a:moveTo>
                    <a:lnTo>
                      <a:pt x="92710" y="1263174"/>
                    </a:lnTo>
                    <a:cubicBezTo>
                      <a:pt x="41910" y="1263174"/>
                      <a:pt x="0" y="1221264"/>
                      <a:pt x="0" y="1170464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5943044" y="0"/>
                    </a:lnTo>
                    <a:cubicBezTo>
                      <a:pt x="5993844" y="0"/>
                      <a:pt x="6035754" y="41910"/>
                      <a:pt x="6035754" y="92710"/>
                    </a:cubicBezTo>
                    <a:lnTo>
                      <a:pt x="6035754" y="1169194"/>
                    </a:lnTo>
                    <a:cubicBezTo>
                      <a:pt x="6037025" y="1221264"/>
                      <a:pt x="5995114" y="1263174"/>
                      <a:pt x="5944314" y="1263174"/>
                    </a:cubicBezTo>
                    <a:close/>
                  </a:path>
                </a:pathLst>
              </a:custGeom>
              <a:solidFill>
                <a:srgbClr val="4238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1541" name="Freeform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00525" cy="1326674"/>
              </a:xfrm>
              <a:custGeom>
                <a:avLst/>
                <a:gdLst>
                  <a:gd name="T0" fmla="*/ 0 w 6100525"/>
                  <a:gd name="T1" fmla="*/ 0 h 1326674"/>
                  <a:gd name="T2" fmla="*/ 6100525 w 6100525"/>
                  <a:gd name="T3" fmla="*/ 1326674 h 1326674"/>
                </a:gdLst>
                <a:ahLst/>
                <a:cxnLst/>
                <a:rect l="T0" t="T1" r="T2" b="T3"/>
                <a:pathLst>
                  <a:path w="6100525" h="1326674">
                    <a:moveTo>
                      <a:pt x="5976064" y="59690"/>
                    </a:moveTo>
                    <a:cubicBezTo>
                      <a:pt x="6011624" y="59690"/>
                      <a:pt x="6040834" y="88900"/>
                      <a:pt x="6040834" y="124460"/>
                    </a:cubicBezTo>
                    <a:lnTo>
                      <a:pt x="6040834" y="1202214"/>
                    </a:lnTo>
                    <a:cubicBezTo>
                      <a:pt x="6040834" y="1237774"/>
                      <a:pt x="6011624" y="1266984"/>
                      <a:pt x="5976064" y="1266984"/>
                    </a:cubicBezTo>
                    <a:lnTo>
                      <a:pt x="124460" y="1266984"/>
                    </a:lnTo>
                    <a:cubicBezTo>
                      <a:pt x="88900" y="1266984"/>
                      <a:pt x="59690" y="1237774"/>
                      <a:pt x="59690" y="1202214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5976064" y="59690"/>
                    </a:lnTo>
                    <a:moveTo>
                      <a:pt x="597606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202214"/>
                    </a:lnTo>
                    <a:cubicBezTo>
                      <a:pt x="0" y="1270794"/>
                      <a:pt x="55880" y="1326674"/>
                      <a:pt x="124460" y="1326674"/>
                    </a:cubicBezTo>
                    <a:lnTo>
                      <a:pt x="5976064" y="1326674"/>
                    </a:lnTo>
                    <a:cubicBezTo>
                      <a:pt x="6044645" y="1326674"/>
                      <a:pt x="6100525" y="1270794"/>
                      <a:pt x="6100525" y="1202214"/>
                    </a:cubicBezTo>
                    <a:lnTo>
                      <a:pt x="6100525" y="124460"/>
                    </a:lnTo>
                    <a:cubicBezTo>
                      <a:pt x="6100525" y="55880"/>
                      <a:pt x="6044645" y="0"/>
                      <a:pt x="5976064" y="0"/>
                    </a:cubicBezTo>
                    <a:close/>
                  </a:path>
                </a:pathLst>
              </a:custGeom>
              <a:solidFill>
                <a:srgbClr val="7A626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364067" y="400051"/>
              <a:ext cx="13521267" cy="236643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fontAlgn="auto">
                <a:lnSpc>
                  <a:spcPts val="3441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441" b="1">
                  <a:solidFill>
                    <a:srgbClr val="DFF2D8"/>
                  </a:solidFill>
                  <a:latin typeface="Sitka Heading" pitchFamily="2" charset="0"/>
                  <a:cs typeface="+mn-cs"/>
                </a:rPr>
                <a:t>Середній розмір призначеної готівкою субсидії на тверде паливо та скраплений газ із розрахунку на одну сім'ю складає</a:t>
              </a:r>
            </a:p>
            <a:p>
              <a:pPr algn="ctr" fontAlgn="auto">
                <a:lnSpc>
                  <a:spcPts val="3441"/>
                </a:lnSpc>
                <a:spcAft>
                  <a:spcPts val="0"/>
                </a:spcAft>
                <a:defRPr/>
              </a:pPr>
              <a:r>
                <a:rPr lang="en-US" sz="3441" b="1">
                  <a:solidFill>
                    <a:srgbClr val="DFF2D8"/>
                  </a:solidFill>
                  <a:latin typeface="Sitka Heading" pitchFamily="2" charset="0"/>
                  <a:cs typeface="+mn-cs"/>
                </a:rPr>
                <a:t> </a:t>
              </a:r>
              <a:r>
                <a:rPr lang="en-US" sz="3441" b="1">
                  <a:solidFill>
                    <a:srgbClr val="F00D0F"/>
                  </a:solidFill>
                  <a:latin typeface="Sitka Heading" pitchFamily="2" charset="0"/>
                  <a:cs typeface="+mn-cs"/>
                </a:rPr>
                <a:t>4437,93 </a:t>
              </a:r>
              <a:r>
                <a:rPr lang="en-US" sz="3441" b="1">
                  <a:solidFill>
                    <a:srgbClr val="DFF2D8"/>
                  </a:solidFill>
                  <a:latin typeface="Sitka Heading" pitchFamily="2" charset="0"/>
                  <a:cs typeface="+mn-cs"/>
                </a:rPr>
                <a:t>грн </a:t>
              </a:r>
            </a:p>
          </p:txBody>
        </p:sp>
      </p:grpSp>
      <p:grpSp>
        <p:nvGrpSpPr>
          <p:cNvPr id="21509" name="Group 13"/>
          <p:cNvGrpSpPr>
            <a:grpSpLocks/>
          </p:cNvGrpSpPr>
          <p:nvPr/>
        </p:nvGrpSpPr>
        <p:grpSpPr bwMode="auto">
          <a:xfrm rot="5400000">
            <a:off x="9559925" y="3702051"/>
            <a:ext cx="1482725" cy="825500"/>
            <a:chOff x="0" y="0"/>
            <a:chExt cx="1978610" cy="1100781"/>
          </a:xfrm>
        </p:grpSpPr>
        <p:grpSp>
          <p:nvGrpSpPr>
            <p:cNvPr id="21534" name="Group 14"/>
            <p:cNvGrpSpPr>
              <a:grpSpLocks/>
            </p:cNvGrpSpPr>
            <p:nvPr/>
          </p:nvGrpSpPr>
          <p:grpSpPr bwMode="auto">
            <a:xfrm>
              <a:off x="0" y="247972"/>
              <a:ext cx="1072262" cy="604838"/>
              <a:chOff x="0" y="0"/>
              <a:chExt cx="1208616" cy="681752"/>
            </a:xfrm>
          </p:grpSpPr>
          <p:sp>
            <p:nvSpPr>
              <p:cNvPr id="21537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8616" cy="681752"/>
              </a:xfrm>
              <a:custGeom>
                <a:avLst/>
                <a:gdLst>
                  <a:gd name="T0" fmla="*/ 0 w 1208616"/>
                  <a:gd name="T1" fmla="*/ 0 h 681752"/>
                  <a:gd name="T2" fmla="*/ 1208616 w 1208616"/>
                  <a:gd name="T3" fmla="*/ 681752 h 681752"/>
                </a:gdLst>
                <a:ahLst/>
                <a:cxnLst/>
                <a:rect l="T0" t="T1" r="T2" b="T3"/>
                <a:pathLst>
                  <a:path w="1208616" h="681752">
                    <a:moveTo>
                      <a:pt x="0" y="0"/>
                    </a:moveTo>
                    <a:lnTo>
                      <a:pt x="1208616" y="0"/>
                    </a:lnTo>
                    <a:lnTo>
                      <a:pt x="1208616" y="681752"/>
                    </a:lnTo>
                    <a:lnTo>
                      <a:pt x="0" y="681752"/>
                    </a:lnTo>
                    <a:close/>
                  </a:path>
                </a:pathLst>
              </a:custGeom>
              <a:solidFill>
                <a:srgbClr val="CED0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21535" name="Group 16"/>
            <p:cNvGrpSpPr>
              <a:grpSpLocks noChangeAspect="1"/>
            </p:cNvGrpSpPr>
            <p:nvPr/>
          </p:nvGrpSpPr>
          <p:grpSpPr bwMode="auto">
            <a:xfrm rot="5400000">
              <a:off x="951581" y="73752"/>
              <a:ext cx="1100781" cy="953277"/>
              <a:chOff x="0" y="0"/>
              <a:chExt cx="6350000" cy="5499100"/>
            </a:xfrm>
          </p:grpSpPr>
          <p:sp>
            <p:nvSpPr>
              <p:cNvPr id="21536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50000" cy="5499100"/>
              </a:xfrm>
              <a:custGeom>
                <a:avLst/>
                <a:gdLst>
                  <a:gd name="T0" fmla="*/ 0 w 6350000"/>
                  <a:gd name="T1" fmla="*/ 0 h 5499100"/>
                  <a:gd name="T2" fmla="*/ 6350000 w 6350000"/>
                  <a:gd name="T3" fmla="*/ 5499100 h 5499100"/>
                </a:gdLst>
                <a:ahLst/>
                <a:cxnLst/>
                <a:rect l="T0" t="T1" r="T2" b="T3"/>
                <a:pathLst>
                  <a:path w="6350000" h="5499100">
                    <a:moveTo>
                      <a:pt x="0" y="5499100"/>
                    </a:moveTo>
                    <a:lnTo>
                      <a:pt x="3175000" y="0"/>
                    </a:lnTo>
                    <a:lnTo>
                      <a:pt x="6350000" y="5499100"/>
                    </a:lnTo>
                    <a:lnTo>
                      <a:pt x="0" y="5499100"/>
                    </a:lnTo>
                    <a:close/>
                  </a:path>
                </a:pathLst>
              </a:custGeom>
              <a:solidFill>
                <a:srgbClr val="CED0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</p:grpSp>
      <p:grpSp>
        <p:nvGrpSpPr>
          <p:cNvPr id="21510" name="Group 18"/>
          <p:cNvGrpSpPr>
            <a:grpSpLocks/>
          </p:cNvGrpSpPr>
          <p:nvPr/>
        </p:nvGrpSpPr>
        <p:grpSpPr bwMode="auto">
          <a:xfrm>
            <a:off x="3986213" y="7286625"/>
            <a:ext cx="10687050" cy="2590800"/>
            <a:chOff x="0" y="0"/>
            <a:chExt cx="14249400" cy="3454400"/>
          </a:xfrm>
        </p:grpSpPr>
        <p:grpSp>
          <p:nvGrpSpPr>
            <p:cNvPr id="21530" name="Group 19"/>
            <p:cNvGrpSpPr>
              <a:grpSpLocks/>
            </p:cNvGrpSpPr>
            <p:nvPr/>
          </p:nvGrpSpPr>
          <p:grpSpPr bwMode="auto">
            <a:xfrm>
              <a:off x="0" y="0"/>
              <a:ext cx="14249400" cy="3454400"/>
              <a:chOff x="0" y="0"/>
              <a:chExt cx="6100524" cy="1478915"/>
            </a:xfrm>
          </p:grpSpPr>
          <p:sp>
            <p:nvSpPr>
              <p:cNvPr id="21532" name="Freeform 20"/>
              <p:cNvSpPr>
                <a:spLocks noChangeArrowheads="1"/>
              </p:cNvSpPr>
              <p:nvPr/>
            </p:nvSpPr>
            <p:spPr bwMode="auto">
              <a:xfrm>
                <a:off x="31750" y="31750"/>
                <a:ext cx="6037025" cy="1415415"/>
              </a:xfrm>
              <a:custGeom>
                <a:avLst/>
                <a:gdLst>
                  <a:gd name="T0" fmla="*/ 0 w 6037025"/>
                  <a:gd name="T1" fmla="*/ 0 h 1415415"/>
                  <a:gd name="T2" fmla="*/ 6037025 w 6037025"/>
                  <a:gd name="T3" fmla="*/ 1415415 h 1415415"/>
                </a:gdLst>
                <a:ahLst/>
                <a:cxnLst/>
                <a:rect l="T0" t="T1" r="T2" b="T3"/>
                <a:pathLst>
                  <a:path w="6037025" h="1415415">
                    <a:moveTo>
                      <a:pt x="5944314" y="1415415"/>
                    </a:moveTo>
                    <a:lnTo>
                      <a:pt x="92710" y="1415415"/>
                    </a:lnTo>
                    <a:cubicBezTo>
                      <a:pt x="41910" y="1415415"/>
                      <a:pt x="0" y="1373505"/>
                      <a:pt x="0" y="132270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5943044" y="0"/>
                    </a:lnTo>
                    <a:cubicBezTo>
                      <a:pt x="5993844" y="0"/>
                      <a:pt x="6035754" y="41910"/>
                      <a:pt x="6035754" y="92710"/>
                    </a:cubicBezTo>
                    <a:lnTo>
                      <a:pt x="6035754" y="1321435"/>
                    </a:lnTo>
                    <a:cubicBezTo>
                      <a:pt x="6037025" y="1373505"/>
                      <a:pt x="5995114" y="1415415"/>
                      <a:pt x="5944314" y="1415415"/>
                    </a:cubicBezTo>
                    <a:close/>
                  </a:path>
                </a:pathLst>
              </a:custGeom>
              <a:solidFill>
                <a:srgbClr val="4238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1533" name="Freeform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00525" cy="1478915"/>
              </a:xfrm>
              <a:custGeom>
                <a:avLst/>
                <a:gdLst>
                  <a:gd name="T0" fmla="*/ 0 w 6100525"/>
                  <a:gd name="T1" fmla="*/ 0 h 1478915"/>
                  <a:gd name="T2" fmla="*/ 6100525 w 6100525"/>
                  <a:gd name="T3" fmla="*/ 1478915 h 1478915"/>
                </a:gdLst>
                <a:ahLst/>
                <a:cxnLst/>
                <a:rect l="T0" t="T1" r="T2" b="T3"/>
                <a:pathLst>
                  <a:path w="6100525" h="1478915">
                    <a:moveTo>
                      <a:pt x="5976064" y="59690"/>
                    </a:moveTo>
                    <a:cubicBezTo>
                      <a:pt x="6011624" y="59690"/>
                      <a:pt x="6040834" y="88900"/>
                      <a:pt x="6040834" y="124460"/>
                    </a:cubicBezTo>
                    <a:lnTo>
                      <a:pt x="6040834" y="1354455"/>
                    </a:lnTo>
                    <a:cubicBezTo>
                      <a:pt x="6040834" y="1390015"/>
                      <a:pt x="6011624" y="1419225"/>
                      <a:pt x="5976064" y="1419225"/>
                    </a:cubicBezTo>
                    <a:lnTo>
                      <a:pt x="124460" y="1419225"/>
                    </a:lnTo>
                    <a:cubicBezTo>
                      <a:pt x="88900" y="1419225"/>
                      <a:pt x="59690" y="1390015"/>
                      <a:pt x="59690" y="135445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5976064" y="59690"/>
                    </a:lnTo>
                    <a:moveTo>
                      <a:pt x="5976064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1354455"/>
                    </a:lnTo>
                    <a:cubicBezTo>
                      <a:pt x="0" y="1423035"/>
                      <a:pt x="55880" y="1478915"/>
                      <a:pt x="124460" y="1478915"/>
                    </a:cubicBezTo>
                    <a:lnTo>
                      <a:pt x="5976064" y="1478915"/>
                    </a:lnTo>
                    <a:cubicBezTo>
                      <a:pt x="6044645" y="1478915"/>
                      <a:pt x="6100525" y="1423035"/>
                      <a:pt x="6100525" y="1354455"/>
                    </a:cubicBezTo>
                    <a:lnTo>
                      <a:pt x="6100525" y="124460"/>
                    </a:lnTo>
                    <a:cubicBezTo>
                      <a:pt x="6100525" y="55880"/>
                      <a:pt x="6044645" y="0"/>
                      <a:pt x="5976064" y="0"/>
                    </a:cubicBezTo>
                    <a:close/>
                  </a:path>
                </a:pathLst>
              </a:custGeom>
              <a:solidFill>
                <a:srgbClr val="7A626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21531" name="TextBox 22"/>
            <p:cNvSpPr txBox="1">
              <a:spLocks noChangeArrowheads="1"/>
            </p:cNvSpPr>
            <p:nvPr/>
          </p:nvSpPr>
          <p:spPr bwMode="auto">
            <a:xfrm>
              <a:off x="364067" y="745067"/>
              <a:ext cx="13521267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ts val="3938"/>
                </a:lnSpc>
              </a:pPr>
              <a:r>
                <a:rPr lang="en-US" sz="3900" b="1">
                  <a:solidFill>
                    <a:srgbClr val="DFF2D8"/>
                  </a:solidFill>
                  <a:latin typeface="Sitka Heading"/>
                </a:rPr>
                <a:t>Середній розмір призначеної субсидії на житлово-комунальні послуги  </a:t>
              </a:r>
              <a:r>
                <a:rPr lang="uk-UA" sz="3900" b="1">
                  <a:solidFill>
                    <a:srgbClr val="DFF2D8"/>
                  </a:solidFill>
                  <a:latin typeface="Sitka Heading"/>
                </a:rPr>
                <a:t>із розрахунку </a:t>
              </a:r>
              <a:r>
                <a:rPr lang="en-US" sz="3900" b="1">
                  <a:solidFill>
                    <a:srgbClr val="DFF2D8"/>
                  </a:solidFill>
                  <a:latin typeface="Sitka Heading"/>
                </a:rPr>
                <a:t>на одну сім'ю складає </a:t>
              </a:r>
              <a:r>
                <a:rPr lang="uk-UA" sz="3900" b="1">
                  <a:solidFill>
                    <a:srgbClr val="DFF2D8"/>
                  </a:solidFill>
                  <a:latin typeface="Sitka Heading"/>
                </a:rPr>
                <a:t>  </a:t>
              </a:r>
              <a:r>
                <a:rPr lang="en-US" sz="3900" b="1">
                  <a:solidFill>
                    <a:srgbClr val="F00D0F"/>
                  </a:solidFill>
                  <a:latin typeface="Sitka Heading"/>
                </a:rPr>
                <a:t>356,69 </a:t>
              </a:r>
              <a:r>
                <a:rPr lang="en-US" sz="3900" b="1">
                  <a:solidFill>
                    <a:srgbClr val="DFF2D8"/>
                  </a:solidFill>
                  <a:latin typeface="Sitka Heading"/>
                </a:rPr>
                <a:t>грн </a:t>
              </a:r>
            </a:p>
          </p:txBody>
        </p:sp>
      </p:grpSp>
      <p:grpSp>
        <p:nvGrpSpPr>
          <p:cNvPr id="21511" name="Group 23"/>
          <p:cNvGrpSpPr>
            <a:grpSpLocks/>
          </p:cNvGrpSpPr>
          <p:nvPr/>
        </p:nvGrpSpPr>
        <p:grpSpPr bwMode="auto">
          <a:xfrm rot="5400000">
            <a:off x="11460162" y="6502401"/>
            <a:ext cx="1482725" cy="825500"/>
            <a:chOff x="0" y="0"/>
            <a:chExt cx="1978610" cy="1100781"/>
          </a:xfrm>
        </p:grpSpPr>
        <p:grpSp>
          <p:nvGrpSpPr>
            <p:cNvPr id="21526" name="Group 24"/>
            <p:cNvGrpSpPr>
              <a:grpSpLocks/>
            </p:cNvGrpSpPr>
            <p:nvPr/>
          </p:nvGrpSpPr>
          <p:grpSpPr bwMode="auto">
            <a:xfrm>
              <a:off x="0" y="247972"/>
              <a:ext cx="1072262" cy="604838"/>
              <a:chOff x="0" y="0"/>
              <a:chExt cx="1208616" cy="681752"/>
            </a:xfrm>
          </p:grpSpPr>
          <p:sp>
            <p:nvSpPr>
              <p:cNvPr id="21529" name="Freeform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8616" cy="681752"/>
              </a:xfrm>
              <a:custGeom>
                <a:avLst/>
                <a:gdLst>
                  <a:gd name="T0" fmla="*/ 0 w 1208616"/>
                  <a:gd name="T1" fmla="*/ 0 h 681752"/>
                  <a:gd name="T2" fmla="*/ 1208616 w 1208616"/>
                  <a:gd name="T3" fmla="*/ 681752 h 681752"/>
                </a:gdLst>
                <a:ahLst/>
                <a:cxnLst/>
                <a:rect l="T0" t="T1" r="T2" b="T3"/>
                <a:pathLst>
                  <a:path w="1208616" h="681752">
                    <a:moveTo>
                      <a:pt x="0" y="0"/>
                    </a:moveTo>
                    <a:lnTo>
                      <a:pt x="1208616" y="0"/>
                    </a:lnTo>
                    <a:lnTo>
                      <a:pt x="1208616" y="681752"/>
                    </a:lnTo>
                    <a:lnTo>
                      <a:pt x="0" y="681752"/>
                    </a:lnTo>
                    <a:close/>
                  </a:path>
                </a:pathLst>
              </a:custGeom>
              <a:solidFill>
                <a:srgbClr val="CED0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21527" name="Group 26"/>
            <p:cNvGrpSpPr>
              <a:grpSpLocks noChangeAspect="1"/>
            </p:cNvGrpSpPr>
            <p:nvPr/>
          </p:nvGrpSpPr>
          <p:grpSpPr bwMode="auto">
            <a:xfrm rot="5400000">
              <a:off x="951581" y="73752"/>
              <a:ext cx="1100781" cy="953277"/>
              <a:chOff x="0" y="0"/>
              <a:chExt cx="6350000" cy="5499100"/>
            </a:xfrm>
          </p:grpSpPr>
          <p:sp>
            <p:nvSpPr>
              <p:cNvPr id="21528" name="Freeform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50000" cy="5499100"/>
              </a:xfrm>
              <a:custGeom>
                <a:avLst/>
                <a:gdLst>
                  <a:gd name="T0" fmla="*/ 0 w 6350000"/>
                  <a:gd name="T1" fmla="*/ 0 h 5499100"/>
                  <a:gd name="T2" fmla="*/ 6350000 w 6350000"/>
                  <a:gd name="T3" fmla="*/ 5499100 h 5499100"/>
                </a:gdLst>
                <a:ahLst/>
                <a:cxnLst/>
                <a:rect l="T0" t="T1" r="T2" b="T3"/>
                <a:pathLst>
                  <a:path w="6350000" h="5499100">
                    <a:moveTo>
                      <a:pt x="0" y="5499100"/>
                    </a:moveTo>
                    <a:lnTo>
                      <a:pt x="3175000" y="0"/>
                    </a:lnTo>
                    <a:lnTo>
                      <a:pt x="6350000" y="5499100"/>
                    </a:lnTo>
                    <a:lnTo>
                      <a:pt x="0" y="5499100"/>
                    </a:lnTo>
                    <a:close/>
                  </a:path>
                </a:pathLst>
              </a:custGeom>
              <a:solidFill>
                <a:srgbClr val="CED0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</p:grpSp>
      <p:grpSp>
        <p:nvGrpSpPr>
          <p:cNvPr id="21512" name="Group 28"/>
          <p:cNvGrpSpPr>
            <a:grpSpLocks/>
          </p:cNvGrpSpPr>
          <p:nvPr/>
        </p:nvGrpSpPr>
        <p:grpSpPr bwMode="auto">
          <a:xfrm rot="-5400000">
            <a:off x="13678694" y="5668169"/>
            <a:ext cx="7754937" cy="1463675"/>
            <a:chOff x="0" y="0"/>
            <a:chExt cx="4162081" cy="785017"/>
          </a:xfrm>
        </p:grpSpPr>
        <p:sp>
          <p:nvSpPr>
            <p:cNvPr id="21525" name="Freeform 29"/>
            <p:cNvSpPr>
              <a:spLocks noChangeArrowheads="1"/>
            </p:cNvSpPr>
            <p:nvPr/>
          </p:nvSpPr>
          <p:spPr bwMode="auto">
            <a:xfrm>
              <a:off x="0" y="0"/>
              <a:ext cx="4162081" cy="785017"/>
            </a:xfrm>
            <a:custGeom>
              <a:avLst/>
              <a:gdLst>
                <a:gd name="T0" fmla="*/ 0 w 4162081"/>
                <a:gd name="T1" fmla="*/ 0 h 785017"/>
                <a:gd name="T2" fmla="*/ 4162081 w 4162081"/>
                <a:gd name="T3" fmla="*/ 785017 h 785017"/>
              </a:gdLst>
              <a:ahLst/>
              <a:cxnLst/>
              <a:rect l="T0" t="T1" r="T2" b="T3"/>
              <a:pathLst>
                <a:path w="4162081" h="785017">
                  <a:moveTo>
                    <a:pt x="0" y="0"/>
                  </a:moveTo>
                  <a:lnTo>
                    <a:pt x="4162081" y="0"/>
                  </a:lnTo>
                  <a:lnTo>
                    <a:pt x="4162081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7A62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1513" name="Group 30"/>
          <p:cNvGrpSpPr>
            <a:grpSpLocks/>
          </p:cNvGrpSpPr>
          <p:nvPr/>
        </p:nvGrpSpPr>
        <p:grpSpPr bwMode="auto">
          <a:xfrm rot="-5400000">
            <a:off x="16824325" y="1790700"/>
            <a:ext cx="1463675" cy="1463675"/>
            <a:chOff x="0" y="0"/>
            <a:chExt cx="6350000" cy="6350000"/>
          </a:xfrm>
        </p:grpSpPr>
        <p:sp>
          <p:nvSpPr>
            <p:cNvPr id="21524" name="Freeform 31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1514" name="Group 32"/>
          <p:cNvGrpSpPr>
            <a:grpSpLocks/>
          </p:cNvGrpSpPr>
          <p:nvPr/>
        </p:nvGrpSpPr>
        <p:grpSpPr bwMode="auto">
          <a:xfrm rot="-5400000">
            <a:off x="13739019" y="7192169"/>
            <a:ext cx="4708525" cy="1462087"/>
            <a:chOff x="0" y="0"/>
            <a:chExt cx="2526788" cy="785017"/>
          </a:xfrm>
        </p:grpSpPr>
        <p:sp>
          <p:nvSpPr>
            <p:cNvPr id="21523" name="Freeform 33"/>
            <p:cNvSpPr>
              <a:spLocks noChangeArrowheads="1"/>
            </p:cNvSpPr>
            <p:nvPr/>
          </p:nvSpPr>
          <p:spPr bwMode="auto">
            <a:xfrm>
              <a:off x="0" y="0"/>
              <a:ext cx="2526788" cy="785017"/>
            </a:xfrm>
            <a:custGeom>
              <a:avLst/>
              <a:gdLst>
                <a:gd name="T0" fmla="*/ 0 w 2526788"/>
                <a:gd name="T1" fmla="*/ 0 h 785017"/>
                <a:gd name="T2" fmla="*/ 2526788 w 2526788"/>
                <a:gd name="T3" fmla="*/ 785017 h 785017"/>
              </a:gdLst>
              <a:ahLst/>
              <a:cxnLst/>
              <a:rect l="T0" t="T1" r="T2" b="T3"/>
              <a:pathLst>
                <a:path w="2526788" h="785017">
                  <a:moveTo>
                    <a:pt x="0" y="0"/>
                  </a:moveTo>
                  <a:lnTo>
                    <a:pt x="2526788" y="0"/>
                  </a:lnTo>
                  <a:lnTo>
                    <a:pt x="2526788" y="785017"/>
                  </a:lnTo>
                  <a:lnTo>
                    <a:pt x="0" y="785017"/>
                  </a:lnTo>
                  <a:close/>
                </a:path>
              </a:pathLst>
            </a:custGeom>
            <a:solidFill>
              <a:srgbClr val="C6DEA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1515" name="Group 34"/>
          <p:cNvGrpSpPr>
            <a:grpSpLocks/>
          </p:cNvGrpSpPr>
          <p:nvPr/>
        </p:nvGrpSpPr>
        <p:grpSpPr bwMode="auto">
          <a:xfrm rot="-5400000">
            <a:off x="16825119" y="6555581"/>
            <a:ext cx="1462088" cy="1463675"/>
            <a:chOff x="0" y="0"/>
            <a:chExt cx="6350000" cy="6350000"/>
          </a:xfrm>
        </p:grpSpPr>
        <p:sp>
          <p:nvSpPr>
            <p:cNvPr id="21522" name="Freeform 35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FF2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1516" name="Group 36"/>
          <p:cNvGrpSpPr>
            <a:grpSpLocks/>
          </p:cNvGrpSpPr>
          <p:nvPr/>
        </p:nvGrpSpPr>
        <p:grpSpPr bwMode="auto">
          <a:xfrm rot="-5400000">
            <a:off x="15362238" y="4838700"/>
            <a:ext cx="1462088" cy="1462087"/>
            <a:chOff x="0" y="0"/>
            <a:chExt cx="6350000" cy="6350000"/>
          </a:xfrm>
        </p:grpSpPr>
        <p:sp>
          <p:nvSpPr>
            <p:cNvPr id="21521" name="Freeform 37"/>
            <p:cNvSpPr>
              <a:spLocks noChangeArrowheads="1"/>
            </p:cNvSpPr>
            <p:nvPr/>
          </p:nvSpPr>
          <p:spPr bwMode="auto">
            <a:xfrm>
              <a:off x="14167" y="0"/>
              <a:ext cx="6321665" cy="6350000"/>
            </a:xfrm>
            <a:custGeom>
              <a:avLst/>
              <a:gdLst>
                <a:gd name="T0" fmla="*/ 0 w 6321665"/>
                <a:gd name="T1" fmla="*/ 0 h 6350000"/>
                <a:gd name="T2" fmla="*/ 6321665 w 6321665"/>
                <a:gd name="T3" fmla="*/ 6350000 h 6350000"/>
              </a:gdLst>
              <a:ahLst/>
              <a:cxnLst/>
              <a:rect l="T0" t="T1" r="T2" b="T3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6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1517" name="Group 38"/>
          <p:cNvGrpSpPr>
            <a:grpSpLocks noChangeAspect="1"/>
          </p:cNvGrpSpPr>
          <p:nvPr/>
        </p:nvGrpSpPr>
        <p:grpSpPr bwMode="auto">
          <a:xfrm>
            <a:off x="501650" y="182563"/>
            <a:ext cx="1349375" cy="1350962"/>
            <a:chOff x="0" y="0"/>
            <a:chExt cx="6350000" cy="634997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399" r="-399"/>
              </a:stretch>
            </a:blipFill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1637</Words>
  <Application>Microsoft Office PowerPoint</Application>
  <PresentationFormat>Произвольный</PresentationFormat>
  <Paragraphs>223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Sitka Heading</vt:lpstr>
      <vt:lpstr>Arimo Bold</vt:lpstr>
      <vt:lpstr>Radcliffe Bold</vt:lpstr>
      <vt:lpstr>Wingdings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про роботу УСЗН за 9 місяців 2021 року</dc:title>
  <dc:creator>Max Sashchuk</dc:creator>
  <cp:lastModifiedBy>user</cp:lastModifiedBy>
  <cp:revision>67</cp:revision>
  <dcterms:created xsi:type="dcterms:W3CDTF">2006-08-16T00:00:00Z</dcterms:created>
  <dcterms:modified xsi:type="dcterms:W3CDTF">2021-11-05T06:17:05Z</dcterms:modified>
</cp:coreProperties>
</file>