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theme/themeOverride1.xml" ContentType="application/vnd.openxmlformats-officedocument.themeOverride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0"/>
  </p:notesMasterIdLst>
  <p:sldIdLst>
    <p:sldId id="458" r:id="rId2"/>
    <p:sldId id="258" r:id="rId3"/>
    <p:sldId id="453" r:id="rId4"/>
    <p:sldId id="381" r:id="rId5"/>
    <p:sldId id="509" r:id="rId6"/>
    <p:sldId id="447" r:id="rId7"/>
    <p:sldId id="391" r:id="rId8"/>
    <p:sldId id="486" r:id="rId9"/>
    <p:sldId id="520" r:id="rId10"/>
    <p:sldId id="390" r:id="rId11"/>
    <p:sldId id="488" r:id="rId12"/>
    <p:sldId id="392" r:id="rId13"/>
    <p:sldId id="489" r:id="rId14"/>
    <p:sldId id="521" r:id="rId15"/>
    <p:sldId id="394" r:id="rId16"/>
    <p:sldId id="396" r:id="rId17"/>
    <p:sldId id="492" r:id="rId18"/>
    <p:sldId id="395" r:id="rId19"/>
    <p:sldId id="401" r:id="rId20"/>
    <p:sldId id="548" r:id="rId21"/>
    <p:sldId id="502" r:id="rId22"/>
    <p:sldId id="279" r:id="rId23"/>
    <p:sldId id="460" r:id="rId24"/>
    <p:sldId id="500" r:id="rId25"/>
    <p:sldId id="552" r:id="rId26"/>
    <p:sldId id="549" r:id="rId27"/>
    <p:sldId id="285" r:id="rId28"/>
    <p:sldId id="485" r:id="rId29"/>
    <p:sldId id="529" r:id="rId30"/>
    <p:sldId id="530" r:id="rId31"/>
    <p:sldId id="532" r:id="rId32"/>
    <p:sldId id="514" r:id="rId33"/>
    <p:sldId id="516" r:id="rId34"/>
    <p:sldId id="517" r:id="rId35"/>
    <p:sldId id="518" r:id="rId36"/>
    <p:sldId id="522" r:id="rId37"/>
    <p:sldId id="525" r:id="rId38"/>
    <p:sldId id="524" r:id="rId39"/>
    <p:sldId id="528" r:id="rId40"/>
    <p:sldId id="544" r:id="rId41"/>
    <p:sldId id="537" r:id="rId42"/>
    <p:sldId id="535" r:id="rId43"/>
    <p:sldId id="536" r:id="rId44"/>
    <p:sldId id="538" r:id="rId45"/>
    <p:sldId id="505" r:id="rId46"/>
    <p:sldId id="504" r:id="rId47"/>
    <p:sldId id="508" r:id="rId48"/>
    <p:sldId id="506" r:id="rId49"/>
    <p:sldId id="507" r:id="rId50"/>
    <p:sldId id="511" r:id="rId51"/>
    <p:sldId id="512" r:id="rId52"/>
    <p:sldId id="543" r:id="rId53"/>
    <p:sldId id="542" r:id="rId54"/>
    <p:sldId id="541" r:id="rId55"/>
    <p:sldId id="545" r:id="rId56"/>
    <p:sldId id="546" r:id="rId57"/>
    <p:sldId id="547" r:id="rId58"/>
    <p:sldId id="442" r:id="rId59"/>
  </p:sldIdLst>
  <p:sldSz cx="9144000" cy="6858000" type="screen4x3"/>
  <p:notesSz cx="6797675" cy="9926638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38" autoAdjust="0"/>
    <p:restoredTop sz="94162" autoAdjust="0"/>
  </p:normalViewPr>
  <p:slideViewPr>
    <p:cSldViewPr>
      <p:cViewPr varScale="1">
        <p:scale>
          <a:sx n="56" d="100"/>
          <a:sy n="56" d="100"/>
        </p:scale>
        <p:origin x="78" y="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1.xml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3.xlsx"/><Relationship Id="rId1" Type="http://schemas.openxmlformats.org/officeDocument/2006/relationships/image" Target="../media/image5.jpeg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3386321775567527"/>
          <c:y val="0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233918128654968E-2"/>
          <c:y val="1.3358554248301933E-2"/>
          <c:w val="0.96783625730994161"/>
          <c:h val="0.6688483023056758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FF66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5A3A-4EAC-AB74-B447077604EB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9B4F-4666-ADE3-2011CB945026}"/>
              </c:ext>
            </c:extLst>
          </c:dPt>
          <c:dLbls>
            <c:dLbl>
              <c:idx val="0"/>
              <c:layout>
                <c:manualLayout>
                  <c:x val="1.3157894736842106E-2"/>
                  <c:y val="0.13718338660164511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156,50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A3A-4EAC-AB74-B447077604EB}"/>
                </c:ext>
              </c:extLst>
            </c:dLbl>
            <c:dLbl>
              <c:idx val="1"/>
              <c:layout>
                <c:manualLayout>
                  <c:x val="3.3625730994152045E-2"/>
                  <c:y val="-8.9746221891261413E-2"/>
                </c:manualLayout>
              </c:layout>
              <c:tx>
                <c:rich>
                  <a:bodyPr/>
                  <a:lstStyle/>
                  <a:p>
                    <a:r>
                      <a:rPr lang="uk-UA" sz="2400" b="1" dirty="0">
                        <a:latin typeface="Times New Roman" pitchFamily="18" charset="0"/>
                        <a:cs typeface="Times New Roman" pitchFamily="18" charset="0"/>
                      </a:rPr>
                      <a:t>25</a:t>
                    </a:r>
                    <a:r>
                      <a:rPr lang="en-US" sz="2400" b="1" dirty="0"/>
                      <a:t>,</a:t>
                    </a:r>
                    <a:r>
                      <a:rPr lang="uk-UA" sz="2400" b="1"/>
                      <a:t>75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A3A-4EAC-AB74-B447077604EB}"/>
                </c:ext>
              </c:extLst>
            </c:dLbl>
            <c:dLbl>
              <c:idx val="2"/>
              <c:layout>
                <c:manualLayout>
                  <c:x val="2.9239766081871239E-2"/>
                  <c:y val="0.13010136698181654"/>
                </c:manualLayout>
              </c:layout>
              <c:tx>
                <c:rich>
                  <a:bodyPr/>
                  <a:lstStyle/>
                  <a:p>
                    <a:fld id="{DB83EA41-C458-4DCA-B244-6CA922F1BBE1}" type="VALUE">
                      <a:rPr lang="en-US" sz="2400" b="1"/>
                      <a:pPr/>
                      <a:t>[ЗНАЧЕНИЕ]</a:t>
                    </a:fld>
                    <a:endParaRPr lang="uk-UA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B4F-4666-ADE3-2011CB9450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Аркуш1!$A$2:$A$4</c:f>
              <c:strCache>
                <c:ptCount val="3"/>
                <c:pt idx="0">
                  <c:v> всього посад</c:v>
                </c:pt>
                <c:pt idx="1">
                  <c:v>адміністративний та господарський персонал</c:v>
                </c:pt>
                <c:pt idx="2">
                  <c:v>лікарі, сестри медичні, молодші медичні сестри, реєстратори</c:v>
                </c:pt>
              </c:strCache>
            </c:strRef>
          </c:cat>
          <c:val>
            <c:numRef>
              <c:f>Аркуш1!$B$2:$B$4</c:f>
              <c:numCache>
                <c:formatCode>General</c:formatCode>
                <c:ptCount val="3"/>
                <c:pt idx="0">
                  <c:v>156.5</c:v>
                </c:pt>
                <c:pt idx="1">
                  <c:v>25.75</c:v>
                </c:pt>
                <c:pt idx="2">
                  <c:v>130.75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A3A-4EAC-AB74-B447077604E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184198656"/>
        <c:axId val="184200192"/>
        <c:axId val="0"/>
      </c:bar3DChart>
      <c:catAx>
        <c:axId val="184198656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84200192"/>
        <c:crosses val="autoZero"/>
        <c:auto val="1"/>
        <c:lblAlgn val="ctr"/>
        <c:lblOffset val="100"/>
        <c:noMultiLvlLbl val="0"/>
      </c:catAx>
      <c:valAx>
        <c:axId val="18420019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84198656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6.3672468573007252E-3"/>
          <c:y val="0.69906548172120409"/>
          <c:w val="0.95363966017405732"/>
          <c:h val="0.14907915637001296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Загальний дохід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40 166,7тис.грн.</a:t>
            </a:r>
          </a:p>
        </c:rich>
      </c:tx>
      <c:layout>
        <c:manualLayout>
          <c:xMode val="edge"/>
          <c:yMode val="edge"/>
          <c:x val="0.2478288898098264"/>
          <c:y val="1.344086021505376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Дохід ПМГ первинка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0"/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10A8-4304-B3A4-6E724B089235}"/>
              </c:ext>
            </c:extLst>
          </c:dPt>
          <c:dPt>
            <c:idx val="1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10A8-4304-B3A4-6E724B089235}"/>
              </c:ext>
            </c:extLst>
          </c:dPt>
          <c:dLbls>
            <c:dLbl>
              <c:idx val="0"/>
              <c:layout>
                <c:manualLayout>
                  <c:x val="-0.20282566652852602"/>
                  <c:y val="-0.2455173143679621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86%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0A8-4304-B3A4-6E724B089235}"/>
                </c:ext>
              </c:extLst>
            </c:dLbl>
            <c:dLbl>
              <c:idx val="1"/>
              <c:layout>
                <c:manualLayout>
                  <c:x val="3.3024128562877009E-2"/>
                  <c:y val="9.8412496824993641E-3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14</a:t>
                    </a:r>
                    <a:r>
                      <a:rPr lang="en-US" sz="2000" b="1" dirty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10A8-4304-B3A4-6E724B0892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заробітна плата </c:v>
                </c:pt>
                <c:pt idx="1">
                  <c:v>розвиток закладу 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0.86</c:v>
                </c:pt>
                <c:pt idx="1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A8-4304-B3A4-6E724B0892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5.003200257862505E-2"/>
          <c:y val="0.75026797053594119"/>
          <c:w val="0.85932472256757408"/>
          <c:h val="0.24633223266446538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768-48BF-B6AB-B6D36BEEA262}"/>
              </c:ext>
            </c:extLst>
          </c:dPt>
          <c:dPt>
            <c:idx val="1"/>
            <c:invertIfNegative val="0"/>
            <c:bubble3D val="0"/>
            <c:spPr>
              <a:solidFill>
                <a:srgbClr val="FF66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768-48BF-B6AB-B6D36BEEA262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C768-48BF-B6AB-B6D36BEEA262}"/>
              </c:ext>
            </c:extLst>
          </c:dPt>
          <c:dLbls>
            <c:dLbl>
              <c:idx val="0"/>
              <c:layout>
                <c:manualLayout>
                  <c:x val="-5.6565658365248022E-3"/>
                  <c:y val="0.14725459499975038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7474,4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768-48BF-B6AB-B6D36BEEA262}"/>
                </c:ext>
              </c:extLst>
            </c:dLbl>
            <c:dLbl>
              <c:idx val="1"/>
              <c:layout>
                <c:manualLayout>
                  <c:x val="0"/>
                  <c:y val="0.14975043559296655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5688,1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768-48BF-B6AB-B6D36BEEA262}"/>
                </c:ext>
              </c:extLst>
            </c:dLbl>
            <c:dLbl>
              <c:idx val="2"/>
              <c:layout>
                <c:manualLayout>
                  <c:x val="2.8282829182624016E-3"/>
                  <c:y val="0.1297837108472377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/>
                      <a:t>6 623,5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C768-48BF-B6AB-B6D36BEEA26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2022рік</c:v>
                </c:pt>
                <c:pt idx="1">
                  <c:v>2023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7474.4</c:v>
                </c:pt>
                <c:pt idx="1">
                  <c:v>5688.1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768-48BF-B6AB-B6D36BEEA26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8963840"/>
        <c:axId val="208969728"/>
        <c:axId val="0"/>
      </c:bar3DChart>
      <c:catAx>
        <c:axId val="2089638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8969728"/>
        <c:crosses val="autoZero"/>
        <c:auto val="1"/>
        <c:lblAlgn val="ctr"/>
        <c:lblOffset val="100"/>
        <c:noMultiLvlLbl val="0"/>
      </c:catAx>
      <c:valAx>
        <c:axId val="208969728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8963840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104062511572788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>
        <c:manualLayout>
          <c:xMode val="edge"/>
          <c:yMode val="edge"/>
          <c:x val="0.16853065708748413"/>
          <c:y val="0.71041211582423147"/>
          <c:w val="0.82311255539507955"/>
          <c:h val="0.28421154008974686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883409089811279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073214087323621"/>
          <c:y val="0.7157884063384149"/>
          <c:w val="0.73926785912676363"/>
          <c:h val="0.28421154008974686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726561246281281"/>
          <c:y val="0"/>
          <c:w val="0.81116582284508065"/>
          <c:h val="1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1.5699377419602929E-2"/>
          <c:y val="0.69849521224368483"/>
          <c:w val="0.96254983420645579"/>
          <c:h val="0.2895878841757684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2022р.</a:t>
            </a:r>
          </a:p>
        </c:rich>
      </c:tx>
      <c:layout>
        <c:manualLayout>
          <c:xMode val="edge"/>
          <c:yMode val="edge"/>
          <c:x val="0.37333366889791164"/>
          <c:y val="6.1054150529489667E-3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6360846255812812E-2"/>
          <c:y val="0"/>
          <c:w val="0.88365811746714806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2022р.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1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F39A-4E6D-BCDC-C270AB09BED2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39A-4E6D-BCDC-C270AB09BED2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F39A-4E6D-BCDC-C270AB09BED2}"/>
              </c:ext>
            </c:extLst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39A-4E6D-BCDC-C270AB09BED2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F39A-4E6D-BCDC-C270AB09BED2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F39A-4E6D-BCDC-C270AB09BED2}"/>
              </c:ext>
            </c:extLst>
          </c:dPt>
          <c:dLbls>
            <c:dLbl>
              <c:idx val="0"/>
              <c:layout>
                <c:manualLayout>
                  <c:x val="-8.8039800736858492E-2"/>
                  <c:y val="-0.1280818802882781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sz="1800" b="1" dirty="0"/>
                      <a:t>589,5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F39A-4E6D-BCDC-C270AB09BED2}"/>
                </c:ext>
              </c:extLst>
            </c:dLbl>
            <c:dLbl>
              <c:idx val="1"/>
              <c:layout>
                <c:manualLayout>
                  <c:x val="-1.1589950809519274E-2"/>
                  <c:y val="-4.0346120246038432E-2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1800" dirty="0"/>
                      <a:t>241,5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F39A-4E6D-BCDC-C270AB09BED2}"/>
                </c:ext>
              </c:extLst>
            </c:dLbl>
            <c:dLbl>
              <c:idx val="2"/>
              <c:layout>
                <c:manualLayout>
                  <c:x val="0"/>
                  <c:y val="-6.3413031175794679E-2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1800" b="1" dirty="0"/>
                      <a:t>327,0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F39A-4E6D-BCDC-C270AB09BED2}"/>
                </c:ext>
              </c:extLst>
            </c:dLbl>
            <c:dLbl>
              <c:idx val="3"/>
              <c:layout>
                <c:manualLayout>
                  <c:x val="-7.0114233339152801E-2"/>
                  <c:y val="-8.2034264077203017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F39A-4E6D-BCDC-C270AB09BED2}"/>
                </c:ext>
              </c:extLst>
            </c:dLbl>
            <c:dLbl>
              <c:idx val="4"/>
              <c:layout>
                <c:manualLayout>
                  <c:x val="-4.1993019294152494E-2"/>
                  <c:y val="-6.028059287172050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39A-4E6D-BCDC-C270AB09BED2}"/>
                </c:ext>
              </c:extLst>
            </c:dLbl>
            <c:dLbl>
              <c:idx val="5"/>
              <c:layout>
                <c:manualLayout>
                  <c:x val="8.1746635994693409E-2"/>
                  <c:y val="-5.09492476482826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39A-4E6D-BCDC-C270AB09BED2}"/>
                </c:ext>
              </c:extLst>
            </c:dLbl>
            <c:dLbl>
              <c:idx val="6"/>
              <c:layout>
                <c:manualLayout>
                  <c:x val="0.13175603945240658"/>
                  <c:y val="-1.26534586402506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39A-4E6D-BCDC-C270AB09BED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медичне обладнання та госптовари</c:v>
                </c:pt>
                <c:pt idx="1">
                  <c:v>лікарські засоби</c:v>
                </c:pt>
                <c:pt idx="2">
                  <c:v>послуги</c:v>
                </c:pt>
                <c:pt idx="3">
                  <c:v>видатки на відрядження</c:v>
                </c:pt>
                <c:pt idx="4">
                  <c:v>пільгові медикаменти</c:v>
                </c:pt>
                <c:pt idx="5">
                  <c:v>діагностика, аналізи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3589.5</c:v>
                </c:pt>
                <c:pt idx="1">
                  <c:v>1241.5</c:v>
                </c:pt>
                <c:pt idx="2">
                  <c:v>2327</c:v>
                </c:pt>
                <c:pt idx="3">
                  <c:v>36.700000000000003</c:v>
                </c:pt>
                <c:pt idx="4">
                  <c:v>15</c:v>
                </c:pt>
                <c:pt idx="5">
                  <c:v>264.7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F39A-4E6D-BCDC-C270AB09BE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600" b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6.0222614290903427E-2"/>
          <c:y val="0.71041204469517705"/>
          <c:w val="0.92224829049495594"/>
          <c:h val="0.28958795530482295"/>
        </c:manualLayout>
      </c:layout>
      <c:overlay val="0"/>
      <c:txPr>
        <a:bodyPr/>
        <a:lstStyle/>
        <a:p>
          <a:pPr>
            <a:defRPr sz="1600">
              <a:solidFill>
                <a:schemeClr val="tx1"/>
              </a:solidFill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2023р.</a:t>
            </a:r>
          </a:p>
        </c:rich>
      </c:tx>
      <c:layout>
        <c:manualLayout>
          <c:xMode val="edge"/>
          <c:yMode val="edge"/>
          <c:x val="0.41594053107576462"/>
          <c:y val="1.7175266030527943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30398128139515"/>
          <c:y val="0"/>
          <c:w val="0.8111658228450806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1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6F9-42EF-9042-D87D616C2A85}"/>
              </c:ext>
            </c:extLst>
          </c:dPt>
          <c:dPt>
            <c:idx val="2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76F9-42EF-9042-D87D616C2A85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76F9-42EF-9042-D87D616C2A85}"/>
              </c:ext>
            </c:extLst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76F9-42EF-9042-D87D616C2A85}"/>
              </c:ext>
            </c:extLst>
          </c:dPt>
          <c:dPt>
            <c:idx val="5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76F9-42EF-9042-D87D616C2A85}"/>
              </c:ext>
            </c:extLst>
          </c:dPt>
          <c:dPt>
            <c:idx val="6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76F9-42EF-9042-D87D616C2A85}"/>
              </c:ext>
            </c:extLst>
          </c:dPt>
          <c:dLbls>
            <c:dLbl>
              <c:idx val="0"/>
              <c:layout>
                <c:manualLayout>
                  <c:x val="-0.10122023478872719"/>
                  <c:y val="-9.4872423905316638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1756,1</a:t>
                    </a:r>
                    <a:endParaRPr lang="en-US" sz="1800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76F9-42EF-9042-D87D616C2A85}"/>
                </c:ext>
              </c:extLst>
            </c:dLbl>
            <c:dLbl>
              <c:idx val="1"/>
              <c:layout>
                <c:manualLayout>
                  <c:x val="8.3267453241471945E-2"/>
                  <c:y val="-2.6508806524064614E-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dirty="0">
                        <a:latin typeface="Times New Roman" pitchFamily="18" charset="0"/>
                        <a:cs typeface="Times New Roman" pitchFamily="18" charset="0"/>
                      </a:rPr>
                      <a:t>1164,3</a:t>
                    </a:r>
                    <a:endParaRPr lang="en-US" sz="18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6F9-42EF-9042-D87D616C2A85}"/>
                </c:ext>
              </c:extLst>
            </c:dLbl>
            <c:dLbl>
              <c:idx val="2"/>
              <c:layout>
                <c:manualLayout>
                  <c:x val="3.3798325069118958E-2"/>
                  <c:y val="0.14414667465381112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en-US" sz="1800" b="1" dirty="0">
                        <a:latin typeface="Times New Roman" pitchFamily="18" charset="0"/>
                        <a:cs typeface="Times New Roman" pitchFamily="18" charset="0"/>
                      </a:rPr>
                      <a:t>2563,5</a:t>
                    </a:r>
                    <a:endParaRPr lang="en-US" sz="1800" b="1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6F9-42EF-9042-D87D616C2A85}"/>
                </c:ext>
              </c:extLst>
            </c:dLbl>
            <c:dLbl>
              <c:idx val="3"/>
              <c:layout>
                <c:manualLayout>
                  <c:x val="-7.0114233339152801E-2"/>
                  <c:y val="-8.2034264077203017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6F9-42EF-9042-D87D616C2A85}"/>
                </c:ext>
              </c:extLst>
            </c:dLbl>
            <c:dLbl>
              <c:idx val="4"/>
              <c:layout>
                <c:manualLayout>
                  <c:x val="-4.1993019294152494E-2"/>
                  <c:y val="-6.028059287172050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8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uk-UA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6F9-42EF-9042-D87D616C2A85}"/>
                </c:ext>
              </c:extLst>
            </c:dLbl>
            <c:dLbl>
              <c:idx val="5"/>
              <c:layout>
                <c:manualLayout>
                  <c:x val="8.1746635994693409E-2"/>
                  <c:y val="-5.094924764828260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76F9-42EF-9042-D87D616C2A85}"/>
                </c:ext>
              </c:extLst>
            </c:dLbl>
            <c:dLbl>
              <c:idx val="6"/>
              <c:layout>
                <c:manualLayout>
                  <c:x val="0.13175603945240658"/>
                  <c:y val="-1.26534586402506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76F9-42EF-9042-D87D616C2A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медичне обладнання та госптовари</c:v>
                </c:pt>
                <c:pt idx="1">
                  <c:v>лікарські засоби</c:v>
                </c:pt>
                <c:pt idx="2">
                  <c:v>послуги</c:v>
                </c:pt>
                <c:pt idx="3">
                  <c:v>видатки на відрядження</c:v>
                </c:pt>
                <c:pt idx="4">
                  <c:v>діагностика, аналізи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1756.1</c:v>
                </c:pt>
                <c:pt idx="1">
                  <c:v>1164.3</c:v>
                </c:pt>
                <c:pt idx="2">
                  <c:v>2563.5</c:v>
                </c:pt>
                <c:pt idx="3">
                  <c:v>168.6</c:v>
                </c:pt>
                <c:pt idx="4">
                  <c:v>35.6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76F9-42EF-9042-D87D616C2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800" b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5.6927498251828239E-2"/>
          <c:y val="0.71041211582423147"/>
          <c:w val="0.92224829049495594"/>
          <c:h val="0.28958795530482295"/>
        </c:manualLayout>
      </c:layout>
      <c:overlay val="0"/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3316984877260779E-2"/>
          <c:y val="0"/>
          <c:w val="0.96668301512273924"/>
          <c:h val="0.7799062387178681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лікарі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621A-4315-8B1D-A90C0551FCF2}"/>
              </c:ext>
            </c:extLst>
          </c:dPt>
          <c:dLbls>
            <c:dLbl>
              <c:idx val="0"/>
              <c:layout>
                <c:manualLayout>
                  <c:x val="1.4724700227626319E-2"/>
                  <c:y val="0.1599436760626801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23,8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21A-4315-8B1D-A90C0551FCF2}"/>
                </c:ext>
              </c:extLst>
            </c:dLbl>
            <c:dLbl>
              <c:idx val="1"/>
              <c:layout>
                <c:manualLayout>
                  <c:x val="2.062505000826963E-2"/>
                  <c:y val="0.15152557622003893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24,7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621A-4315-8B1D-A90C0551FCF2}"/>
                </c:ext>
              </c:extLst>
            </c:dLbl>
            <c:dLbl>
              <c:idx val="2"/>
              <c:layout>
                <c:manualLayout>
                  <c:x val="2.1929824561403514E-2"/>
                  <c:y val="-2.5183154432140611E-2"/>
                </c:manualLayout>
              </c:layout>
              <c:tx>
                <c:rich>
                  <a:bodyPr/>
                  <a:lstStyle/>
                  <a:p>
                    <a:r>
                      <a:rPr lang="uk-UA" sz="1800" b="1" dirty="0">
                        <a:latin typeface="Times New Roman" pitchFamily="18" charset="0"/>
                        <a:cs typeface="Times New Roman" pitchFamily="18" charset="0"/>
                      </a:rPr>
                      <a:t>158,5</a:t>
                    </a:r>
                    <a:endParaRPr lang="en-US" sz="1800" b="1" dirty="0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Аркуш1!$B$2</c:f>
              <c:numCache>
                <c:formatCode>0.00</c:formatCode>
                <c:ptCount val="1"/>
                <c:pt idx="0">
                  <c:v>23.8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21A-4315-8B1D-A90C0551FCF2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середній м/п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053007990710358E-2"/>
                  <c:y val="0.1571378637293022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17,2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621A-4315-8B1D-A90C0551FCF2}"/>
                </c:ext>
              </c:extLst>
            </c:dLbl>
            <c:dLbl>
              <c:idx val="1"/>
              <c:layout>
                <c:manualLayout>
                  <c:x val="1.3000659542746444E-2"/>
                  <c:y val="0.17677965480046015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>
                        <a:latin typeface="Times New Roman" pitchFamily="18" charset="0"/>
                        <a:cs typeface="Times New Roman" pitchFamily="18" charset="0"/>
                      </a:rPr>
                      <a:t>15,9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621A-4315-8B1D-A90C0551FCF2}"/>
                </c:ext>
              </c:extLst>
            </c:dLbl>
            <c:dLbl>
              <c:idx val="2"/>
              <c:layout>
                <c:manualLayout>
                  <c:x val="2.1929824561403514E-2"/>
                  <c:y val="-2.80605537563063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Аркуш1!$B$3</c:f>
              <c:numCache>
                <c:formatCode>0.00</c:formatCode>
                <c:ptCount val="1"/>
                <c:pt idx="0">
                  <c:v>17.2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21A-4315-8B1D-A90C0551FCF2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молодший медичний персонал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2296742245185585E-2"/>
                  <c:y val="0.117853176849474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9,5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621A-4315-8B1D-A90C0551FCF2}"/>
                </c:ext>
              </c:extLst>
            </c:dLbl>
            <c:dLbl>
              <c:idx val="1"/>
              <c:layout>
                <c:manualLayout>
                  <c:x val="2.0467836257310051E-2"/>
                  <c:y val="0.1683619968528238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8,8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621A-4315-8B1D-A90C0551FCF2}"/>
                </c:ext>
              </c:extLst>
            </c:dLbl>
            <c:dLbl>
              <c:idx val="2"/>
              <c:layout>
                <c:manualLayout>
                  <c:x val="8.7719298245615106E-3"/>
                  <c:y val="0.1038232313925746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>
                        <a:latin typeface="Times New Roman" pitchFamily="18" charset="0"/>
                        <a:cs typeface="Times New Roman" pitchFamily="18" charset="0"/>
                      </a:rPr>
                      <a:t>144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621A-4315-8B1D-A90C0551FC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Аркуш1!$B$4</c:f>
              <c:numCache>
                <c:formatCode>General</c:formatCode>
                <c:ptCount val="1"/>
                <c:pt idx="0">
                  <c:v>9.5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21A-4315-8B1D-A90C0551FCF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9515264"/>
        <c:axId val="209516800"/>
        <c:axId val="0"/>
      </c:bar3DChart>
      <c:catAx>
        <c:axId val="209515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9516800"/>
        <c:crosses val="autoZero"/>
        <c:auto val="1"/>
        <c:lblAlgn val="ctr"/>
        <c:lblOffset val="100"/>
        <c:noMultiLvlLbl val="0"/>
      </c:catAx>
      <c:valAx>
        <c:axId val="209516800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one"/>
        <c:crossAx val="209515264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0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uk-UA" dirty="0"/>
              <a:t>2023 р.</a:t>
            </a:r>
          </a:p>
        </c:rich>
      </c:tx>
      <c:layout>
        <c:manualLayout>
          <c:xMode val="edge"/>
          <c:yMode val="edge"/>
          <c:x val="0.43102223895561675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3951385374190247E-2"/>
          <c:y val="4.2269207423238329E-2"/>
          <c:w val="0.95645202659238138"/>
          <c:h val="0.957730792576761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00B0F0"/>
            </a:solidFill>
          </c:spPr>
          <c:explosion val="24"/>
          <c:dPt>
            <c:idx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2BBE-4D7B-AF82-1B1C1387197D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1-2BBE-4D7B-AF82-1B1C1387197D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2BBE-4D7B-AF82-1B1C1387197D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BBE-4D7B-AF82-1B1C1387197D}"/>
              </c:ext>
            </c:extLst>
          </c:dPt>
          <c:dLbls>
            <c:dLbl>
              <c:idx val="0"/>
              <c:layout>
                <c:manualLayout>
                  <c:x val="-0.19240286432820602"/>
                  <c:y val="-0.18023313689985018"/>
                </c:manualLayout>
              </c:layout>
              <c:tx>
                <c:rich>
                  <a:bodyPr/>
                  <a:lstStyle/>
                  <a:p>
                    <a:fld id="{F108C530-6378-4DF4-97FE-6C7C33697E51}" type="VALUE">
                      <a:rPr lang="en-US" sz="2000"/>
                      <a:pPr/>
                      <a:t>[ЗНАЧЕНИЕ]</a:t>
                    </a:fld>
                    <a:endParaRPr lang="uk-UA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354243467897506"/>
                      <c:h val="6.7900978108759377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2BBE-4D7B-AF82-1B1C1387197D}"/>
                </c:ext>
              </c:extLst>
            </c:dLbl>
            <c:dLbl>
              <c:idx val="1"/>
              <c:layout>
                <c:manualLayout>
                  <c:x val="-5.1307430487521614E-2"/>
                  <c:y val="-2.089659558259135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BE-4D7B-AF82-1B1C1387197D}"/>
                </c:ext>
              </c:extLst>
            </c:dLbl>
            <c:dLbl>
              <c:idx val="2"/>
              <c:layout>
                <c:manualLayout>
                  <c:x val="6.4134288109401983E-3"/>
                  <c:y val="-2.3508670030415266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BBE-4D7B-AF82-1B1C1387197D}"/>
                </c:ext>
              </c:extLst>
            </c:dLbl>
            <c:dLbl>
              <c:idx val="3"/>
              <c:layout>
                <c:manualLayout>
                  <c:x val="3.5273858460171031E-2"/>
                  <c:y val="-1.828452113476743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BE-4D7B-AF82-1B1C1387197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інші</c:v>
                </c:pt>
                <c:pt idx="1">
                  <c:v>діти з інвалідністю</c:v>
                </c:pt>
                <c:pt idx="2">
                  <c:v>інваліди армії, війни, вдови</c:v>
                </c:pt>
                <c:pt idx="3">
                  <c:v>учасники АТО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623</c:v>
                </c:pt>
                <c:pt idx="1">
                  <c:v>25.4</c:v>
                </c:pt>
                <c:pt idx="2">
                  <c:v>35.200000000000003</c:v>
                </c:pt>
                <c:pt idx="3">
                  <c:v>8.6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BE-4D7B-AF82-1B1C1387197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"/>
          <c:y val="0.85817578415412288"/>
          <c:w val="0.99706577503565053"/>
          <c:h val="0.11816344454101091"/>
        </c:manualLayout>
      </c:layout>
      <c:overlay val="0"/>
      <c:txPr>
        <a:bodyPr/>
        <a:lstStyle/>
        <a:p>
          <a:pPr>
            <a:defRPr sz="14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2023</a:t>
            </a:r>
            <a:r>
              <a:rPr lang="uk-UA" sz="2400" dirty="0"/>
              <a:t> </a:t>
            </a: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р.</a:t>
            </a:r>
          </a:p>
        </c:rich>
      </c:tx>
      <c:layout>
        <c:manualLayout>
          <c:xMode val="edge"/>
          <c:yMode val="edge"/>
          <c:x val="0.45490238163343555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856182810340094"/>
          <c:y val="6.9664896079339053E-2"/>
          <c:w val="0.75138862608891643"/>
          <c:h val="0.929343613559095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3"/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3BD2-418B-8F4E-550113989DB5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3BD2-418B-8F4E-550113989DB5}"/>
              </c:ext>
            </c:extLst>
          </c:dPt>
          <c:dPt>
            <c:idx val="2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3BD2-418B-8F4E-550113989DB5}"/>
              </c:ext>
            </c:extLst>
          </c:dPt>
          <c:dLbls>
            <c:dLbl>
              <c:idx val="0"/>
              <c:layout>
                <c:manualLayout>
                  <c:x val="-0.2143140611411028"/>
                  <c:y val="-0.1439764999027505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72733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BD2-418B-8F4E-550113989DB5}"/>
                </c:ext>
              </c:extLst>
            </c:dLbl>
            <c:dLbl>
              <c:idx val="1"/>
              <c:layout>
                <c:manualLayout>
                  <c:x val="4.5015248225948878E-2"/>
                  <c:y val="8.00228938882320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45394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BD2-418B-8F4E-550113989DB5}"/>
                </c:ext>
              </c:extLst>
            </c:dLbl>
            <c:dLbl>
              <c:idx val="2"/>
              <c:layout>
                <c:manualLayout>
                  <c:x val="4.2485509915549113E-3"/>
                  <c:y val="-5.3407097022762161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15744</a:t>
                    </a:r>
                    <a:endParaRPr lang="en-US" sz="20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BD2-418B-8F4E-550113989DB5}"/>
                </c:ext>
              </c:extLst>
            </c:dLbl>
            <c:dLbl>
              <c:idx val="3"/>
              <c:layout>
                <c:manualLayout>
                  <c:x val="0.11453255382266711"/>
                  <c:y val="-2.4599367279661822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6792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3BD2-418B-8F4E-550113989DB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сімейні лікарі</c:v>
                </c:pt>
                <c:pt idx="1">
                  <c:v>лікарі педіатри</c:v>
                </c:pt>
                <c:pt idx="2">
                  <c:v>лікарі терапевти</c:v>
                </c:pt>
                <c:pt idx="3">
                  <c:v>лікарі гінекологи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72733</c:v>
                </c:pt>
                <c:pt idx="1">
                  <c:v>45394</c:v>
                </c:pt>
                <c:pt idx="2">
                  <c:v>15744</c:v>
                </c:pt>
                <c:pt idx="3">
                  <c:v>6792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3BD2-418B-8F4E-550113989D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11558514335833753"/>
          <c:y val="0.85192312377689694"/>
          <c:w val="0.82311255539507955"/>
          <c:h val="0.14270059557150563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Всього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5.8479532163742695E-3"/>
                  <c:y val="0.13749563076313945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47,25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A93C-4442-A618-20287B77A0DE}"/>
                </c:ext>
              </c:extLst>
            </c:dLbl>
            <c:dLbl>
              <c:idx val="1"/>
              <c:layout>
                <c:manualLayout>
                  <c:x val="8.771929824561403E-3"/>
                  <c:y val="0.15433183044842186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47,25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Аркуш1!$B$2</c:f>
              <c:numCache>
                <c:formatCode>0.00</c:formatCode>
                <c:ptCount val="1"/>
                <c:pt idx="0">
                  <c:v>47.25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93C-4442-A618-20287B77A0DE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Зайняті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3321962698074523E-2"/>
                  <c:y val="0.14814145922865884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43,75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A93C-4442-A618-20287B77A0DE}"/>
                </c:ext>
              </c:extLst>
            </c:dLbl>
            <c:dLbl>
              <c:idx val="1"/>
              <c:layout>
                <c:manualLayout>
                  <c:x val="1.4619883040935675E-2"/>
                  <c:y val="0.16836199685282383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43,75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Аркуш1!$B$3</c:f>
              <c:numCache>
                <c:formatCode>0.00</c:formatCode>
                <c:ptCount val="1"/>
                <c:pt idx="0">
                  <c:v>43.75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93C-4442-A618-20287B77A0DE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Фізичні особи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464691000877042E-2"/>
                  <c:y val="0.1541737002702725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43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A93C-4442-A618-20287B77A0DE}"/>
                </c:ext>
              </c:extLst>
            </c:dLbl>
            <c:dLbl>
              <c:idx val="1"/>
              <c:layout>
                <c:manualLayout>
                  <c:x val="1.3157894736842106E-2"/>
                  <c:y val="0.21325852934691011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43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Аркуш1!$B$4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93C-4442-A618-20287B77A0DE}"/>
            </c:ext>
          </c:extLst>
        </c:ser>
        <c:ser>
          <c:idx val="3"/>
          <c:order val="3"/>
          <c:tx>
            <c:strRef>
              <c:f>Аркуш1!$A$5</c:f>
              <c:strCache>
                <c:ptCount val="1"/>
                <c:pt idx="0">
                  <c:v>працевлаштовані лікарі</c:v>
                </c:pt>
              </c:strCache>
            </c:strRef>
          </c:tx>
          <c:spPr>
            <a:solidFill>
              <a:srgbClr val="FF66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7315181398334958E-2"/>
                  <c:y val="-7.1852678290740019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A93C-4442-A618-20287B77A0DE}"/>
                </c:ext>
              </c:extLst>
            </c:dLbl>
            <c:dLbl>
              <c:idx val="1"/>
              <c:layout>
                <c:manualLayout>
                  <c:x val="1.6081871345029246E-2"/>
                  <c:y val="-2.8060332808803969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93C-4442-A618-20287B77A0DE}"/>
            </c:ext>
          </c:extLst>
        </c:ser>
        <c:ser>
          <c:idx val="4"/>
          <c:order val="4"/>
          <c:tx>
            <c:strRef>
              <c:f>Аркуш1!$A$6</c:f>
              <c:strCache>
                <c:ptCount val="1"/>
                <c:pt idx="0">
                  <c:v>звільнені лікарі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2874566973216716E-2"/>
                  <c:y val="-8.03760399724048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C-A93C-4442-A618-20287B77A0DE}"/>
                </c:ext>
              </c:extLst>
            </c:dLbl>
            <c:dLbl>
              <c:idx val="1"/>
              <c:layout>
                <c:manualLayout>
                  <c:x val="1.6081756227840052E-2"/>
                  <c:y val="-2.2448266247043176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0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A93C-4442-A618-20287B77A0D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</c:f>
              <c:strCache>
                <c:ptCount val="1"/>
                <c:pt idx="0">
                  <c:v>2023 р.</c:v>
                </c:pt>
              </c:strCache>
            </c:strRef>
          </c:cat>
          <c:val>
            <c:numRef>
              <c:f>Аркуш1!$B$6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93C-4442-A618-20287B77A0D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0808320"/>
        <c:axId val="200809856"/>
        <c:axId val="0"/>
      </c:bar3DChart>
      <c:catAx>
        <c:axId val="200808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0809856"/>
        <c:crosses val="autoZero"/>
        <c:auto val="1"/>
        <c:lblAlgn val="ctr"/>
        <c:lblOffset val="100"/>
        <c:noMultiLvlLbl val="0"/>
      </c:catAx>
      <c:valAx>
        <c:axId val="200809856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0808320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730D-4A96-B4F0-C5FE9F9F1220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</c:spPr>
            <c:extLst>
              <c:ext xmlns:c16="http://schemas.microsoft.com/office/drawing/2014/chart" uri="{C3380CC4-5D6E-409C-BE32-E72D297353CC}">
                <c16:uniqueId val="{00000000-730D-4A96-B4F0-C5FE9F9F1220}"/>
              </c:ext>
            </c:extLst>
          </c:dPt>
          <c:dLbls>
            <c:dLbl>
              <c:idx val="0"/>
              <c:layout>
                <c:manualLayout>
                  <c:x val="1.0020982517094058E-2"/>
                  <c:y val="0.15860215053763449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2800" b="1" dirty="0"/>
                      <a:t>38,46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30D-4A96-B4F0-C5FE9F9F1220}"/>
                </c:ext>
              </c:extLst>
            </c:dLbl>
            <c:dLbl>
              <c:idx val="1"/>
              <c:layout>
                <c:manualLayout>
                  <c:x val="6.012573729181607E-2"/>
                  <c:y val="-7.526881720430109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2800" b="1" dirty="0"/>
                      <a:t>3,94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30D-4A96-B4F0-C5FE9F9F12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Всього</c:v>
                </c:pt>
                <c:pt idx="1">
                  <c:v>первинна інвалідність</c:v>
                </c:pt>
              </c:strCache>
            </c:strRef>
          </c:cat>
          <c:val>
            <c:numRef>
              <c:f>Аркуш1!$B$2:$C$2</c:f>
              <c:numCache>
                <c:formatCode>General</c:formatCode>
                <c:ptCount val="2"/>
                <c:pt idx="0">
                  <c:v>238.46</c:v>
                </c:pt>
                <c:pt idx="1">
                  <c:v>23.94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30D-4A96-B4F0-C5FE9F9F122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box"/>
        <c:axId val="209661312"/>
        <c:axId val="210375040"/>
        <c:axId val="0"/>
      </c:bar3DChart>
      <c:catAx>
        <c:axId val="20966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0375040"/>
        <c:crosses val="autoZero"/>
        <c:auto val="1"/>
        <c:lblAlgn val="ctr"/>
        <c:lblOffset val="100"/>
        <c:noMultiLvlLbl val="0"/>
      </c:catAx>
      <c:valAx>
        <c:axId val="21037504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209661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4625804119761296E-2"/>
          <c:w val="1"/>
          <c:h val="0.804114330862662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</c:strCache>
            </c:strRef>
          </c:tx>
          <c:spPr>
            <a:solidFill>
              <a:srgbClr val="FFC000"/>
            </a:solidFill>
            <a:ln>
              <a:solidFill>
                <a:schemeClr val="tx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C12D-4833-83E6-F7EC9AED9B54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C12D-4833-83E6-F7EC9AED9B54}"/>
              </c:ext>
            </c:extLst>
          </c:dPt>
          <c:dLbls>
            <c:dLbl>
              <c:idx val="0"/>
              <c:layout>
                <c:manualLayout>
                  <c:x val="1.0020982517094058E-2"/>
                  <c:y val="0.15860215053763449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r>
                      <a:rPr lang="en-US" sz="2800" b="1" dirty="0"/>
                      <a:t>38,95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C12D-4833-83E6-F7EC9AED9B54}"/>
                </c:ext>
              </c:extLst>
            </c:dLbl>
            <c:dLbl>
              <c:idx val="1"/>
              <c:layout>
                <c:manualLayout>
                  <c:x val="6.012573729181607E-2"/>
                  <c:y val="-7.5268817204301092E-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32,17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C12D-4833-83E6-F7EC9AED9B5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Всього 260</c:v>
                </c:pt>
                <c:pt idx="1">
                  <c:v> первинна інвалідність 35</c:v>
                </c:pt>
              </c:strCache>
            </c:strRef>
          </c:cat>
          <c:val>
            <c:numRef>
              <c:f>Аркуш1!$B$2:$C$2</c:f>
              <c:numCache>
                <c:formatCode>General</c:formatCode>
                <c:ptCount val="2"/>
                <c:pt idx="0">
                  <c:v>238.95</c:v>
                </c:pt>
                <c:pt idx="1">
                  <c:v>32.17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2D-4833-83E6-F7EC9AED9B5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box"/>
        <c:axId val="209661312"/>
        <c:axId val="210375040"/>
        <c:axId val="0"/>
      </c:bar3DChart>
      <c:catAx>
        <c:axId val="2096613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0375040"/>
        <c:crosses val="autoZero"/>
        <c:auto val="1"/>
        <c:lblAlgn val="ctr"/>
        <c:lblOffset val="100"/>
        <c:noMultiLvlLbl val="0"/>
      </c:catAx>
      <c:valAx>
        <c:axId val="210375040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one"/>
        <c:crossAx val="209661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6225392519110776E-2"/>
          <c:y val="5.182034568457386E-2"/>
          <c:w val="0.59087666334564981"/>
          <c:h val="0.89338285091610825"/>
        </c:manualLayout>
      </c:layout>
      <c:pie3DChart>
        <c:varyColors val="1"/>
        <c:ser>
          <c:idx val="0"/>
          <c:order val="0"/>
          <c:tx>
            <c:strRef>
              <c:f>Аркуш1!$B$1</c:f>
              <c:strCache>
                <c:ptCount val="1"/>
                <c:pt idx="0">
                  <c:v>2022 рік</c:v>
                </c:pt>
              </c:strCache>
            </c:strRef>
          </c:tx>
          <c:spPr>
            <a:ln>
              <a:solidFill>
                <a:sysClr val="windowText" lastClr="000000"/>
              </a:solidFill>
            </a:ln>
          </c:spPr>
          <c:explosion val="25"/>
          <c:dPt>
            <c:idx val="1"/>
            <c:bubble3D val="0"/>
            <c:spPr>
              <a:solidFill>
                <a:srgbClr val="00B0F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458-49CF-90DD-3AB66943F78D}"/>
              </c:ext>
            </c:extLst>
          </c:dPt>
          <c:dPt>
            <c:idx val="9"/>
            <c:bubble3D val="0"/>
            <c:spPr>
              <a:solidFill>
                <a:srgbClr val="92D050"/>
              </a:solidFill>
              <a:ln>
                <a:solidFill>
                  <a:sysClr val="windowText" lastClr="000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6C89-41BB-86B3-26008372C449}"/>
              </c:ext>
            </c:extLst>
          </c:dPt>
          <c:dLbls>
            <c:dLbl>
              <c:idx val="0"/>
              <c:layout>
                <c:manualLayout>
                  <c:x val="-6.7471373076305866E-2"/>
                  <c:y val="-6.377270480413611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58-49CF-90DD-3AB66943F78D}"/>
                </c:ext>
              </c:extLst>
            </c:dLbl>
            <c:dLbl>
              <c:idx val="1"/>
              <c:layout>
                <c:manualLayout>
                  <c:x val="-0.10230516501750701"/>
                  <c:y val="8.952125562913100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58-49CF-90DD-3AB66943F78D}"/>
                </c:ext>
              </c:extLst>
            </c:dLbl>
            <c:dLbl>
              <c:idx val="2"/>
              <c:layout>
                <c:manualLayout>
                  <c:x val="3.9964695280771276E-2"/>
                  <c:y val="1.009549663563952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58-49CF-90DD-3AB66943F78D}"/>
                </c:ext>
              </c:extLst>
            </c:dLbl>
            <c:dLbl>
              <c:idx val="3"/>
              <c:layout>
                <c:manualLayout>
                  <c:x val="1.8050048095320844E-2"/>
                  <c:y val="-1.7485979818667498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58-49CF-90DD-3AB66943F78D}"/>
                </c:ext>
              </c:extLst>
            </c:dLbl>
            <c:dLbl>
              <c:idx val="4"/>
              <c:layout>
                <c:manualLayout>
                  <c:x val="1.0703335830069061E-3"/>
                  <c:y val="-1.14161592395365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C89-41BB-86B3-26008372C449}"/>
                </c:ext>
              </c:extLst>
            </c:dLbl>
            <c:dLbl>
              <c:idx val="6"/>
              <c:layout>
                <c:manualLayout>
                  <c:x val="-3.1940895456061092E-4"/>
                  <c:y val="-2.1889120386928133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458-49CF-90DD-3AB66943F78D}"/>
                </c:ext>
              </c:extLst>
            </c:dLbl>
            <c:dLbl>
              <c:idx val="9"/>
              <c:layout>
                <c:manualLayout>
                  <c:x val="5.1181029168802031E-2"/>
                  <c:y val="-2.866557444910991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C89-41BB-86B3-26008372C44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Аркуш1!$A$2:$A$11</c:f>
              <c:strCache>
                <c:ptCount val="10"/>
                <c:pt idx="0">
                  <c:v>Вроджені аномалії (вади розвитку)</c:v>
                </c:pt>
                <c:pt idx="1">
                  <c:v>Хвороби центральної нервової системи</c:v>
                </c:pt>
                <c:pt idx="2">
                  <c:v>Розлади психіки та поведінки</c:v>
                </c:pt>
                <c:pt idx="3">
                  <c:v>Хвороби ендокринної системи</c:v>
                </c:pt>
                <c:pt idx="4">
                  <c:v>Хвороби вуха та сосковидного відростку</c:v>
                </c:pt>
                <c:pt idx="5">
                  <c:v>Хвороби кістково-м'язової системи</c:v>
                </c:pt>
                <c:pt idx="6">
                  <c:v>Новоутворення</c:v>
                </c:pt>
                <c:pt idx="7">
                  <c:v>Хвороби ока та придаткового апарату</c:v>
                </c:pt>
                <c:pt idx="8">
                  <c:v>Деякі інфекційні та паразитарні хвороби</c:v>
                </c:pt>
                <c:pt idx="9">
                  <c:v>Інші</c:v>
                </c:pt>
              </c:strCache>
            </c:strRef>
          </c:cat>
          <c:val>
            <c:numRef>
              <c:f>Аркуш1!$B$2:$B$11</c:f>
              <c:numCache>
                <c:formatCode>General</c:formatCode>
                <c:ptCount val="10"/>
                <c:pt idx="0">
                  <c:v>70</c:v>
                </c:pt>
                <c:pt idx="1">
                  <c:v>48</c:v>
                </c:pt>
                <c:pt idx="2">
                  <c:v>50</c:v>
                </c:pt>
                <c:pt idx="3">
                  <c:v>23</c:v>
                </c:pt>
                <c:pt idx="4">
                  <c:v>19</c:v>
                </c:pt>
                <c:pt idx="5">
                  <c:v>14</c:v>
                </c:pt>
                <c:pt idx="6">
                  <c:v>10</c:v>
                </c:pt>
                <c:pt idx="7">
                  <c:v>7</c:v>
                </c:pt>
                <c:pt idx="8">
                  <c:v>4</c:v>
                </c:pt>
                <c:pt idx="9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D458-49CF-90DD-3AB66943F78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4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5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6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7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8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9"/>
        <c:txPr>
          <a:bodyPr/>
          <a:lstStyle/>
          <a:p>
            <a:pPr>
              <a:defRPr b="1" i="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.63702700148012226"/>
          <c:y val="8.330505134132737E-4"/>
          <c:w val="0.34346150158942906"/>
          <c:h val="0.9991669605148541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2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проліковано з інсультами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4.699780058693695E-2"/>
                  <c:y val="-0.11464377815495565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25</a:t>
                    </a:r>
                    <a:r>
                      <a:rPr lang="en-US" sz="2400" baseline="0" dirty="0"/>
                      <a:t> 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A62-4B9A-975D-74E24FA7106B}"/>
                </c:ext>
              </c:extLst>
            </c:dLbl>
            <c:dLbl>
              <c:idx val="1"/>
              <c:layout>
                <c:manualLayout>
                  <c:x val="5.58849753417308E-2"/>
                  <c:y val="-9.4746339175234826E-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28</a:t>
                    </a:r>
                    <a:r>
                      <a:rPr lang="en-US" sz="2400" baseline="0" dirty="0"/>
                      <a:t> 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Аркуш1!$B$2:$C$2</c:f>
              <c:numCache>
                <c:formatCode>#,##0.00</c:formatCode>
                <c:ptCount val="2"/>
                <c:pt idx="0" formatCode="0.00">
                  <c:v>25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2-4B9A-975D-74E24FA710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46"/>
        <c:shape val="cylinder"/>
        <c:axId val="207577088"/>
        <c:axId val="207578624"/>
        <c:axId val="0"/>
      </c:bar3DChart>
      <c:catAx>
        <c:axId val="207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78624"/>
        <c:crosses val="autoZero"/>
        <c:auto val="1"/>
        <c:lblAlgn val="ctr"/>
        <c:lblOffset val="100"/>
        <c:noMultiLvlLbl val="0"/>
      </c:catAx>
      <c:valAx>
        <c:axId val="207578624"/>
        <c:scaling>
          <c:orientation val="minMax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2075770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проліковано з інсультами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2.7777777777777776E-2"/>
                  <c:y val="-7.3158568448853864E-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324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7A62-4B9A-975D-74E24FA7106B}"/>
                </c:ext>
              </c:extLst>
            </c:dLbl>
            <c:dLbl>
              <c:idx val="1"/>
              <c:layout>
                <c:manualLayout>
                  <c:x val="3.3708074452454648E-2"/>
                  <c:y val="-5.0982818372307656E-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395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Аркуш1!$B$2:$C$2</c:f>
              <c:numCache>
                <c:formatCode>#,##0.00</c:formatCode>
                <c:ptCount val="2"/>
                <c:pt idx="0" formatCode="0.00">
                  <c:v>324</c:v>
                </c:pt>
                <c:pt idx="1">
                  <c:v>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2-4B9A-975D-74E24FA7106B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проліковано з інфарктами</c:v>
                </c:pt>
              </c:strCache>
            </c:strRef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2196669180824859E-2"/>
                  <c:y val="-7.0675335659989499E-2"/>
                </c:manualLayout>
              </c:layout>
              <c:tx>
                <c:rich>
                  <a:bodyPr/>
                  <a:lstStyle/>
                  <a:p>
                    <a:r>
                      <a:rPr lang="en-US" sz="2400" dirty="0"/>
                      <a:t>44 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6441-4F1B-B615-D19F8B653BD0}"/>
                </c:ext>
              </c:extLst>
            </c:dLbl>
            <c:dLbl>
              <c:idx val="1"/>
              <c:layout>
                <c:manualLayout>
                  <c:x val="3.3625730994152045E-2"/>
                  <c:y val="-6.734479874112953E-2"/>
                </c:manualLayout>
              </c:layout>
              <c:tx>
                <c:rich>
                  <a:bodyPr/>
                  <a:lstStyle/>
                  <a:p>
                    <a:r>
                      <a:rPr lang="en-US" sz="2400"/>
                      <a:t>29 </a:t>
                    </a:r>
                    <a:endParaRPr lang="en-US" sz="2400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Аркуш1!$B$3:$C$3</c:f>
              <c:numCache>
                <c:formatCode>#,##0.00</c:formatCode>
                <c:ptCount val="2"/>
                <c:pt idx="0" formatCode="0.00">
                  <c:v>44</c:v>
                </c:pt>
                <c:pt idx="1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A62-4B9A-975D-74E24FA710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7577088"/>
        <c:axId val="207578624"/>
        <c:axId val="0"/>
      </c:bar3DChart>
      <c:catAx>
        <c:axId val="207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78624"/>
        <c:crosses val="autoZero"/>
        <c:auto val="1"/>
        <c:lblAlgn val="ctr"/>
        <c:lblOffset val="100"/>
        <c:noMultiLvlLbl val="0"/>
      </c:catAx>
      <c:valAx>
        <c:axId val="207578624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757708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>
                <a:latin typeface="Times New Roman" pitchFamily="18" charset="0"/>
                <a:cs typeface="Times New Roman" pitchFamily="18" charset="0"/>
              </a:defRPr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2023 р.</a:t>
            </a:r>
          </a:p>
        </c:rich>
      </c:tx>
      <c:layout>
        <c:manualLayout>
          <c:xMode val="edge"/>
          <c:yMode val="edge"/>
          <c:x val="0.4590929805985276"/>
          <c:y val="0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497649920983837"/>
          <c:y val="0"/>
          <c:w val="0.8111658228450806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2023 р.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10"/>
          <c:dPt>
            <c:idx val="0"/>
            <c:bubble3D val="0"/>
            <c:explosion val="12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E82-4690-A80F-2CD4C29B4D95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E82-4690-A80F-2CD4C29B4D95}"/>
              </c:ext>
            </c:extLst>
          </c:dPt>
          <c:dPt>
            <c:idx val="2"/>
            <c:bubble3D val="0"/>
            <c:spPr>
              <a:solidFill>
                <a:srgbClr val="FF66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E82-4690-A80F-2CD4C29B4D95}"/>
              </c:ext>
            </c:extLst>
          </c:dPt>
          <c:dPt>
            <c:idx val="4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0E82-4690-A80F-2CD4C29B4D95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4-0E82-4690-A80F-2CD4C29B4D95}"/>
              </c:ext>
            </c:extLst>
          </c:dPt>
          <c:dLbls>
            <c:dLbl>
              <c:idx val="0"/>
              <c:layout>
                <c:manualLayout>
                  <c:x val="-0.2367911501896614"/>
                  <c:y val="-0.13320562734836941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22</a:t>
                    </a:r>
                    <a:endParaRPr lang="en-US" sz="28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E82-4690-A80F-2CD4C29B4D95}"/>
                </c:ext>
              </c:extLst>
            </c:dLbl>
            <c:dLbl>
              <c:idx val="1"/>
              <c:layout>
                <c:manualLayout>
                  <c:x val="-3.9928953472289927E-3"/>
                  <c:y val="9.0942454634600108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2400" b="1" dirty="0"/>
                      <a:t>1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E82-4690-A80F-2CD4C29B4D95}"/>
                </c:ext>
              </c:extLst>
            </c:dLbl>
            <c:dLbl>
              <c:idx val="2"/>
              <c:layout>
                <c:manualLayout>
                  <c:x val="2.1028417477423112E-2"/>
                  <c:y val="-3.379962523180288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5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E82-4690-A80F-2CD4C29B4D95}"/>
                </c:ext>
              </c:extLst>
            </c:dLbl>
            <c:dLbl>
              <c:idx val="3"/>
              <c:layout>
                <c:manualLayout>
                  <c:x val="-2.5097834934440389E-3"/>
                  <c:y val="-4.1199258230822369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0E82-4690-A80F-2CD4C29B4D95}"/>
                </c:ext>
              </c:extLst>
            </c:dLbl>
            <c:dLbl>
              <c:idx val="4"/>
              <c:layout>
                <c:manualLayout>
                  <c:x val="1.3581540826529478E-2"/>
                  <c:y val="-1.1393924094876549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en-US" sz="2400" b="1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E82-4690-A80F-2CD4C29B4D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лікарі ЗПСМ</c:v>
                </c:pt>
                <c:pt idx="1">
                  <c:v>педіатри</c:v>
                </c:pt>
                <c:pt idx="2">
                  <c:v>терапевти</c:v>
                </c:pt>
                <c:pt idx="3">
                  <c:v>гінекологи</c:v>
                </c:pt>
                <c:pt idx="4">
                  <c:v>ультразвукової діагностики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22</c:v>
                </c:pt>
                <c:pt idx="1">
                  <c:v>11</c:v>
                </c:pt>
                <c:pt idx="2">
                  <c:v>5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E82-4690-A80F-2CD4C29B4D9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1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2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3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egendEntry>
        <c:idx val="4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</c:legendEntry>
      <c:layout>
        <c:manualLayout>
          <c:xMode val="edge"/>
          <c:yMode val="edge"/>
          <c:x val="0"/>
          <c:y val="0.80456393973827134"/>
          <c:w val="1"/>
          <c:h val="0.19543606026172861"/>
        </c:manualLayout>
      </c:layout>
      <c:overlay val="0"/>
      <c:txPr>
        <a:bodyPr/>
        <a:lstStyle/>
        <a:p>
          <a:pPr>
            <a:defRPr sz="1400"/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Всього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4619883040935675E-2"/>
                  <c:y val="0.10382301044507226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r>
                      <a:rPr lang="en-US" dirty="0"/>
                      <a:t>6189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26E7-4EAD-A918-1AFECCC42B55}"/>
                </c:ext>
              </c:extLst>
            </c:dLbl>
            <c:dLbl>
              <c:idx val="1"/>
              <c:layout>
                <c:manualLayout>
                  <c:x val="1.6081871345029246E-2"/>
                  <c:y val="0.1066292646734550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50608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26E7-4EAD-A918-1AFECCC42B55}"/>
                </c:ext>
              </c:extLst>
            </c:dLbl>
            <c:dLbl>
              <c:idx val="2"/>
              <c:layout>
                <c:manualLayout>
                  <c:x val="1.4619883040935675E-2"/>
                  <c:y val="0.1206594310778570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2023 р.</c:v>
                </c:pt>
              </c:strCache>
            </c:strRef>
          </c:cat>
          <c:val>
            <c:numRef>
              <c:f>Аркуш1!$B$2:$C$2</c:f>
              <c:numCache>
                <c:formatCode>General</c:formatCode>
                <c:ptCount val="2"/>
                <c:pt idx="0" formatCode="0.00">
                  <c:v>46189</c:v>
                </c:pt>
                <c:pt idx="1">
                  <c:v>50608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E7-4EAD-A918-1AFECCC42B55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дорослі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081871345029246E-2"/>
                  <c:y val="0.10943507700683305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dirty="0"/>
                      <a:t>5151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26E7-4EAD-A918-1AFECCC42B55}"/>
                </c:ext>
              </c:extLst>
            </c:dLbl>
            <c:dLbl>
              <c:idx val="1"/>
              <c:layout>
                <c:manualLayout>
                  <c:x val="1.4619883040935725E-2"/>
                  <c:y val="9.540513154993347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39720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26E7-4EAD-A918-1AFECCC42B55}"/>
                </c:ext>
              </c:extLst>
            </c:dLbl>
            <c:dLbl>
              <c:idx val="2"/>
              <c:layout>
                <c:manualLayout>
                  <c:x val="1.6081871345029246E-2"/>
                  <c:y val="0.106629264673455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2023 р.</c:v>
                </c:pt>
              </c:strCache>
            </c:strRef>
          </c:cat>
          <c:val>
            <c:numRef>
              <c:f>Аркуш1!$B$3:$C$3</c:f>
              <c:numCache>
                <c:formatCode>General</c:formatCode>
                <c:ptCount val="2"/>
                <c:pt idx="0" formatCode="0.00">
                  <c:v>35151</c:v>
                </c:pt>
                <c:pt idx="1">
                  <c:v>39720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6E7-4EAD-A918-1AFECCC42B55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діти та підлітки</c:v>
                </c:pt>
              </c:strCache>
            </c:strRef>
          </c:tx>
          <c:spPr>
            <a:solidFill>
              <a:srgbClr val="FF66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7.3099415204678376E-3"/>
                  <c:y val="0.10943529795433547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dirty="0"/>
                      <a:t>1038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26E7-4EAD-A918-1AFECCC42B55}"/>
                </c:ext>
              </c:extLst>
            </c:dLbl>
            <c:dLbl>
              <c:idx val="1"/>
              <c:layout>
                <c:manualLayout>
                  <c:x val="1.3157894736842106E-2"/>
                  <c:y val="9.259909826905310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Times New Roman" pitchFamily="18" charset="0"/>
                        <a:cs typeface="Times New Roman" pitchFamily="18" charset="0"/>
                      </a:rPr>
                      <a:t>10888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26E7-4EAD-A918-1AFECCC42B55}"/>
                </c:ext>
              </c:extLst>
            </c:dLbl>
            <c:dLbl>
              <c:idx val="2"/>
              <c:layout>
                <c:manualLayout>
                  <c:x val="1.0233918128655078E-2"/>
                  <c:y val="0.109435297954335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6E7-4EAD-A918-1AFECCC42B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2019р.</c:v>
                </c:pt>
                <c:pt idx="1">
                  <c:v>2023 р.</c:v>
                </c:pt>
              </c:strCache>
            </c:strRef>
          </c:cat>
          <c:val>
            <c:numRef>
              <c:f>Аркуш1!$B$4:$C$4</c:f>
              <c:numCache>
                <c:formatCode>General</c:formatCode>
                <c:ptCount val="2"/>
                <c:pt idx="0" formatCode="0.00">
                  <c:v>11038</c:v>
                </c:pt>
                <c:pt idx="1">
                  <c:v>10888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6E7-4EAD-A918-1AFECCC42B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2195328"/>
        <c:axId val="202196864"/>
        <c:axId val="0"/>
      </c:bar3DChart>
      <c:catAx>
        <c:axId val="202195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800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2196864"/>
        <c:crosses val="autoZero"/>
        <c:auto val="1"/>
        <c:lblAlgn val="ctr"/>
        <c:lblOffset val="100"/>
        <c:noMultiLvlLbl val="0"/>
      </c:catAx>
      <c:valAx>
        <c:axId val="202196864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219532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030303381223364"/>
          <c:y val="2.5008912312669482E-2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0A4B-472F-B968-5DD52B52BF10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0A4B-472F-B968-5DD52B52BF10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0A4B-472F-B968-5DD52B52BF10}"/>
              </c:ext>
            </c:extLst>
          </c:dPt>
          <c:dLbls>
            <c:dLbl>
              <c:idx val="0"/>
              <c:layout>
                <c:manualLayout>
                  <c:x val="-2.8283942679835925E-3"/>
                  <c:y val="0.14226291381331821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41</a:t>
                    </a:r>
                    <a:r>
                      <a:rPr lang="en-US" sz="2800" b="1" baseline="0" dirty="0">
                        <a:latin typeface="Times New Roman" pitchFamily="18" charset="0"/>
                        <a:cs typeface="Times New Roman" pitchFamily="18" charset="0"/>
                      </a:rPr>
                      <a:t> 193,8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A4B-472F-B968-5DD52B52BF10}"/>
                </c:ext>
              </c:extLst>
            </c:dLbl>
            <c:dLbl>
              <c:idx val="1"/>
              <c:layout>
                <c:manualLayout>
                  <c:x val="-5.6565658365248022E-3"/>
                  <c:y val="0.11480866728794101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40</a:t>
                    </a:r>
                    <a:r>
                      <a:rPr lang="en-US" sz="2800" b="1" baseline="0" dirty="0">
                        <a:latin typeface="Times New Roman" pitchFamily="18" charset="0"/>
                        <a:cs typeface="Times New Roman" pitchFamily="18" charset="0"/>
                      </a:rPr>
                      <a:t> 166,7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A4B-472F-B968-5DD52B52BF10}"/>
                </c:ext>
              </c:extLst>
            </c:dLbl>
            <c:dLbl>
              <c:idx val="2"/>
              <c:layout>
                <c:manualLayout>
                  <c:x val="1.414141459131201E-3"/>
                  <c:y val="0.10732114550829271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r>
                      <a:rPr lang="en-US" sz="2000" b="1" dirty="0"/>
                      <a:t>3 367,5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4B-472F-B968-5DD52B52BF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 рік</c:v>
                </c:pt>
                <c:pt idx="1">
                  <c:v>2023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41193.800000000003</c:v>
                </c:pt>
                <c:pt idx="1">
                  <c:v>40166.699999999997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A4B-472F-B968-5DD52B52BF1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6668544"/>
        <c:axId val="206670080"/>
        <c:axId val="0"/>
      </c:bar3DChart>
      <c:catAx>
        <c:axId val="206668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6670080"/>
        <c:crosses val="autoZero"/>
        <c:auto val="1"/>
        <c:lblAlgn val="ctr"/>
        <c:lblOffset val="100"/>
        <c:noMultiLvlLbl val="0"/>
      </c:catAx>
      <c:valAx>
        <c:axId val="206670080"/>
        <c:scaling>
          <c:orientation val="minMax"/>
          <c:min val="0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extTo"/>
        <c:crossAx val="20666854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4718-49F6-8CD1-B945B193C1B3}"/>
              </c:ext>
            </c:extLst>
          </c:dPt>
          <c:dPt>
            <c:idx val="1"/>
            <c:invertIfNegative val="0"/>
            <c:bubble3D val="0"/>
            <c:spPr>
              <a:solidFill>
                <a:srgbClr val="92D05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4718-49F6-8CD1-B945B193C1B3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2-4718-49F6-8CD1-B945B193C1B3}"/>
              </c:ext>
            </c:extLst>
          </c:dPt>
          <c:dLbls>
            <c:dLbl>
              <c:idx val="0"/>
              <c:layout>
                <c:manualLayout>
                  <c:x val="5.9929278732255096E-3"/>
                  <c:y val="-6.2396014830402767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1932,1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4718-49F6-8CD1-B945B193C1B3}"/>
                </c:ext>
              </c:extLst>
            </c:dLbl>
            <c:dLbl>
              <c:idx val="1"/>
              <c:layout>
                <c:manualLayout>
                  <c:x val="5.9929278732255096E-3"/>
                  <c:y val="-5.4908689573635747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2739,8</a:t>
                    </a:r>
                    <a:endParaRPr lang="en-US" sz="24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718-49F6-8CD1-B945B193C1B3}"/>
                </c:ext>
              </c:extLst>
            </c:dLbl>
            <c:dLbl>
              <c:idx val="2"/>
              <c:layout>
                <c:manualLayout>
                  <c:x val="2.9964639366127548E-3"/>
                  <c:y val="-1.3637115783027735E-2"/>
                </c:manualLayout>
              </c:layout>
              <c:tx>
                <c:rich>
                  <a:bodyPr/>
                  <a:lstStyle/>
                  <a:p>
                    <a:r>
                      <a:rPr lang="en-US" sz="24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2400" b="1" dirty="0"/>
                      <a:t> 938,5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4718-49F6-8CD1-B945B193C1B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2022рік</c:v>
                </c:pt>
                <c:pt idx="1">
                  <c:v>2023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1932.1</c:v>
                </c:pt>
                <c:pt idx="1">
                  <c:v>2739.8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18-49F6-8CD1-B945B193C1B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1446144"/>
        <c:axId val="201447680"/>
        <c:axId val="0"/>
      </c:bar3DChart>
      <c:catAx>
        <c:axId val="2014461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1447680"/>
        <c:crosses val="autoZero"/>
        <c:auto val="1"/>
        <c:lblAlgn val="ctr"/>
        <c:lblOffset val="100"/>
        <c:noMultiLvlLbl val="0"/>
      </c:catAx>
      <c:valAx>
        <c:axId val="201447680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144614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autoTitleDeleted val="1"/>
    <c:view3D>
      <c:rotX val="1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313131673049602"/>
          <c:y val="2.5463469737244983E-3"/>
          <c:w val="0.88686868326950408"/>
          <c:h val="0.87796322113580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accent1"/>
              </a:solidFill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542A-48BD-B8A4-1675536EEFBB}"/>
              </c:ext>
            </c:extLst>
          </c:dPt>
          <c:dPt>
            <c:idx val="1"/>
            <c:invertIfNegative val="0"/>
            <c:bubble3D val="0"/>
            <c:spPr>
              <a:solidFill>
                <a:srgbClr val="00B0F0"/>
              </a:solidFill>
              <a:ln>
                <a:solidFill>
                  <a:schemeClr val="accen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542A-48BD-B8A4-1675536EEFBB}"/>
              </c:ext>
            </c:extLst>
          </c:dPt>
          <c:dLbls>
            <c:dLbl>
              <c:idx val="0"/>
              <c:layout>
                <c:manualLayout>
                  <c:x val="-8.4848487547872029E-3"/>
                  <c:y val="0.15431973300161916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90,0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542A-48BD-B8A4-1675536EEFBB}"/>
                </c:ext>
              </c:extLst>
            </c:dLbl>
            <c:dLbl>
              <c:idx val="1"/>
              <c:layout>
                <c:manualLayout>
                  <c:x val="4.2424243773934974E-3"/>
                  <c:y val="0.1420116323677573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101,2</a:t>
                    </a:r>
                    <a:endParaRPr lang="en-US" sz="28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542A-48BD-B8A4-1675536EEFB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sz="2000" b="1" dirty="0"/>
                      <a:t>14,1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542A-48BD-B8A4-1675536EEF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2022 рік</c:v>
                </c:pt>
                <c:pt idx="1">
                  <c:v>2023 рік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90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42A-48BD-B8A4-1675536EEFB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7512704"/>
        <c:axId val="207514624"/>
        <c:axId val="0"/>
      </c:bar3DChart>
      <c:catAx>
        <c:axId val="2075127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400" b="1"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14624"/>
        <c:crosses val="autoZero"/>
        <c:auto val="1"/>
        <c:lblAlgn val="ctr"/>
        <c:lblOffset val="100"/>
        <c:noMultiLvlLbl val="0"/>
      </c:catAx>
      <c:valAx>
        <c:axId val="207514624"/>
        <c:scaling>
          <c:orientation val="minMax"/>
        </c:scaling>
        <c:delete val="1"/>
        <c:axPos val="l"/>
        <c:majorGridlines>
          <c:spPr>
            <a:ln>
              <a:noFill/>
            </a:ln>
          </c:spPr>
        </c:majorGridlines>
        <c:numFmt formatCode="#\ ##0.0" sourceLinked="1"/>
        <c:majorTickMark val="out"/>
        <c:minorTickMark val="none"/>
        <c:tickLblPos val="none"/>
        <c:crossAx val="207512704"/>
        <c:crosses val="autoZero"/>
        <c:crossBetween val="between"/>
      </c:valAx>
    </c:plotArea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Аркуш1!$A$2</c:f>
              <c:strCache>
                <c:ptCount val="1"/>
                <c:pt idx="0">
                  <c:v>Витрати всього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8.7719298245613909E-3"/>
                  <c:y val="-5.89266988984883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A62-4B9A-975D-74E24FA7106B}"/>
                </c:ext>
              </c:extLst>
            </c:dLbl>
            <c:dLbl>
              <c:idx val="1"/>
              <c:layout>
                <c:manualLayout>
                  <c:x val="8.771929824561403E-3"/>
                  <c:y val="-7.0150832022009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Аркуш1!$B$2:$C$2</c:f>
              <c:numCache>
                <c:formatCode>#,##0.00</c:formatCode>
                <c:ptCount val="2"/>
                <c:pt idx="0" formatCode="0.00">
                  <c:v>41924.199999999997</c:v>
                </c:pt>
                <c:pt idx="1">
                  <c:v>40562.199999999997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A62-4B9A-975D-74E24FA7106B}"/>
            </c:ext>
          </c:extLst>
        </c:ser>
        <c:ser>
          <c:idx val="1"/>
          <c:order val="1"/>
          <c:tx>
            <c:strRef>
              <c:f>Аркуш1!$A$3</c:f>
              <c:strCache>
                <c:ptCount val="1"/>
                <c:pt idx="0">
                  <c:v>заробітна плата та відрахування на соціальні заходи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3.0701754385964911E-2"/>
                  <c:y val="-5.61206656176079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441-4F1B-B615-D19F8B653BD0}"/>
                </c:ext>
              </c:extLst>
            </c:dLbl>
            <c:dLbl>
              <c:idx val="1"/>
              <c:layout>
                <c:manualLayout>
                  <c:x val="3.3625730994152045E-2"/>
                  <c:y val="-6.734479874112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Аркуш1!$B$3:$C$3</c:f>
              <c:numCache>
                <c:formatCode>#,##0.00</c:formatCode>
                <c:ptCount val="2"/>
                <c:pt idx="0" formatCode="0.00">
                  <c:v>34449.800000000003</c:v>
                </c:pt>
                <c:pt idx="1">
                  <c:v>34874.1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A62-4B9A-975D-74E24FA7106B}"/>
            </c:ext>
          </c:extLst>
        </c:ser>
        <c:ser>
          <c:idx val="2"/>
          <c:order val="2"/>
          <c:tx>
            <c:strRef>
              <c:f>Аркуш1!$A$4</c:f>
              <c:strCache>
                <c:ptCount val="1"/>
                <c:pt idx="0">
                  <c:v>розвиток закладу</c:v>
                </c:pt>
              </c:strCache>
            </c:strRef>
          </c:tx>
          <c:spPr>
            <a:solidFill>
              <a:srgbClr val="FF660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6081871345029239E-2"/>
                  <c:y val="-4.20904992132059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441-4F1B-B615-D19F8B653BD0}"/>
                </c:ext>
              </c:extLst>
            </c:dLbl>
            <c:dLbl>
              <c:idx val="1"/>
              <c:layout>
                <c:manualLayout>
                  <c:x val="3.5087719298245508E-2"/>
                  <c:y val="-6.173273217936882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441-4F1B-B615-D19F8B653B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Аркуш1!$B$1:$C$1</c:f>
              <c:strCache>
                <c:ptCount val="2"/>
                <c:pt idx="0">
                  <c:v>2022 р.</c:v>
                </c:pt>
                <c:pt idx="1">
                  <c:v>2023 р.</c:v>
                </c:pt>
              </c:strCache>
            </c:strRef>
          </c:cat>
          <c:val>
            <c:numRef>
              <c:f>Аркуш1!$B$4:$C$4</c:f>
              <c:numCache>
                <c:formatCode>#,##0.00</c:formatCode>
                <c:ptCount val="2"/>
                <c:pt idx="0" formatCode="0.00">
                  <c:v>7474.4</c:v>
                </c:pt>
                <c:pt idx="1">
                  <c:v>5688.1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7A62-4B9A-975D-74E24FA710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0"/>
        <c:gapDepth val="50"/>
        <c:shape val="cylinder"/>
        <c:axId val="207577088"/>
        <c:axId val="207578624"/>
        <c:axId val="0"/>
      </c:bar3DChart>
      <c:catAx>
        <c:axId val="2075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7578624"/>
        <c:crosses val="autoZero"/>
        <c:auto val="1"/>
        <c:lblAlgn val="ctr"/>
        <c:lblOffset val="100"/>
        <c:noMultiLvlLbl val="0"/>
      </c:catAx>
      <c:valAx>
        <c:axId val="207578624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one"/>
        <c:crossAx val="207577088"/>
        <c:crosses val="autoZero"/>
        <c:crossBetween val="between"/>
      </c:valAx>
    </c:plotArea>
    <c:legend>
      <c:legendPos val="b"/>
      <c:overlay val="0"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gap"/>
    <c:showDLblsOverMax val="0"/>
  </c:chart>
  <c:txPr>
    <a:bodyPr/>
    <a:lstStyle/>
    <a:p>
      <a:pPr>
        <a:defRPr sz="1800" b="1"/>
      </a:pPr>
      <a:endParaRPr lang="uk-UA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Дохід ПМГ первинка </a:t>
            </a:r>
          </a:p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38</a:t>
            </a:r>
            <a:r>
              <a:rPr lang="uk-UA" sz="2000" baseline="0" dirty="0">
                <a:latin typeface="Times New Roman" pitchFamily="18" charset="0"/>
                <a:cs typeface="Times New Roman" pitchFamily="18" charset="0"/>
              </a:rPr>
              <a:t> 218,9 </a:t>
            </a:r>
            <a:r>
              <a:rPr lang="uk-UA" sz="2000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21274117051158081"/>
          <c:y val="1.3440860215053769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Дохід ПМГ первинка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explosion val="20"/>
          <c:dPt>
            <c:idx val="0"/>
            <c:bubble3D val="0"/>
            <c:spPr>
              <a:solidFill>
                <a:srgbClr val="92D050"/>
              </a:solidFill>
              <a:ln>
                <a:solidFill>
                  <a:schemeClr val="tx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0-DAC8-438E-91D5-221B0507BE2D}"/>
              </c:ext>
            </c:extLst>
          </c:dPt>
          <c:dLbls>
            <c:dLbl>
              <c:idx val="0"/>
              <c:layout>
                <c:manualLayout>
                  <c:x val="-9.4439149053736723E-2"/>
                  <c:y val="-0.28615125730251462"/>
                </c:manualLayout>
              </c:layout>
              <c:tx>
                <c:rich>
                  <a:bodyPr/>
                  <a:lstStyle/>
                  <a:p>
                    <a:r>
                      <a:rPr lang="en-US" sz="2800" b="1" dirty="0">
                        <a:latin typeface="Times New Roman" pitchFamily="18" charset="0"/>
                        <a:cs typeface="Times New Roman" pitchFamily="18" charset="0"/>
                      </a:rPr>
                      <a:t>92%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DAC8-438E-91D5-221B0507BE2D}"/>
                </c:ext>
              </c:extLst>
            </c:dLbl>
            <c:dLbl>
              <c:idx val="1"/>
              <c:layout>
                <c:manualLayout>
                  <c:x val="4.1050329235161456E-2"/>
                  <c:y val="-5.7171281009228702E-4"/>
                </c:manualLayout>
              </c:layout>
              <c:tx>
                <c:rich>
                  <a:bodyPr/>
                  <a:lstStyle/>
                  <a:p>
                    <a:r>
                      <a:rPr lang="en-US" sz="2000" b="1" dirty="0">
                        <a:latin typeface="Times New Roman" pitchFamily="18" charset="0"/>
                        <a:cs typeface="Times New Roman" pitchFamily="18" charset="0"/>
                      </a:rPr>
                      <a:t>8</a:t>
                    </a:r>
                    <a:r>
                      <a:rPr lang="en-US" sz="2000" b="1" dirty="0"/>
                      <a:t>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DAC8-438E-91D5-221B0507BE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uk-UA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заробітна плата</c:v>
                </c:pt>
                <c:pt idx="1">
                  <c:v>розвиток закладу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0.92</c:v>
                </c:pt>
                <c:pt idx="1">
                  <c:v>8.0000000000000016E-2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AC8-438E-91D5-221B0507B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24593843532716306"/>
          <c:y val="0.74757979849293021"/>
          <c:w val="0.56107910853248621"/>
          <c:h val="0.24633223266446538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uk-UA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0.09334</cdr:x>
      <cdr:y>0.15968</cdr:y>
    </cdr:from>
    <cdr:to>
      <cdr:x>0.16794</cdr:x>
      <cdr:y>0.25514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10816" y="722709"/>
          <a:ext cx="648072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0.23426</cdr:x>
      <cdr:y>0.74835</cdr:y>
    </cdr:from>
    <cdr:to>
      <cdr:x>0.31465</cdr:x>
      <cdr:y>0.8231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34952" y="3387005"/>
          <a:ext cx="698376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0.19878</cdr:x>
      <cdr:y>0.56841</cdr:y>
    </cdr:from>
    <cdr:to>
      <cdr:x>0.30405</cdr:x>
      <cdr:y>0.77044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726797" y="2736304"/>
          <a:ext cx="914459" cy="972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0.30655</cdr:x>
      <cdr:y>0.31412</cdr:y>
    </cdr:from>
    <cdr:to>
      <cdr:x>0.37865</cdr:x>
      <cdr:y>0.4207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62901" y="1512168"/>
          <a:ext cx="626318" cy="51307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0.47465</cdr:x>
      <cdr:y>0.60516</cdr:y>
    </cdr:from>
    <cdr:to>
      <cdr:x>0.53847</cdr:x>
      <cdr:y>0.67991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123184" y="2738933"/>
          <a:ext cx="554360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0.46636</cdr:x>
      <cdr:y>0.55743</cdr:y>
    </cdr:from>
    <cdr:to>
      <cdr:x>0.54676</cdr:x>
      <cdr:y>0.63218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051176" y="2522909"/>
          <a:ext cx="698376" cy="3383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0.54925</cdr:x>
      <cdr:y>0.30287</cdr:y>
    </cdr:from>
    <cdr:to>
      <cdr:x>0.62965</cdr:x>
      <cdr:y>0.39354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771256" y="1370781"/>
          <a:ext cx="698376" cy="4103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0.72101</cdr:x>
      <cdr:y>0.31412</cdr:y>
    </cdr:from>
    <cdr:to>
      <cdr:x>0.80141</cdr:x>
      <cdr:y>0.4207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6263301" y="1512168"/>
          <a:ext cx="698419" cy="5130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0.8228</cdr:x>
      <cdr:y>0.73244</cdr:y>
    </cdr:from>
    <cdr:to>
      <cdr:x>0.9032</cdr:x>
      <cdr:y>0.83901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7147520" y="3314997"/>
          <a:ext cx="698376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0.8228</cdr:x>
      <cdr:y>0.68471</cdr:y>
    </cdr:from>
    <cdr:to>
      <cdr:x>0.88662</cdr:x>
      <cdr:y>0.79128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147520" y="3098973"/>
          <a:ext cx="554360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1100" dirty="0"/>
        </a:p>
      </cdr:txBody>
    </cdr:sp>
  </cdr:relSizeAnchor>
  <cdr:relSizeAnchor xmlns:cdr="http://schemas.openxmlformats.org/drawingml/2006/chartDrawing">
    <cdr:from>
      <cdr:x>0.87851</cdr:x>
      <cdr:y>0.35899</cdr:y>
    </cdr:from>
    <cdr:to>
      <cdr:x>0.98377</cdr:x>
      <cdr:y>0.56102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7631453" y="1728192"/>
          <a:ext cx="914373" cy="9725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uk-UA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E1354F-126E-4CDD-8F4D-F33EEE2DB7EE}" type="datetimeFigureOut">
              <a:rPr lang="uk-UA" smtClean="0"/>
              <a:t>04.03.2024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33A66-F24C-4E82-B9DF-FC4317F7CC3C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26479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A33A66-F24C-4E82-B9DF-FC4317F7CC3C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16408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B047E4D-90B3-4A1F-A689-79DBD64D983A}" type="datetimeFigureOut">
              <a:rPr lang="uk-UA" smtClean="0"/>
              <a:pPr/>
              <a:t>04.03.2024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uk-UA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85C20BB-9906-4CB9-B9CB-1F27200AEAEB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chart" Target="../charts/chart16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chart" Target="../charts/chart15.xml"/><Relationship Id="rId4" Type="http://schemas.openxmlformats.org/officeDocument/2006/relationships/chart" Target="../charts/char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, відео мед.працівників\фото амбулат\амб.4\16605413240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81742"/>
            <a:ext cx="5184576" cy="467766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073" y="781742"/>
            <a:ext cx="8441575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Підсумки надання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первинної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медичної допомоги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з профілактики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захворювань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населення та підтримки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громадського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здоров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на території </a:t>
            </a:r>
          </a:p>
          <a:p>
            <a:pPr algn="ctr">
              <a:lnSpc>
                <a:spcPct val="150000"/>
              </a:lnSpc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громади у 2023 році.</a:t>
            </a:r>
          </a:p>
          <a:p>
            <a:pPr algn="ctr"/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uk-UA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Доповідач: генеральний директор 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Попіка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 О.О.</a:t>
            </a:r>
          </a:p>
        </p:txBody>
      </p:sp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6012197"/>
            <a:ext cx="952743" cy="69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018396"/>
      </p:ext>
    </p:extLst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489445"/>
              </p:ext>
            </p:extLst>
          </p:nvPr>
        </p:nvGraphicFramePr>
        <p:xfrm>
          <a:off x="0" y="1484784"/>
          <a:ext cx="8476658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620688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Кошти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отримані з міського бюджету</a:t>
            </a:r>
          </a:p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відповідно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програм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и розвитку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dirty="0">
                <a:latin typeface="Times New Roman" pitchFamily="18" charset="0"/>
                <a:cs typeface="Times New Roman" pitchFamily="18" charset="0"/>
              </a:rPr>
            </a:b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1436900672"/>
      </p:ext>
    </p:extLst>
  </p:cSld>
  <p:clrMapOvr>
    <a:masterClrMapping/>
  </p:clrMapOvr>
  <p:transition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4249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Витрати за кошти Нововолинської міської територіальної громади (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751803"/>
              </p:ext>
            </p:extLst>
          </p:nvPr>
        </p:nvGraphicFramePr>
        <p:xfrm>
          <a:off x="395536" y="1476383"/>
          <a:ext cx="8064896" cy="484716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20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87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8558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8560">
                <a:tc>
                  <a:txBody>
                    <a:bodyPr/>
                    <a:lstStyle/>
                    <a:p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2022 р.</a:t>
                      </a:r>
                      <a:endParaRPr lang="uk-UA" sz="20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  <a:endParaRPr lang="uk-UA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7922">
                <a:tc>
                  <a:txBody>
                    <a:bodyPr/>
                    <a:lstStyle/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Комунальні послуги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1332,1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1267,3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74125">
                <a:tc>
                  <a:txBody>
                    <a:bodyPr/>
                    <a:lstStyle/>
                    <a:p>
                      <a:endParaRPr lang="uk-UA" sz="2000" b="1" i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Лікарські засоби для пільгових категорій населення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600,0</a:t>
                      </a:r>
                    </a:p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795,4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15508">
                <a:tc>
                  <a:txBody>
                    <a:bodyPr/>
                    <a:lstStyle/>
                    <a:p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Забезпечення лікуванням хворих на </a:t>
                      </a:r>
                      <a:r>
                        <a:rPr lang="uk-UA" sz="2000" b="1" i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орфанні</a:t>
                      </a:r>
                      <a:r>
                        <a:rPr lang="uk-UA" sz="2000" b="1" i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захворювання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177,1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7922"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Проведення </a:t>
                      </a:r>
                      <a:r>
                        <a:rPr lang="uk-UA" sz="20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кап.ремонту</a:t>
                      </a:r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 медичного ПТБ </a:t>
                      </a:r>
                      <a:r>
                        <a:rPr lang="uk-UA" sz="20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Грибовиця</a:t>
                      </a:r>
                      <a:endParaRPr lang="uk-UA" sz="20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6892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Всього: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1932,1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2739,8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2955893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A1E4625-8A28-409D-BF15-3FDD70A1C4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5" y="6071308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619273"/>
      </p:ext>
    </p:extLst>
  </p:cSld>
  <p:clrMapOvr>
    <a:masterClrMapping/>
  </p:clrMapOvr>
  <p:transition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693168"/>
              </p:ext>
            </p:extLst>
          </p:nvPr>
        </p:nvGraphicFramePr>
        <p:xfrm>
          <a:off x="-304258" y="1328574"/>
          <a:ext cx="8980714" cy="524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620688"/>
            <a:ext cx="80648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Дохід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платних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послуг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dirty="0">
                <a:latin typeface="Times New Roman" pitchFamily="18" charset="0"/>
                <a:cs typeface="Times New Roman" pitchFamily="18" charset="0"/>
              </a:rPr>
            </a:br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051207716"/>
      </p:ext>
    </p:extLst>
  </p:cSld>
  <p:clrMapOvr>
    <a:masterClrMapping/>
  </p:clrMapOvr>
  <p:transition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9077135"/>
              </p:ext>
            </p:extLst>
          </p:nvPr>
        </p:nvGraphicFramePr>
        <p:xfrm>
          <a:off x="349696" y="1550820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764704"/>
            <a:ext cx="83529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Витрати КНП «НЦПМСД» за кошти отримані від НСЗУ (</a:t>
            </a: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5116283"/>
      </p:ext>
    </p:extLst>
  </p:cSld>
  <p:clrMapOvr>
    <a:masterClrMapping/>
  </p:clrMapOvr>
  <p:transition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686800" cy="841248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Порівняння витрат на заробітну плату від доходу 2023 р</a:t>
            </a:r>
            <a:r>
              <a:rPr lang="uk-UA" sz="24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67597026"/>
              </p:ext>
            </p:extLst>
          </p:nvPr>
        </p:nvGraphicFramePr>
        <p:xfrm>
          <a:off x="4644008" y="1412776"/>
          <a:ext cx="434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Объект 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12759935"/>
              </p:ext>
            </p:extLst>
          </p:nvPr>
        </p:nvGraphicFramePr>
        <p:xfrm>
          <a:off x="539552" y="1412776"/>
          <a:ext cx="434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467765"/>
      </p:ext>
    </p:extLst>
  </p:cSld>
  <p:clrMapOvr>
    <a:masterClrMapping/>
  </p:clrMapOvr>
  <p:transition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245412"/>
              </p:ext>
            </p:extLst>
          </p:nvPr>
        </p:nvGraphicFramePr>
        <p:xfrm>
          <a:off x="-108520" y="1484784"/>
          <a:ext cx="8980714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5805" y="620688"/>
            <a:ext cx="86881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Витрати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коштів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отриманих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НСЗУ на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розвиток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КНП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НЦПМСД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 </a:t>
            </a:r>
          </a:p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затвердженого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фінансового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плану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8657305"/>
      </p:ext>
    </p:extLst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686800" cy="667544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Витрати 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коштів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отриманих від НСЗУ на розвиток </a:t>
            </a:r>
            <a:b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КНП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«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НЦПМСД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»  </a:t>
            </a:r>
            <a:b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відповідно до затвердженого 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фінансового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плану (</a:t>
            </a:r>
            <a:r>
              <a:rPr lang="ru-RU" sz="2000" b="1" cap="none" dirty="0" err="1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тис.грн</a:t>
            </a:r>
            <a:r>
              <a:rPr lang="ru-RU" sz="20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.)</a:t>
            </a:r>
            <a:br>
              <a:rPr lang="uk-UA" sz="2400" b="1" i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71701318"/>
              </p:ext>
            </p:extLst>
          </p:nvPr>
        </p:nvGraphicFramePr>
        <p:xfrm>
          <a:off x="5148980" y="1899864"/>
          <a:ext cx="3044185" cy="48620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Объект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46322365"/>
              </p:ext>
            </p:extLst>
          </p:nvPr>
        </p:nvGraphicFramePr>
        <p:xfrm>
          <a:off x="2771800" y="1196752"/>
          <a:ext cx="331236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559322134"/>
              </p:ext>
            </p:extLst>
          </p:nvPr>
        </p:nvGraphicFramePr>
        <p:xfrm>
          <a:off x="611560" y="1340768"/>
          <a:ext cx="3744913" cy="532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422345479"/>
              </p:ext>
            </p:extLst>
          </p:nvPr>
        </p:nvGraphicFramePr>
        <p:xfrm>
          <a:off x="357759" y="1720279"/>
          <a:ext cx="3854201" cy="4589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0BA15978-0C23-4747-9B57-BAC73D96DCE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0280978"/>
              </p:ext>
            </p:extLst>
          </p:nvPr>
        </p:nvGraphicFramePr>
        <p:xfrm>
          <a:off x="4366320" y="1659592"/>
          <a:ext cx="4080646" cy="4589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667791626"/>
      </p:ext>
    </p:extLst>
  </p:cSld>
  <p:clrMapOvr>
    <a:masterClrMapping/>
  </p:clrMapOvr>
  <p:transition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52915" y="116632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br>
              <a:rPr lang="uk-UA" sz="2800" b="1" cap="none" dirty="0">
                <a:solidFill>
                  <a:srgbClr val="292934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uk-UA" sz="2800" dirty="0"/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5272067"/>
              </p:ext>
            </p:extLst>
          </p:nvPr>
        </p:nvGraphicFramePr>
        <p:xfrm>
          <a:off x="539552" y="1412776"/>
          <a:ext cx="8386113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84026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764704"/>
            <a:ext cx="68198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Середня заробітна плата працівників (</a:t>
            </a:r>
            <a:r>
              <a:rPr lang="uk-UA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.)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377336"/>
      </p:ext>
    </p:extLst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686800" cy="667544"/>
          </a:xfrm>
        </p:spPr>
        <p:txBody>
          <a:bodyPr>
            <a:noAutofit/>
          </a:bodyPr>
          <a:lstStyle/>
          <a:p>
            <a:pPr algn="ctr"/>
            <a:r>
              <a:rPr lang="uk-UA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Виділені кошти на пільгове забезпечення ліками за рецептами лікарів пільгових категорій населення</a:t>
            </a:r>
            <a:r>
              <a:rPr lang="en-US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cap="none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(тис. грн.)</a:t>
            </a:r>
            <a:endParaRPr lang="uk-UA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37428628"/>
              </p:ext>
            </p:extLst>
          </p:nvPr>
        </p:nvGraphicFramePr>
        <p:xfrm>
          <a:off x="1331640" y="1537548"/>
          <a:ext cx="5832648" cy="48072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9483386"/>
      </p:ext>
    </p:extLst>
  </p:cSld>
  <p:clrMapOvr>
    <a:masterClrMapping/>
  </p:clrMapOvr>
  <p:transition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686800" cy="667544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  <a:defRPr/>
            </a:pP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Кількість пацієнтів прийнято  сімейними лікарями </a:t>
            </a:r>
            <a:b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uk-UA" sz="2400" b="1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              та лікарями педіатрами дільничними</a:t>
            </a:r>
            <a:r>
              <a:rPr lang="uk-UA" sz="2400" b="1" kern="0" cap="none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, гінекологами</a:t>
            </a:r>
            <a:br>
              <a:rPr lang="uk-UA" sz="2400" kern="0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uk-UA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>
            <a:extLst>
              <a:ext uri="{FF2B5EF4-FFF2-40B4-BE49-F238E27FC236}">
                <a16:creationId xmlns:a16="http://schemas.microsoft.com/office/drawing/2014/main" id="{A6270FBF-27D5-40EF-93D0-A4D80262817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2248096"/>
              </p:ext>
            </p:extLst>
          </p:nvPr>
        </p:nvGraphicFramePr>
        <p:xfrm>
          <a:off x="464947" y="1504256"/>
          <a:ext cx="7435947" cy="48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14833470"/>
      </p:ext>
    </p:extLst>
  </p:cSld>
  <p:clrMapOvr>
    <a:masterClrMapping/>
  </p:clrMapOvr>
  <p:transition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540" y="911692"/>
            <a:ext cx="8280920" cy="539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Комунальне некомерційне підприємство </a:t>
            </a:r>
          </a:p>
          <a:p>
            <a:pPr algn="ctr">
              <a:lnSpc>
                <a:spcPct val="150000"/>
              </a:lnSpc>
            </a:pPr>
            <a:r>
              <a:rPr lang="uk-UA" sz="2400" dirty="0">
                <a:latin typeface="Times New Roman" pitchFamily="18" charset="0"/>
                <a:cs typeface="Times New Roman" pitchFamily="18" charset="0"/>
              </a:rPr>
              <a:t>«Нововолинський Центр первинної медико – санітарної допомоги»,  розпочало свою роботу з 17 листопада 2018 року. </a:t>
            </a:r>
          </a:p>
          <a:p>
            <a:pPr algn="ctr">
              <a:lnSpc>
                <a:spcPct val="150000"/>
              </a:lnSpc>
            </a:pPr>
            <a:r>
              <a:rPr lang="uk-UA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На даний час первинна медична допомога надається у 5</a:t>
            </a:r>
            <a:r>
              <a:rPr lang="uk-UA" sz="2400" i="1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2400" dirty="0"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амбулаторіях загальної практики сімейної медицини та 2 пунктах тимчасового медичного базування </a:t>
            </a:r>
          </a:p>
          <a:p>
            <a:pPr algn="ctr">
              <a:lnSpc>
                <a:spcPct val="150000"/>
              </a:lnSpc>
            </a:pP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Грядівський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 та </a:t>
            </a: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Грибовицький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 медичний пункт тимчасового базування.</a:t>
            </a:r>
            <a:endParaRPr lang="uk-UA" sz="24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3284984"/>
            <a:ext cx="7632848" cy="49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endParaRPr lang="uk-UA" sz="20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733256"/>
            <a:ext cx="1487395" cy="90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7049674"/>
      </p:ext>
    </p:extLst>
  </p:cSld>
  <p:clrMapOvr>
    <a:masterClrMapping/>
  </p:clrMapOvr>
  <p:transition>
    <p:zo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7488832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Інвалідність дітей до 18 років по Нововолинській ОТГ 2022 рік на 10 тис. дитячого населення</a:t>
            </a:r>
            <a:endParaRPr lang="uk-UA" sz="24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6" name="Місце для вмісту 4"/>
          <p:cNvGraphicFramePr>
            <a:graphicFrameLocks/>
          </p:cNvGraphicFramePr>
          <p:nvPr/>
        </p:nvGraphicFramePr>
        <p:xfrm>
          <a:off x="1331640" y="1556792"/>
          <a:ext cx="662473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1288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8269478"/>
      </p:ext>
    </p:extLst>
  </p:cSld>
  <p:clrMapOvr>
    <a:masterClrMapping/>
  </p:clrMapOvr>
  <p:transition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764704"/>
            <a:ext cx="7488832" cy="90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400" b="1" dirty="0">
                <a:latin typeface="Times New Roman" pitchFamily="18" charset="0"/>
                <a:ea typeface="Calibri"/>
                <a:cs typeface="Times New Roman" pitchFamily="18" charset="0"/>
              </a:rPr>
              <a:t>Інвалідність дітей до 18 років по Нововолинській ОТГ 2023 рік на 10 тис. дитячого населення</a:t>
            </a:r>
            <a:endParaRPr lang="uk-UA" sz="2400" b="1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6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987057"/>
              </p:ext>
            </p:extLst>
          </p:nvPr>
        </p:nvGraphicFramePr>
        <p:xfrm>
          <a:off x="1691680" y="1672453"/>
          <a:ext cx="6624736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1288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36995"/>
      </p:ext>
    </p:extLst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52" y="6165304"/>
            <a:ext cx="1142948" cy="6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4533617"/>
              </p:ext>
            </p:extLst>
          </p:nvPr>
        </p:nvGraphicFramePr>
        <p:xfrm>
          <a:off x="98376" y="1504285"/>
          <a:ext cx="892899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31640" y="692696"/>
            <a:ext cx="64624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Структура захворювань</a:t>
            </a:r>
            <a:b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    дітей</a:t>
            </a:r>
            <a:r>
              <a:rPr lang="ru-RU" sz="2400" dirty="0"/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/>
              <a:t> </a:t>
            </a:r>
            <a:r>
              <a:rPr lang="uk-UA" sz="2400" b="1" dirty="0">
                <a:latin typeface="Times New Roman" pitchFamily="18" charset="0"/>
                <a:ea typeface="+mj-ea"/>
                <a:cs typeface="Times New Roman" pitchFamily="18" charset="0"/>
              </a:rPr>
              <a:t>інвалідністю за 2023 р.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3309988"/>
      </p:ext>
    </p:extLst>
  </p:cSld>
  <p:clrMapOvr>
    <a:masterClrMapping/>
  </p:clrMapOvr>
  <p:transition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048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2400" b="1" kern="0" dirty="0">
                <a:latin typeface="Times New Roman" pitchFamily="18" charset="0"/>
                <a:cs typeface="Times New Roman" pitchFamily="18" charset="0"/>
              </a:rPr>
              <a:t>Інформація про стан імунізації дитячого населення міста</a:t>
            </a:r>
            <a:endParaRPr lang="uk-UA" sz="2400" kern="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1255"/>
              </p:ext>
            </p:extLst>
          </p:nvPr>
        </p:nvGraphicFramePr>
        <p:xfrm>
          <a:off x="539552" y="1448128"/>
          <a:ext cx="8064896" cy="503300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36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8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2898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i="0" dirty="0"/>
                        <a:t>Щеплення</a:t>
                      </a:r>
                    </a:p>
                    <a:p>
                      <a:endParaRPr lang="uk-UA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2023рік</a:t>
                      </a:r>
                      <a:endParaRPr lang="uk-UA" sz="20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БЦЖ</a:t>
                      </a:r>
                    </a:p>
                    <a:p>
                      <a:endParaRPr lang="uk-UA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366-100%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5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БЦЖ (1</a:t>
                      </a:r>
                      <a:r>
                        <a:rPr kumimoji="0" lang="en-US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ст.)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41-80,4%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45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АКДП-3 (до року)</a:t>
                      </a:r>
                      <a:endParaRPr kumimoji="0" lang="ru-RU" altLang="uk-UA" sz="1800" b="1" i="1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260-69,3%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472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АДПм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(16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altLang="uk-UA" sz="1800" b="1" i="1" u="none" strike="noStrike" cap="none" normalizeH="0" baseline="0" dirty="0">
                        <a:ln>
                          <a:noFill/>
                        </a:ln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629-90,1%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5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АДП (6 р.)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505-85,6%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45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КПК (1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383-100%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74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КПК (6 років)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b="1" i="0" dirty="0">
                          <a:latin typeface="Times New Roman" pitchFamily="18" charset="0"/>
                          <a:cs typeface="Times New Roman" pitchFamily="18" charset="0"/>
                        </a:rPr>
                        <a:t>584-99%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4786" y="6165304"/>
            <a:ext cx="839323" cy="50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930745"/>
      </p:ext>
    </p:extLst>
  </p:cSld>
  <p:clrMapOvr>
    <a:masterClrMapping/>
  </p:clrMapOvr>
  <p:transition>
    <p:zo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uk-UA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Інформація про стан імунізації дитячого населення міста</a:t>
            </a:r>
            <a:endParaRPr lang="uk-UA" sz="2400" kern="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9028761"/>
              </p:ext>
            </p:extLst>
          </p:nvPr>
        </p:nvGraphicFramePr>
        <p:xfrm>
          <a:off x="683568" y="1124743"/>
          <a:ext cx="7751219" cy="532945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82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392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i="0" dirty="0">
                          <a:latin typeface="Times New Roman" pitchFamily="18" charset="0"/>
                          <a:cs typeface="Times New Roman" pitchFamily="18" charset="0"/>
                        </a:rPr>
                        <a:t>Щеплення</a:t>
                      </a:r>
                    </a:p>
                    <a:p>
                      <a:endParaRPr lang="uk-UA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рік</a:t>
                      </a:r>
                      <a:endParaRPr lang="uk-UA" sz="2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1357">
                <a:tc>
                  <a:txBody>
                    <a:bodyPr/>
                    <a:lstStyle/>
                    <a:p>
                      <a:r>
                        <a:rPr lang="uk-UA" b="1" i="1" dirty="0">
                          <a:latin typeface="Times New Roman" pitchFamily="18" charset="0"/>
                          <a:cs typeface="Times New Roman" pitchFamily="18" charset="0"/>
                        </a:rPr>
                        <a:t>ОПВ 3 (до року)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277-73,9%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3 (1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рік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і ст.)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142-100%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5 (6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567-96,1%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6 (14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років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675-91,2%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ОПВ 4 (18 </a:t>
                      </a:r>
                      <a:r>
                        <a:rPr kumimoji="0" lang="ru-RU" altLang="uk-UA" sz="1800" b="1" i="1" u="none" strike="noStrike" cap="none" normalizeH="0" baseline="0" dirty="0" err="1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міс</a:t>
                      </a:r>
                      <a:r>
                        <a:rPr kumimoji="0" lang="ru-RU" altLang="uk-UA" sz="18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380-100%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Гепатит В3 (до 1 року)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286-76,35%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Гепатит В3 (1 рік і ст.)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246-100%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68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Ні</a:t>
                      </a:r>
                      <a:r>
                        <a:rPr lang="en-US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uk-UA" sz="1800" b="1" i="1" dirty="0">
                          <a:latin typeface="Times New Roman" pitchFamily="18" charset="0"/>
                          <a:cs typeface="Times New Roman" pitchFamily="18" charset="0"/>
                        </a:rPr>
                        <a:t>-3 (1 рік)</a:t>
                      </a:r>
                      <a:endParaRPr lang="uk-UA" sz="1800" b="1" i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b="1" i="0" dirty="0">
                          <a:latin typeface="Times New Roman" pitchFamily="18" charset="0"/>
                          <a:cs typeface="Times New Roman" pitchFamily="18" charset="0"/>
                        </a:rPr>
                        <a:t>193-51,5%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E95E065-450E-4025-86A6-44134F625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3157" y="6199859"/>
            <a:ext cx="839323" cy="508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033259"/>
      </p:ext>
    </p:extLst>
  </p:cSld>
  <p:clrMapOvr>
    <a:masterClrMapping/>
  </p:clrMapOvr>
  <p:transition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372981"/>
              </p:ext>
            </p:extLst>
          </p:nvPr>
        </p:nvGraphicFramePr>
        <p:xfrm>
          <a:off x="183757" y="1556792"/>
          <a:ext cx="8590019" cy="459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947F268-7B54-4543-9E25-4843F31ADA5F}"/>
              </a:ext>
            </a:extLst>
          </p:cNvPr>
          <p:cNvSpPr txBox="1"/>
          <p:nvPr/>
        </p:nvSpPr>
        <p:spPr>
          <a:xfrm>
            <a:off x="755576" y="709210"/>
            <a:ext cx="763284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хворих з уперше в житті встановленим діагнозом активного туберкульозу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441310"/>
      </p:ext>
    </p:extLst>
  </p:cSld>
  <p:clrMapOvr>
    <a:masterClrMapping/>
  </p:clrMapOvr>
  <p:transition>
    <p:zo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Місце для вмісту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882249"/>
              </p:ext>
            </p:extLst>
          </p:nvPr>
        </p:nvGraphicFramePr>
        <p:xfrm>
          <a:off x="183757" y="1556792"/>
          <a:ext cx="8590019" cy="4591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F75899A-20FE-49A7-AE54-5E2E6ACF3B26}"/>
              </a:ext>
            </a:extLst>
          </p:cNvPr>
          <p:cNvSpPr txBox="1"/>
          <p:nvPr/>
        </p:nvSpPr>
        <p:spPr>
          <a:xfrm>
            <a:off x="1115616" y="709210"/>
            <a:ext cx="67687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uk-UA" sz="1800" b="1" dirty="0"/>
              <a:t>Проліковано хворих з інсультами та інфарктами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0075413"/>
      </p:ext>
    </p:extLst>
  </p:cSld>
  <p:clrMapOvr>
    <a:masterClrMapping/>
  </p:clrMapOvr>
  <p:transition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572000" y="836712"/>
            <a:ext cx="4320480" cy="72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У 2022 році всі амбулаторії нашого закладу тепер доступні для осіб з інвалідністю. </a:t>
            </a:r>
          </a:p>
          <a:p>
            <a:pPr>
              <a:spcAft>
                <a:spcPts val="1000"/>
              </a:spcAft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Для маломобільних груп населення та людей на візках  були перероблені пандуси згідно вимог, встановлені тактильні смуги, облаштовані вбиральні для осіб з інвалідністю, тактильні таблички із шрифтом </a:t>
            </a:r>
            <a:r>
              <a:rPr lang="uk-UA" sz="2000" dirty="0" err="1">
                <a:latin typeface="Times New Roman" pitchFamily="18" charset="0"/>
                <a:ea typeface="Calibri"/>
                <a:cs typeface="Times New Roman" pitchFamily="18" charset="0"/>
              </a:rPr>
              <a:t>Брауля</a:t>
            </a: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, закуплені підйомники.</a:t>
            </a:r>
          </a:p>
          <a:p>
            <a:pPr>
              <a:spcAft>
                <a:spcPts val="1000"/>
              </a:spcAft>
            </a:pP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За кошти Національної служби здоров</a:t>
            </a:r>
            <a:r>
              <a:rPr lang="en-US" sz="2000" dirty="0">
                <a:latin typeface="Times New Roman" pitchFamily="18" charset="0"/>
                <a:ea typeface="Calibri"/>
                <a:cs typeface="Times New Roman" pitchFamily="18" charset="0"/>
              </a:rPr>
              <a:t>’</a:t>
            </a:r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я України  було придбано: тактильні таблички, тактильні смуги – 125,1 тис. грн., пандуси розкладні – 40,5 тис. грн., пристрій для підіймання колясок по сходах – 144,6 тис. грн.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uk-UA" sz="28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7" name="Picture 3" descr="C:\Users\User\Desktop\фото, відео мед.працівників\фото амбулат\амб.4\1623133770514.jpg">
            <a:extLst>
              <a:ext uri="{FF2B5EF4-FFF2-40B4-BE49-F238E27FC236}">
                <a16:creationId xmlns:a16="http://schemas.microsoft.com/office/drawing/2014/main" id="{B5BB96AB-AF9F-4226-9ED0-591159364E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98932" y="1531180"/>
            <a:ext cx="5472608" cy="40836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9970671"/>
      </p:ext>
    </p:extLst>
  </p:cSld>
  <p:clrMapOvr>
    <a:masterClrMapping/>
  </p:clrMapOvr>
  <p:transition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фото, відео мед.працівників\фото амбулат\амб.1\IMG-2159825e90e78d5ded12affd61e7520d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12776"/>
            <a:ext cx="4055911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фото, відео мед.працівників\фото амбулат\амб.2\IMG-e31bff33c3539c6b0cccffa548e6129a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52" y="1471372"/>
            <a:ext cx="4221732" cy="48379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6252" y="548680"/>
            <a:ext cx="8725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dirty="0">
                <a:latin typeface="Times New Roman" pitchFamily="18" charset="0"/>
                <a:ea typeface="Calibri"/>
                <a:cs typeface="Times New Roman" pitchFamily="18" charset="0"/>
              </a:rPr>
              <a:t>Всі кабінети нашого закладу оснащені згідно з Табелем оснащення та комп’ютерною технікою.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9495" y="5949281"/>
            <a:ext cx="1198217" cy="72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543652"/>
      </p:ext>
    </p:extLst>
  </p:cSld>
  <p:clrMapOvr>
    <a:masterClrMapping/>
  </p:clrMapOvr>
  <p:transition>
    <p:zo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8D7D74-6DD5-483B-8CDF-3CA4BD3C1025}"/>
              </a:ext>
            </a:extLst>
          </p:cNvPr>
          <p:cNvSpPr txBox="1"/>
          <p:nvPr/>
        </p:nvSpPr>
        <p:spPr>
          <a:xfrm flipH="1">
            <a:off x="544687" y="1026732"/>
            <a:ext cx="7941917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Наш заклад постійно проводить заходи, які дозволяють мешканцям нашого міста безкоштовно пройти експрес-діагностику та отримати консультацію щодо здорового способу життя та профілактики захворювань.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«Ярмарці здоров’я» усім охочим вимірювали артеріальний тиск, рівень цукру в крові, а також було зроблено швидкі тести на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гепат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В, гепатит С, рівень холестерину.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За 2023 рік було  обстежено 1189 осіб.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Виявлено підвищений артеріальний тиск у 414 осіб; підвищений рівень глюкози - 331 особи; підвищений рівень холестерину – 57 осіб;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виявлено: швидкі тести на гепатит В – 5 осіб; швидкі тести на гепатит С – 5 осіб.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Для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дообстеження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пацієнтів було скеровано до сімейного лікаря.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Ціль «Ярмарки здоров’я» - сформувати у громаді звичку вести здоровий спосіб життя.</a:t>
            </a: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0F6296B0-7BA2-4C56-9289-6F4CE379FF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73824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289207"/>
      </p:ext>
    </p:extLst>
  </p:cSld>
  <p:clrMapOvr>
    <a:masterClrMapping/>
  </p:clrMapOvr>
  <p:transition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692696"/>
            <a:ext cx="8686800" cy="838200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</a:pPr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Штатні посади всіх працівників КНП «НЦПМСД»</a:t>
            </a:r>
            <a:b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uk-UA" sz="2400" b="1" cap="none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2890496"/>
              </p:ext>
            </p:extLst>
          </p:nvPr>
        </p:nvGraphicFramePr>
        <p:xfrm>
          <a:off x="252915" y="1196751"/>
          <a:ext cx="8686800" cy="5470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684" y="5829070"/>
            <a:ext cx="1383031" cy="838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791858"/>
      </p:ext>
    </p:extLst>
  </p:cSld>
  <p:clrMapOvr>
    <a:masterClrMapping/>
  </p:clrMapOvr>
  <p:transition>
    <p:zo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2D848187-B2F3-4BE8-8E3A-34D101890B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73824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2692C2B-C7C0-41E0-8819-3CD5D79539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9" y="620688"/>
            <a:ext cx="4437528" cy="5931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4A50814-B726-4188-834E-8C8508C78D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759" y="836711"/>
            <a:ext cx="3862697" cy="5150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05499246"/>
      </p:ext>
    </p:extLst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2C44CBCB-E339-4ED0-9F48-BD1DFE754B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73824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A416775-D0F9-4F08-962D-A0C0260DA8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547308" y="1406462"/>
            <a:ext cx="6015228" cy="45114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297CC0-3801-425D-8B5C-A8F308F005C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218" y="917773"/>
            <a:ext cx="3867894" cy="5157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56710998"/>
      </p:ext>
    </p:extLst>
  </p:cSld>
  <p:clrMapOvr>
    <a:masterClrMapping/>
  </p:clrMapOvr>
  <p:transition>
    <p:zo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41F7C893-0369-4A80-BC33-618509ABE7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C2C1A9-95A2-4F09-8189-08861160012A}"/>
              </a:ext>
            </a:extLst>
          </p:cNvPr>
          <p:cNvSpPr txBox="1"/>
          <p:nvPr/>
        </p:nvSpPr>
        <p:spPr>
          <a:xfrm>
            <a:off x="4427984" y="715159"/>
            <a:ext cx="471601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/>
              <a:t>     Мешканці Нововолинської громади, як дорослі так і діти потребують захисту від </a:t>
            </a:r>
            <a:r>
              <a:rPr lang="uk-UA" sz="2000" dirty="0" err="1"/>
              <a:t>хвороб</a:t>
            </a:r>
            <a:r>
              <a:rPr lang="uk-UA" sz="2000" dirty="0"/>
              <a:t>, зокрема тих, що можна запобігти шляхом вакцинації.</a:t>
            </a:r>
          </a:p>
          <a:p>
            <a:r>
              <a:rPr lang="uk-UA" sz="2000" dirty="0"/>
              <a:t>    Саме з такою метою у нашому місті працював </a:t>
            </a:r>
            <a:r>
              <a:rPr lang="uk-UA" sz="2000" dirty="0" err="1"/>
              <a:t>вакцинальний</a:t>
            </a:r>
            <a:r>
              <a:rPr lang="uk-UA" sz="2000" dirty="0"/>
              <a:t> автобус, де безкоштовно вакцинувалися мешканці нашої громади від небезпечних інфекцій дифтерії та правцю.</a:t>
            </a:r>
          </a:p>
          <a:p>
            <a:r>
              <a:rPr lang="uk-UA" sz="2000" dirty="0"/>
              <a:t>     Протягом заходу було щеплено  22 особи.</a:t>
            </a:r>
          </a:p>
          <a:p>
            <a:r>
              <a:rPr lang="uk-UA" sz="2000" dirty="0"/>
              <a:t>     Захід проводився разом з Нововолинським відділенням ДУ </a:t>
            </a:r>
          </a:p>
          <a:p>
            <a:r>
              <a:rPr lang="uk-UA" sz="2000" dirty="0"/>
              <a:t>«Волинський обласний центр контролю та профілактики захворювань МОЗ України»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918A3B-322F-43E1-974D-CAE790019F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08720"/>
            <a:ext cx="4320480" cy="5632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9590460"/>
      </p:ext>
    </p:extLst>
  </p:cSld>
  <p:clrMapOvr>
    <a:masterClrMapping/>
  </p:clrMapOvr>
  <p:transition>
    <p:zo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075E337-1143-44BB-9B48-FC7BBF101A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93296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F1FF5BE-339D-4CE5-BD1D-B2F454C384D2}"/>
              </a:ext>
            </a:extLst>
          </p:cNvPr>
          <p:cNvSpPr txBox="1"/>
          <p:nvPr/>
        </p:nvSpPr>
        <p:spPr>
          <a:xfrm>
            <a:off x="192019" y="871354"/>
            <a:ext cx="8759962" cy="5221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dirty="0">
                <a:solidFill>
                  <a:srgbClr val="05050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нашому закладі функціонує «Школа відповідального батьківства», де працює сертифікований консультант з грудного вигодовування, член Української Академії медицини грудного вигодовування, сімейний лікар </a:t>
            </a:r>
            <a:r>
              <a:rPr lang="uk-UA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Тиханська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Тетяна Ярославівна.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«Школа відповідального батьківства» - це лекції та заняття для майбутніх батьків, де  розглядаються такі теми: Вагітність. Пологи. Відео та фото пологового відділення Нововолинської ЦМЛ. 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Основи здорового харчування під час вагітності. Набряки вагітних. Що таке еклампсія? 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Партнерські пологи. Чоловік на пологах, чи потрібно? 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Дихання в пологах, навчальне відео. Післяпологовий період. Післяпологова депресія. Догляд за новонародженим, сучасні рекомендації. Грудне вигодовування. Що таке голодний криз? Лактаційний криз? Як вибрати правильну позу для вигодовування. Догляд за сосками. </a:t>
            </a:r>
            <a:r>
              <a:rPr lang="uk-UA" sz="2000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Лактостаз</a:t>
            </a: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Зціджування, коли і як правильно робити? Синдром струшеної дитини. «Фіолетовий» плач.</a:t>
            </a:r>
          </a:p>
          <a:p>
            <a:pPr>
              <a:spcAft>
                <a:spcPts val="800"/>
              </a:spcAft>
            </a:pPr>
            <a:r>
              <a:rPr lang="uk-UA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У </a:t>
            </a:r>
            <a:r>
              <a:rPr lang="uk-UA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«Школа відповідального батьківства» за 2023 рік відбулося 30 занять, на яких були присутні 131 майбутня матуся. </a:t>
            </a:r>
          </a:p>
        </p:txBody>
      </p:sp>
    </p:spTree>
    <p:extLst>
      <p:ext uri="{BB962C8B-B14F-4D97-AF65-F5344CB8AC3E}">
        <p14:creationId xmlns:p14="http://schemas.microsoft.com/office/powerpoint/2010/main" val="2478244530"/>
      </p:ext>
    </p:extLst>
  </p:cSld>
  <p:clrMapOvr>
    <a:masterClrMapping/>
  </p:clrMapOvr>
  <p:transition>
    <p:zo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98A4AA04-FC30-40A5-800C-C0CDAA72E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93296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F6D283D-EBDB-4623-A4D3-22D6A2DAA3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029" y="685405"/>
            <a:ext cx="4039939" cy="5705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027F839-C088-48C7-90A3-8ADF6A18C7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980728"/>
            <a:ext cx="4489336" cy="48965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51580349"/>
      </p:ext>
    </p:extLst>
  </p:cSld>
  <p:clrMapOvr>
    <a:masterClrMapping/>
  </p:clrMapOvr>
  <p:transition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35717399-CA38-414E-94E9-9B7DEC822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642" y="6073824"/>
            <a:ext cx="983339" cy="59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438CCC-76C8-4797-B02F-ACC3F5E702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19" y="548680"/>
            <a:ext cx="4495428" cy="5993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5AE71C3-08D8-4BF5-B1BF-6FAB917E1D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616" y="750143"/>
            <a:ext cx="4007365" cy="5343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7231257"/>
      </p:ext>
    </p:extLst>
  </p:cSld>
  <p:clrMapOvr>
    <a:masterClrMapping/>
  </p:clrMapOvr>
  <p:transition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8BE6A7-1D79-4052-9FC4-155868647A19}"/>
              </a:ext>
            </a:extLst>
          </p:cNvPr>
          <p:cNvSpPr txBox="1"/>
          <p:nvPr/>
        </p:nvSpPr>
        <p:spPr>
          <a:xfrm flipH="1">
            <a:off x="399480" y="835130"/>
            <a:ext cx="864096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Профілактика – краще за будь-яке лікування.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 цією метою у нашому закладі функціонує «Школа здоров'я», адже на медичних працівників покладається дуже важлива місія – не менше бути уважним до стану здоров'я кожної людини, а й допомогти зберегти його через просвітницьку роботу у різних напрямках.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Досвідчений сімейний лікар 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Розводовська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Діана проводить тренінги на підприємствах та організаціях нашої громади, де розглядаються такі теми та проводяться практичні заняття: «Надання першої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домедичної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допомоги»; «Профілактика виникнення серцевих захворювань та популяризації здорового способу життя».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Загалом навчальних тренінгів з надання першої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домедичної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допомоги було проведено -19 для організацій нашої громади.</a:t>
            </a:r>
          </a:p>
        </p:txBody>
      </p:sp>
      <p:pic>
        <p:nvPicPr>
          <p:cNvPr id="3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1C32999-10A5-4B3D-B65D-4DDCB46E7E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421036"/>
      </p:ext>
    </p:extLst>
  </p:cSld>
  <p:clrMapOvr>
    <a:masterClrMapping/>
  </p:clrMapOvr>
  <p:transition>
    <p:zo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8C0ECE1-F248-4D49-9946-39526225C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692696"/>
            <a:ext cx="8064896" cy="5778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1D552CD9-5BBC-4A66-9FCE-2574907FA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9440046"/>
      </p:ext>
    </p:extLst>
  </p:cSld>
  <p:clrMapOvr>
    <a:masterClrMapping/>
  </p:clrMapOvr>
  <p:transition>
    <p:zo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BD7C51-1BC8-4D89-B8D6-BED9042569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21293"/>
            <a:ext cx="4371951" cy="5807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2C6BE0D-FF64-4B91-89A4-6C741DF0C8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21293"/>
            <a:ext cx="4371951" cy="58292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337F6FD2-6C72-4326-BB28-9FE4269F6E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548" y="6112462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0846369"/>
      </p:ext>
    </p:extLst>
  </p:cSld>
  <p:clrMapOvr>
    <a:masterClrMapping/>
  </p:clrMapOvr>
  <p:transition>
    <p:zo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1096C7-2B51-4159-BDC7-8BC265E81BAE}"/>
              </a:ext>
            </a:extLst>
          </p:cNvPr>
          <p:cNvSpPr txBox="1"/>
          <p:nvPr/>
        </p:nvSpPr>
        <p:spPr>
          <a:xfrm>
            <a:off x="4598059" y="692696"/>
            <a:ext cx="4274005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Щороку жовтень вважається місяцем боротьби з раком молочної залози.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Рак молочної залози займає перше місце серед онкологічних захворювань у жінок.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Наш заклад долучився до акції «Рожевий жовтень», який приурочений до Всеукраїнського дня боротьби з раком молочної залози.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Сімейний лікар 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Розводовська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Діана інформувала жінок Нововолинської громади про важливість скринінгу молочних залоз.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Були висвітлені питання клініки, діагностики раку грудей, питання обстеження та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самообстеження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молочних залоз.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26697C-77E5-4E56-9B35-CCCFC0EAB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548" y="6112462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B95B2F-D1CD-411D-9686-8FC4DA9838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66" y="692696"/>
            <a:ext cx="4274006" cy="5698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87885197"/>
      </p:ext>
    </p:extLst>
  </p:cSld>
  <p:clrMapOvr>
    <a:masterClrMapping/>
  </p:clrMapOvr>
  <p:transition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Штатні посади (лікарі):</a:t>
            </a:r>
            <a:endParaRPr lang="uk-UA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2431682"/>
              </p:ext>
            </p:extLst>
          </p:nvPr>
        </p:nvGraphicFramePr>
        <p:xfrm>
          <a:off x="467544" y="1412776"/>
          <a:ext cx="8373616" cy="4612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984026"/>
            <a:ext cx="1127355" cy="683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0879591"/>
      </p:ext>
    </p:extLst>
  </p:cSld>
  <p:clrMapOvr>
    <a:masterClrMapping/>
  </p:clrMapOvr>
  <p:transition>
    <p:zo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56388F2-BCE1-47C7-84AF-A5C94E515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548" y="6112462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8931E54-BB5E-4099-874B-EC586B5DDC3E}"/>
              </a:ext>
            </a:extLst>
          </p:cNvPr>
          <p:cNvSpPr txBox="1"/>
          <p:nvPr/>
        </p:nvSpPr>
        <p:spPr>
          <a:xfrm>
            <a:off x="755576" y="640576"/>
            <a:ext cx="8064896" cy="6038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Насичені навчання у Луцьку, які відбувалися у 2023 році.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Онкології не можна запобігти – її можна тільки рано виявити та пролікувати.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Лікарі та сестри медичні нашого закладу вкотре прийняли участь у навчальних семінарах, які відбувалися у місті Луцьк.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Основна теза заходи – «Раннє виявлення є запорукою успішного повного одужання».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 заході були висвітлені теми: «Раннє виявлення раку молочної залози», «Профілактика та рання діагностика передракових станів та раку шийки матки», «Рак легень», «Симптоматика та раннє виявлення раку шкіри».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>
              <a:lnSpc>
                <a:spcPct val="150000"/>
              </a:lnSpc>
            </a:pP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69409198"/>
      </p:ext>
    </p:extLst>
  </p:cSld>
  <p:clrMapOvr>
    <a:masterClrMapping/>
  </p:clrMapOvr>
  <p:transition>
    <p:zo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8D0B786-4F0C-44BC-BD66-BF0482F3CE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096" y="6158408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24BCF7E-1FF4-44C1-BC03-72033CF643BA}"/>
              </a:ext>
            </a:extLst>
          </p:cNvPr>
          <p:cNvSpPr txBox="1"/>
          <p:nvPr/>
        </p:nvSpPr>
        <p:spPr>
          <a:xfrm>
            <a:off x="793304" y="761374"/>
            <a:ext cx="71287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Навчаємося, щоб бути кращими!</a:t>
            </a:r>
          </a:p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 заклад постійно відвідує навчальні семінари, тренінги, конгреси та бере участь у розробці проектів.</a:t>
            </a: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7FFB6E-F6BC-4A5D-AA65-980B12A146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3" y="1805360"/>
            <a:ext cx="4207981" cy="4962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09B8EB-AF94-4C8D-AD0A-268A7F026E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195" y="1805360"/>
            <a:ext cx="3902501" cy="4631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64900405"/>
      </p:ext>
    </p:extLst>
  </p:cSld>
  <p:clrMapOvr>
    <a:masterClrMapping/>
  </p:clrMapOvr>
  <p:transition>
    <p:zo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6A71F91-516C-4E9B-974A-5A7FE0A4F7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21288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4AD7C8-B908-416E-B365-E2B4D8B506DB}"/>
              </a:ext>
            </a:extLst>
          </p:cNvPr>
          <p:cNvSpPr txBox="1"/>
          <p:nvPr/>
        </p:nvSpPr>
        <p:spPr>
          <a:xfrm>
            <a:off x="611560" y="692696"/>
            <a:ext cx="75608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У нашому закладі постійно відбуваються тренінги, семінари, навчання для сімейних лікарів, лікарів терапевтів, педіатрів та сестер медичних.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9DD9CE0-0A16-4EB8-975E-668A1FFEA4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579" y="1727210"/>
            <a:ext cx="3527797" cy="4677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BA21F1D-FEB6-422D-BE1C-5911E0A822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8359"/>
            <a:ext cx="3795886" cy="5061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6480547"/>
      </p:ext>
    </p:extLst>
  </p:cSld>
  <p:clrMapOvr>
    <a:masterClrMapping/>
  </p:clrMapOvr>
  <p:transition>
    <p:zo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4C4DDBD0-D02F-407E-9D72-21EDCBBC33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21288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3979AE-1E60-4495-BDCD-76A8F8060E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558113" cy="5668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7392975-CEBA-4116-B467-229DA0B220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579" y="994420"/>
            <a:ext cx="3770151" cy="5026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4769355"/>
      </p:ext>
    </p:extLst>
  </p:cSld>
  <p:clrMapOvr>
    <a:masterClrMapping/>
  </p:clrMapOvr>
  <p:transition>
    <p:zo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F59164B-2F48-4E7D-ACC5-CFAC50950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6021288"/>
            <a:ext cx="1090740" cy="66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01B5F9-BC18-450E-A9F6-CB8F1CFDEF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4" y="738981"/>
            <a:ext cx="4873443" cy="59177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5AC0F5A-E34B-4558-975B-160BD00732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07432"/>
            <a:ext cx="3542911" cy="5013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63304984"/>
      </p:ext>
    </p:extLst>
  </p:cSld>
  <p:clrMapOvr>
    <a:masterClrMapping/>
  </p:clrMapOvr>
  <p:transition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03E78958-BF8C-42BD-A2E7-1AD8D59FB3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18798"/>
            <a:ext cx="1271371" cy="648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5F2471A-5F48-487D-8A94-199EF47AC95D}"/>
              </a:ext>
            </a:extLst>
          </p:cNvPr>
          <p:cNvSpPr txBox="1"/>
          <p:nvPr/>
        </p:nvSpPr>
        <p:spPr>
          <a:xfrm>
            <a:off x="359532" y="908720"/>
            <a:ext cx="8424936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«Знання мають значення лише тоді, коли ними діляться. 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Вони стають цінними, коли інші отримують їх».</a:t>
            </a: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Саме під таким гаслом розпочалася нова сторінка професійного розвитку лікарів КНП «Нововолинського Центру первинної медико-санітарної допомоги».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Муцька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Зоряна, сімейний лікар, завідувач амбулаторії загальної практики сімейної медицини №2 втілила свою давню мрію – пройшла сертифіковане навчання і стала </a:t>
            </a:r>
            <a:r>
              <a:rPr lang="uk-UA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фасилітатором</a:t>
            </a:r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створила Групу рівних у нашому закладі.</a:t>
            </a:r>
          </a:p>
          <a:p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Група рівних це новий формат безперервного професійного розвитку медичних фахівців, вільний простір для спілкування у неформальній обстановці, обмін досвідом, розбір складних клінічних випадків, підтримка, навчання, співпраця.</a:t>
            </a:r>
          </a:p>
          <a:p>
            <a:pPr algn="ctr"/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Вдосконалюємося, щоб на найвищому рівні надавати первинну медичну допомогу мешканцям громади.</a:t>
            </a:r>
          </a:p>
        </p:txBody>
      </p:sp>
    </p:spTree>
    <p:extLst>
      <p:ext uri="{BB962C8B-B14F-4D97-AF65-F5344CB8AC3E}">
        <p14:creationId xmlns:p14="http://schemas.microsoft.com/office/powerpoint/2010/main" val="1557567415"/>
      </p:ext>
    </p:extLst>
  </p:cSld>
  <p:clrMapOvr>
    <a:masterClrMapping/>
  </p:clrMapOvr>
  <p:transition>
    <p:zo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298514-1F5A-44A4-8D1D-4637F27DA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22" y="764704"/>
            <a:ext cx="4608512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6F1F44-049A-4D3C-ABF8-2E9844BE6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6934" y="764704"/>
            <a:ext cx="4257554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D968ABC0-E1B9-4CBF-9D0F-AE28F22F8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5877272"/>
            <a:ext cx="1422312" cy="862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436397"/>
      </p:ext>
    </p:extLst>
  </p:cSld>
  <p:clrMapOvr>
    <a:masterClrMapping/>
  </p:clrMapOvr>
  <p:transition>
    <p:zo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70243E3-61E0-4D3E-A22E-16EEDC1465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38509E2-E0DC-4488-B489-3926DA83E268}"/>
              </a:ext>
            </a:extLst>
          </p:cNvPr>
          <p:cNvSpPr txBox="1"/>
          <p:nvPr/>
        </p:nvSpPr>
        <p:spPr>
          <a:xfrm>
            <a:off x="2051720" y="112474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F658C0-D71B-4987-A6F2-1D83CAF45741}"/>
              </a:ext>
            </a:extLst>
          </p:cNvPr>
          <p:cNvSpPr txBox="1"/>
          <p:nvPr/>
        </p:nvSpPr>
        <p:spPr>
          <a:xfrm>
            <a:off x="611560" y="1116211"/>
            <a:ext cx="815044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 «Турбота з народження вдома» — це спільна програма    Міністерство охорони здоров'я України та ЮНІСЕФ, що передбачає надання послуг для підтримки родин із малюками, зокрема з питань грудного вигодовування, імунізації, харчування, гігієни, моніторингу розвитку дитини, виявлення ризиків вад розвитку, емоційної підтримки, тощо.</a:t>
            </a:r>
          </a:p>
          <a:p>
            <a:r>
              <a:rPr lang="uk-UA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Наш заклад став учасником Програми «Турбота з народженням вдома». </a:t>
            </a:r>
          </a:p>
          <a:p>
            <a:r>
              <a:rPr lang="uk-UA" sz="20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Від нашого закладу лікар педіатр </a:t>
            </a:r>
            <a:r>
              <a:rPr lang="uk-UA" sz="20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Кальчук</a:t>
            </a:r>
            <a:r>
              <a:rPr lang="uk-UA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Алла та медична сестра Добровольська Мар</a:t>
            </a:r>
            <a:r>
              <a:rPr lang="en-US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000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яна</a:t>
            </a:r>
            <a:r>
              <a:rPr lang="uk-UA" sz="2000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отримали відповідну підготовку та від фонду патронажні сумки, оснащені усім необхідним для спостереження за дітьми від народження до трьох років, також отримали сертифікат, який засвідчує компетенцію в організації догляду за малюком.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909426"/>
      </p:ext>
    </p:extLst>
  </p:cSld>
  <p:clrMapOvr>
    <a:masterClrMapping/>
  </p:clrMapOvr>
  <p:transition>
    <p:zo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457FAF47-9E2D-4000-81DF-65D6E6C924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CDE4C4-517F-4DF1-B480-918754228E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47464"/>
            <a:ext cx="4158616" cy="5273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D4986CA-11A6-436A-83C6-618461FC2F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737501"/>
            <a:ext cx="4320480" cy="5861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1839200"/>
      </p:ext>
    </p:extLst>
  </p:cSld>
  <p:clrMapOvr>
    <a:masterClrMapping/>
  </p:clrMapOvr>
  <p:transition>
    <p:zo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9B322ED-FAD8-4B87-B756-4D680803F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B7D169E-F820-421E-82F3-1B7B308DDFE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764705"/>
            <a:ext cx="4158616" cy="5192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5FBC062-5801-4312-99B0-FBC06F457F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51" y="637525"/>
            <a:ext cx="4590665" cy="57427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4912998"/>
      </p:ext>
    </p:extLst>
  </p:cSld>
  <p:clrMapOvr>
    <a:masterClrMapping/>
  </p:clrMapOvr>
  <p:transition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069848"/>
          </a:xfrm>
        </p:spPr>
        <p:txBody>
          <a:bodyPr>
            <a:normAutofit/>
          </a:bodyPr>
          <a:lstStyle/>
          <a:p>
            <a:pPr algn="ctr"/>
            <a:r>
              <a:rPr lang="uk-UA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Лікарі за спеціальностями</a:t>
            </a:r>
          </a:p>
        </p:txBody>
      </p:sp>
      <p:graphicFrame>
        <p:nvGraphicFramePr>
          <p:cNvPr id="7" name="Объект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211314899"/>
              </p:ext>
            </p:extLst>
          </p:nvPr>
        </p:nvGraphicFramePr>
        <p:xfrm>
          <a:off x="827584" y="1298533"/>
          <a:ext cx="7056784" cy="5149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387260"/>
      </p:ext>
    </p:extLst>
  </p:cSld>
  <p:clrMapOvr>
    <a:masterClrMapping/>
  </p:clrMapOvr>
  <p:transition>
    <p:zo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089AE5-45F8-4621-9D30-6B592E150A76}"/>
              </a:ext>
            </a:extLst>
          </p:cNvPr>
          <p:cNvSpPr txBox="1"/>
          <p:nvPr/>
        </p:nvSpPr>
        <p:spPr>
          <a:xfrm>
            <a:off x="415314" y="1412776"/>
            <a:ext cx="862962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uk-U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Війна в Україні підняла актуальність проблеми збереження психологічного здоров’я.</a:t>
            </a:r>
          </a:p>
          <a:p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У межах пакета «Супровід і лікування дорослих та дітей з психічними розладами на первинному рівні медичної допомоги» лікар первинки – сімейний лікар, терапевт або педіатр – може надати пацієнту базову психологічну допомогу та скласти план ведення і лікування пацієнта в межах своєї компетенції.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Наш заклад надає безкоштовні медичні послуги за пакетом </a:t>
            </a:r>
          </a:p>
          <a:p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"Супровід і лікування дорослих та дітей з психічними розладами на первинному рівні медичної допомоги". </a:t>
            </a:r>
            <a:endParaRPr lang="uk-UA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 Понад 36 лікарів та </a:t>
            </a:r>
            <a:r>
              <a:rPr lang="uk-UA" sz="2000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</a:t>
            </a:r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медичних сестер пройшли курс навчання ВООЗ </a:t>
            </a:r>
            <a:r>
              <a:rPr lang="en-US" sz="2000" b="0" i="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mhGAP</a:t>
            </a:r>
            <a:r>
              <a:rPr lang="en-US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 ведення та лікування пацієнтів з психічними та неврологічними розладами.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l"/>
            <a:endParaRPr lang="uk-UA" sz="2000" b="0" i="0" dirty="0">
              <a:solidFill>
                <a:srgbClr val="050505"/>
              </a:solidFill>
              <a:effectLst/>
              <a:latin typeface="Georgia" panose="02040502050405020303" pitchFamily="18" charset="0"/>
            </a:endParaRPr>
          </a:p>
        </p:txBody>
      </p:sp>
      <p:pic>
        <p:nvPicPr>
          <p:cNvPr id="3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6438AB7-0B48-4A17-8A71-B1AA3BBB39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450057"/>
      </p:ext>
    </p:extLst>
  </p:cSld>
  <p:clrMapOvr>
    <a:masterClrMapping/>
  </p:clrMapOvr>
  <p:transition>
    <p:zo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57236A81-A2AA-4800-A3E0-6E0B41B9BD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6021288"/>
            <a:ext cx="1350304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407956F-6DC9-44E0-A02B-9DC4E9CCD5C2}"/>
              </a:ext>
            </a:extLst>
          </p:cNvPr>
          <p:cNvSpPr txBox="1"/>
          <p:nvPr/>
        </p:nvSpPr>
        <p:spPr>
          <a:xfrm>
            <a:off x="683568" y="1196752"/>
            <a:ext cx="81369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>
                <a:solidFill>
                  <a:srgbClr val="05050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У</a:t>
            </a:r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2023 році запровадили нову безоплатну послугу – «Мобільна паліативна медична допомога дорослим та дітям».</a:t>
            </a:r>
            <a:endParaRPr lang="uk-UA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Мета мобільно паліативної допомоги – це підвищення якості життя пацієнтам із захворюваннями, які обмежують життя або загрожують йому.</a:t>
            </a:r>
            <a:endParaRPr lang="uk-UA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Послуга полягає у наданні медичної допомоги людям, які мають важкі або невиліковні хвороби. </a:t>
            </a:r>
          </a:p>
          <a:p>
            <a:pPr algn="l"/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Надання безоплатної мобільної паліативної допомоги для пацієнта організовується за електронним направленням сімейного лікаря або вузького спеціаліста, який оцінює потребу пацієнта у мобільній паліативній допомозі. Бригадами паліативної допомоги було надано допомогу  95 пацієнтам.</a:t>
            </a:r>
            <a:endParaRPr lang="uk-UA" sz="2000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Створені бригади паліативної допомоги в складі якої є психотерапевт, який працює на 0,25 посади і надає психологічну допомогу паліативним хворим.</a:t>
            </a:r>
            <a:r>
              <a:rPr lang="uk-UA" sz="2000" b="0" i="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uk-UA" sz="2000" dirty="0"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000" dirty="0">
                <a:latin typeface="Georgia" panose="02040502050405020303" pitchFamily="18" charset="0"/>
                <a:cs typeface="Times New Roman" panose="02020603050405020304" pitchFamily="18" charset="0"/>
              </a:rPr>
              <a:t>        </a:t>
            </a:r>
            <a:endParaRPr lang="uk-UA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476800"/>
      </p:ext>
    </p:extLst>
  </p:cSld>
  <p:clrMapOvr>
    <a:masterClrMapping/>
  </p:clrMapOvr>
  <p:transition>
    <p:zo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FFF3B99-0A3E-4E68-84DA-3991D773CDA9}"/>
              </a:ext>
            </a:extLst>
          </p:cNvPr>
          <p:cNvSpPr txBox="1"/>
          <p:nvPr/>
        </p:nvSpPr>
        <p:spPr>
          <a:xfrm>
            <a:off x="395536" y="1052736"/>
            <a:ext cx="8568952" cy="50404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У</a:t>
            </a: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селі </a:t>
            </a:r>
            <a:r>
              <a:rPr lang="uk-UA" sz="200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Грибовиця</a:t>
            </a: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після капітального ремонту відкрився </a:t>
            </a:r>
            <a:r>
              <a:rPr lang="uk-UA" sz="200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Грибовицький</a:t>
            </a: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медичний пункт тимчасового базування.</a:t>
            </a:r>
            <a:endParaRPr lang="uk-UA" sz="2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Оновлений медичний пункт  надає невідкладну медичну допомогу мешканцям села, окрім цього у медичному пункті працює процедурний кабінет, жіночий оглядовий кабінет, кабінет прийому та фізіотерапевтичний кабінет.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Щ</a:t>
            </a: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очетверга з 8.00 до 10.00 год  здійснюється забір крові на загальний аналіз крові, загальний аналіз сечі, холестерин, цукор крові, проводяться швидкі тести на гепатити, ВІЛ.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За направленням сімейного лікаря у фізіотерапевтичному кабінеті  проводиться </a:t>
            </a:r>
            <a:r>
              <a:rPr lang="uk-UA" sz="2000" dirty="0" err="1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біодинамотерапія</a:t>
            </a: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ультразвукове лікування.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2000" dirty="0">
                <a:solidFill>
                  <a:srgbClr val="05050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Щоп'ятниці на постійній основі  проводиться виїзний консультативний прийом сімейного лікаря - Федорів Євген Михайлович.</a:t>
            </a:r>
            <a:endParaRPr lang="uk-UA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uk-U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ECA087F-DF00-4064-8647-E78E6AC0E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6027668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255839"/>
      </p:ext>
    </p:extLst>
  </p:cSld>
  <p:clrMapOvr>
    <a:masterClrMapping/>
  </p:clrMapOvr>
  <p:transition>
    <p:zo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08C768-E69E-42CD-B864-249E533CB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26" y="918989"/>
            <a:ext cx="8528948" cy="5020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ED5758D2-62E9-4A6E-AD8A-C79469E92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947543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3971301"/>
      </p:ext>
    </p:extLst>
  </p:cSld>
  <p:clrMapOvr>
    <a:masterClrMapping/>
  </p:clrMapOvr>
  <p:transition>
    <p:zo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66CD179C-A60B-4423-A920-5A0D7D7EAA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5949280"/>
            <a:ext cx="1055347" cy="639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372786D-D156-42AE-92C5-76EE4FAA4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10" y="620688"/>
            <a:ext cx="4602261" cy="6102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B692870-24D3-45B0-AF91-A2B94B1B69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764704"/>
            <a:ext cx="3801422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82946081"/>
      </p:ext>
    </p:extLst>
  </p:cSld>
  <p:clrMapOvr>
    <a:masterClrMapping/>
  </p:clrMapOvr>
  <p:transition>
    <p:zo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B87DDE6F-9AD3-4D3F-BE12-653B64142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2D1A0D-D241-409C-A5AE-D6BDDBAC8659}"/>
              </a:ext>
            </a:extLst>
          </p:cNvPr>
          <p:cNvSpPr txBox="1"/>
          <p:nvPr/>
        </p:nvSpPr>
        <p:spPr>
          <a:xfrm>
            <a:off x="503548" y="843677"/>
            <a:ext cx="8136904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Заходи по покращенню роботи на 2024 рік</a:t>
            </a:r>
          </a:p>
          <a:p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Надавати кваліфіковану первинну допомогу прикріпленому населенню в межах гарантованих рівнів та обсягів медичних послуг.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максимально дотримуватися вимог НСЗУ щодо виконання індикаторів якості надання первинної медичної допомоги.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Покращити роботу медичних працівників у програмі «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МедЕйр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якість оформлення медичної документації.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організовувати семінари, тренінги, навчання із залученням фахівців різного рівня.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надання психологічної підтримки громади в умовах війни.</a:t>
            </a:r>
          </a:p>
        </p:txBody>
      </p:sp>
    </p:spTree>
    <p:extLst>
      <p:ext uri="{BB962C8B-B14F-4D97-AF65-F5344CB8AC3E}">
        <p14:creationId xmlns:p14="http://schemas.microsoft.com/office/powerpoint/2010/main" val="2657167871"/>
      </p:ext>
    </p:extLst>
  </p:cSld>
  <p:clrMapOvr>
    <a:masterClrMapping/>
  </p:clrMapOvr>
  <p:transition>
    <p:zo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BB30D8D-59DF-4FDF-B437-1227919524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906A27C-C858-47DD-AE5A-BD8977A64A3E}"/>
              </a:ext>
            </a:extLst>
          </p:cNvPr>
          <p:cNvSpPr txBox="1"/>
          <p:nvPr/>
        </p:nvSpPr>
        <p:spPr>
          <a:xfrm>
            <a:off x="641528" y="1268760"/>
            <a:ext cx="777686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скринінгів усіх вікових груп населення 40-64 роки та 65 років і старше з захворюванням серцево-судинної системи та цукрового діабету.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Підтримка громади у популяризації здорового способу життя. Просвітницька кампанія.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Плануємо продовжувати медичний супровід населення: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вагітних жінок у «Школі відповідального батьківства»;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- в ліцеях громади з популяризації підлітків здорового способу життя, відмова від куріння, наркотиків, сексуальна грамотність серед підлітків, збереження репродуктивного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у «Школі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я»;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1791885340"/>
      </p:ext>
    </p:extLst>
  </p:cSld>
  <p:clrMapOvr>
    <a:masterClrMapping/>
  </p:clrMapOvr>
  <p:transition>
    <p:zoom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C93ACDD4-EE7E-43BB-AAF7-360BA712F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214" y="6021288"/>
            <a:ext cx="1036886" cy="62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26A638-9880-4ADC-8B17-2FF813F06297}"/>
              </a:ext>
            </a:extLst>
          </p:cNvPr>
          <p:cNvSpPr txBox="1"/>
          <p:nvPr/>
        </p:nvSpPr>
        <p:spPr>
          <a:xfrm>
            <a:off x="806677" y="1166842"/>
            <a:ext cx="75608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 «Шкіл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 на підприємствах та організаціях нашого міста – популяризації здорового способу життя, надання першої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домедичної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допомоги;</a:t>
            </a:r>
          </a:p>
          <a:p>
            <a:pPr marL="342900" indent="-342900">
              <a:buFontTx/>
              <a:buChar char="-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продовжувати проводити «Ярмарки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я» з метою профілактики цукрового діабету та серцево-судинних захворювань.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Плануємо разом з «Агенцією розвитку Волині» в 2024 році в АЗПСМ у смт. Благодатне розширити послуги з реабілітації військовим та мешканцям нашої громади, хто потребує відповідного лікування та відновлення.</a:t>
            </a:r>
          </a:p>
          <a:p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Для цієї цілі потрібна нова техніка, тренажери та   фахівці – </a:t>
            </a:r>
            <a:r>
              <a:rPr lang="uk-UA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реабілітологи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які мають пройти навчання.</a:t>
            </a:r>
          </a:p>
          <a:p>
            <a:endParaRPr lang="uk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401080"/>
      </p:ext>
    </p:extLst>
  </p:cSld>
  <p:clrMapOvr>
    <a:masterClrMapping/>
  </p:clrMapOvr>
  <p:transition>
    <p:zoom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858571"/>
            <a:ext cx="1287121" cy="691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6515" y="5606982"/>
            <a:ext cx="27836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ДЯКУЮ </a:t>
            </a:r>
            <a:endParaRPr lang="uk-UA" sz="4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79912" y="5606982"/>
            <a:ext cx="34240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4800" b="1" dirty="0">
                <a:ln w="11430"/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УВАГУ!</a:t>
            </a:r>
            <a:endParaRPr lang="ru-RU" sz="4800" b="1" dirty="0">
              <a:ln w="11430"/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112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5619" y="653787"/>
            <a:ext cx="7184413" cy="47506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424449"/>
      </p:ext>
    </p:extLst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692696"/>
            <a:ext cx="8686800" cy="838200"/>
          </a:xfrm>
        </p:spPr>
        <p:txBody>
          <a:bodyPr/>
          <a:lstStyle/>
          <a:p>
            <a:pPr lvl="0" algn="ctr">
              <a:spcBef>
                <a:spcPts val="0"/>
              </a:spcBef>
            </a:pPr>
            <a:r>
              <a:rPr lang="uk-UA" sz="2400" b="1" cap="none" dirty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Підписані декларації</a:t>
            </a: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3705901"/>
              </p:ext>
            </p:extLst>
          </p:nvPr>
        </p:nvGraphicFramePr>
        <p:xfrm>
          <a:off x="611560" y="1628800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765820"/>
            <a:ext cx="1487395" cy="90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8121279"/>
      </p:ext>
    </p:extLst>
  </p:cSld>
  <p:clrMapOvr>
    <a:masterClrMapping/>
  </p:clrMapOvr>
  <p:transition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212605"/>
              </p:ext>
            </p:extLst>
          </p:nvPr>
        </p:nvGraphicFramePr>
        <p:xfrm>
          <a:off x="-396552" y="1412776"/>
          <a:ext cx="8980714" cy="5088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83568" y="620688"/>
            <a:ext cx="806489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Дохід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НСЗУ за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програмою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медичних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гарантій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відповідно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укладання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договорів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тис.грн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.)</a:t>
            </a:r>
            <a:br>
              <a:rPr lang="uk-UA" sz="2400" b="1" i="1" dirty="0">
                <a:latin typeface="Times New Roman" pitchFamily="18" charset="0"/>
                <a:cs typeface="Times New Roman" pitchFamily="18" charset="0"/>
              </a:rPr>
            </a:br>
            <a:endParaRPr lang="uk-UA" i="1" dirty="0"/>
          </a:p>
        </p:txBody>
      </p:sp>
    </p:spTree>
    <p:extLst>
      <p:ext uri="{BB962C8B-B14F-4D97-AF65-F5344CB8AC3E}">
        <p14:creationId xmlns:p14="http://schemas.microsoft.com/office/powerpoint/2010/main" val="370855716"/>
      </p:ext>
    </p:extLst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55" y="549724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Дохід від НСЗУ за програмою медичних гарантій за пакетами медичних послуг (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тис.грн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.)</a:t>
            </a:r>
            <a:endParaRPr lang="uk-UA" sz="2400" b="1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986122"/>
              </p:ext>
            </p:extLst>
          </p:nvPr>
        </p:nvGraphicFramePr>
        <p:xfrm>
          <a:off x="233037" y="1400996"/>
          <a:ext cx="8643536" cy="4907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96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4419">
                <a:tc>
                  <a:txBody>
                    <a:bodyPr/>
                    <a:lstStyle/>
                    <a:p>
                      <a:endParaRPr lang="uk-UA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itchFamily="18" charset="0"/>
                          <a:cs typeface="Times New Roman" pitchFamily="18" charset="0"/>
                        </a:rPr>
                        <a:t>2022 р.</a:t>
                      </a:r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0947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Первинна медична допомога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37628,4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38218,9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1495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Профілактика,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діагностика, спостереження, лікування та реабілітація пацієнтів в амбулаторних умовах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786,7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665,8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0947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Ведення вагітності в амбулаторних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умовах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634,5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480,6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1495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Супровід та лікування дорослих та дітей, хворих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на туберкульоз, на первинному рівні медичної допомоги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144,2</a:t>
                      </a: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01495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Вакцинація від гострої респіраторної хвороби </a:t>
                      </a:r>
                      <a:r>
                        <a:rPr lang="en-US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COVID</a:t>
                      </a:r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-19,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спричиненої </a:t>
                      </a:r>
                      <a:r>
                        <a:rPr lang="uk-UA" sz="1800" b="1" i="0" baseline="0" dirty="0" err="1">
                          <a:latin typeface="Times New Roman" pitchFamily="18" charset="0"/>
                          <a:cs typeface="Times New Roman" pitchFamily="18" charset="0"/>
                        </a:rPr>
                        <a:t>коронавірусом</a:t>
                      </a:r>
                      <a:r>
                        <a:rPr lang="uk-UA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i="0" baseline="0" dirty="0">
                          <a:latin typeface="Times New Roman" pitchFamily="18" charset="0"/>
                          <a:cs typeface="Times New Roman" pitchFamily="18" charset="0"/>
                        </a:rPr>
                        <a:t>SARS-COV-2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1887,5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1047">
                <a:tc>
                  <a:txBody>
                    <a:bodyPr/>
                    <a:lstStyle/>
                    <a:p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Забезпечення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кадрового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потенціалу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системи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i="0" dirty="0" err="1">
                          <a:latin typeface="Times New Roman" pitchFamily="18" charset="0"/>
                          <a:cs typeface="Times New Roman" pitchFamily="18" charset="0"/>
                        </a:rPr>
                        <a:t>охорони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 здоров</a:t>
                      </a:r>
                      <a:r>
                        <a:rPr lang="en-US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’</a:t>
                      </a:r>
                      <a:r>
                        <a:rPr lang="ru-RU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я</a:t>
                      </a:r>
                      <a:endParaRPr lang="uk-UA" sz="1800" b="1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Times New Roman" pitchFamily="18" charset="0"/>
                          <a:cs typeface="Times New Roman" pitchFamily="18" charset="0"/>
                        </a:rPr>
                        <a:t>112,5</a:t>
                      </a:r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237,0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4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C56FC5E7-9D96-4F65-98BF-1D0204604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5029" y="5949280"/>
            <a:ext cx="1184686" cy="71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646592"/>
      </p:ext>
    </p:extLst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фото, відео мед.працівників\фото амбулат\PMSD_logo.png">
            <a:extLst>
              <a:ext uri="{FF2B5EF4-FFF2-40B4-BE49-F238E27FC236}">
                <a16:creationId xmlns:a16="http://schemas.microsoft.com/office/drawing/2014/main" id="{B3E36280-48AD-437E-A584-3D714CF6A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715" y="6191269"/>
            <a:ext cx="1065873" cy="645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6D5D86-31E3-47E1-9C79-3968FB21AF69}"/>
              </a:ext>
            </a:extLst>
          </p:cNvPr>
          <p:cNvSpPr txBox="1"/>
          <p:nvPr/>
        </p:nvSpPr>
        <p:spPr>
          <a:xfrm>
            <a:off x="755576" y="782861"/>
            <a:ext cx="79208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uk-UA" sz="2400" b="1" dirty="0">
                <a:latin typeface="Times New Roman"/>
                <a:ea typeface="Calibri"/>
                <a:cs typeface="Times New Roman"/>
              </a:rPr>
              <a:t>Дохід від НСЗУ за програмою медичних гарантій за пакетами медичних  послуг (</a:t>
            </a:r>
            <a:r>
              <a:rPr lang="uk-UA" sz="2400" b="1" dirty="0" err="1">
                <a:latin typeface="Times New Roman"/>
                <a:ea typeface="Calibri"/>
                <a:cs typeface="Times New Roman"/>
              </a:rPr>
              <a:t>тис.грн</a:t>
            </a:r>
            <a:r>
              <a:rPr lang="uk-UA" sz="2400" b="1" dirty="0">
                <a:latin typeface="Times New Roman"/>
                <a:ea typeface="Calibri"/>
                <a:cs typeface="Times New Roman"/>
              </a:rPr>
              <a:t>.)</a:t>
            </a:r>
            <a:endParaRPr lang="uk-UA" sz="2400" b="1" dirty="0"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1422EE96-59B7-408E-99A9-7CD9B7A2B8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6754570"/>
              </p:ext>
            </p:extLst>
          </p:nvPr>
        </p:nvGraphicFramePr>
        <p:xfrm>
          <a:off x="237845" y="1844824"/>
          <a:ext cx="8668310" cy="39604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320980">
                  <a:extLst>
                    <a:ext uri="{9D8B030D-6E8A-4147-A177-3AD203B41FA5}">
                      <a16:colId xmlns:a16="http://schemas.microsoft.com/office/drawing/2014/main" val="3238282393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2347742437"/>
                    </a:ext>
                  </a:extLst>
                </a:gridCol>
                <a:gridCol w="1673665">
                  <a:extLst>
                    <a:ext uri="{9D8B030D-6E8A-4147-A177-3AD203B41FA5}">
                      <a16:colId xmlns:a16="http://schemas.microsoft.com/office/drawing/2014/main" val="578424435"/>
                    </a:ext>
                  </a:extLst>
                </a:gridCol>
              </a:tblGrid>
              <a:tr h="400933">
                <a:tc>
                  <a:txBody>
                    <a:bodyPr/>
                    <a:lstStyle/>
                    <a:p>
                      <a:endParaRPr lang="uk-UA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itchFamily="18" charset="0"/>
                          <a:cs typeface="Times New Roman" pitchFamily="18" charset="0"/>
                        </a:rPr>
                        <a:t>2022 р.</a:t>
                      </a:r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dirty="0">
                          <a:latin typeface="Times New Roman" pitchFamily="18" charset="0"/>
                          <a:cs typeface="Times New Roman" pitchFamily="18" charset="0"/>
                        </a:rPr>
                        <a:t>2023 р.</a:t>
                      </a:r>
                      <a:endParaRPr lang="uk-UA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8619478"/>
                  </a:ext>
                </a:extLst>
              </a:tr>
              <a:tr h="1002332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Супровід та лікування дорослих та дітей з психічними розладами на первинному рівні медичної допомоги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6373906"/>
                  </a:ext>
                </a:extLst>
              </a:tr>
              <a:tr h="971079">
                <a:tc>
                  <a:txBody>
                    <a:bodyPr/>
                    <a:lstStyle/>
                    <a:p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Мобільна паліативна медична допомога дорослим і дітям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uk-UA" sz="1600" b="1" dirty="0">
                          <a:latin typeface="Times New Roman" pitchFamily="18" charset="0"/>
                          <a:cs typeface="Times New Roman" pitchFamily="18" charset="0"/>
                        </a:rPr>
                        <a:t>534,8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3705399"/>
                  </a:ext>
                </a:extLst>
              </a:tr>
              <a:tr h="615017">
                <a:tc>
                  <a:txBody>
                    <a:bodyPr/>
                    <a:lstStyle/>
                    <a:p>
                      <a:pPr algn="ctr"/>
                      <a:r>
                        <a:rPr lang="uk-UA" sz="1800" b="1" i="0" dirty="0">
                          <a:latin typeface="Times New Roman" pitchFamily="18" charset="0"/>
                          <a:cs typeface="Times New Roman" pitchFamily="18" charset="0"/>
                        </a:rPr>
                        <a:t>Всього: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i="0" dirty="0">
                          <a:latin typeface="Times New Roman" pitchFamily="18" charset="0"/>
                          <a:cs typeface="Times New Roman" pitchFamily="18" charset="0"/>
                        </a:rPr>
                        <a:t>41 193,8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600" b="1" i="0" dirty="0">
                          <a:latin typeface="Times New Roman" pitchFamily="18" charset="0"/>
                          <a:cs typeface="Times New Roman" pitchFamily="18" charset="0"/>
                        </a:rPr>
                        <a:t>40 166,7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540577"/>
                  </a:ext>
                </a:extLst>
              </a:tr>
              <a:tr h="971079">
                <a:tc>
                  <a:txBody>
                    <a:bodyPr/>
                    <a:lstStyle/>
                    <a:p>
                      <a:endParaRPr lang="uk-UA" sz="18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8964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5896883"/>
      </p:ext>
    </p:extLst>
  </p:cSld>
  <p:clrMapOvr>
    <a:masterClrMapping/>
  </p:clrMapOvr>
  <p:transition>
    <p:zoom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Модульная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10186</TotalTime>
  <Words>2405</Words>
  <Application>Microsoft Office PowerPoint</Application>
  <PresentationFormat>Экран (4:3)</PresentationFormat>
  <Paragraphs>305</Paragraphs>
  <Slides>58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65" baseType="lpstr">
      <vt:lpstr>Calibri</vt:lpstr>
      <vt:lpstr>Georgia</vt:lpstr>
      <vt:lpstr>Times New Roman</vt:lpstr>
      <vt:lpstr>Trebuchet MS</vt:lpstr>
      <vt:lpstr>Wingdings</vt:lpstr>
      <vt:lpstr>Wingdings 2</vt:lpstr>
      <vt:lpstr>Городская</vt:lpstr>
      <vt:lpstr>Презентация PowerPoint</vt:lpstr>
      <vt:lpstr>Презентация PowerPoint</vt:lpstr>
      <vt:lpstr>Штатні посади всіх працівників КНП «НЦПМСД» </vt:lpstr>
      <vt:lpstr>Штатні посади (лікарі):</vt:lpstr>
      <vt:lpstr>Лікарі за спеціальностями</vt:lpstr>
      <vt:lpstr>Підписані декларації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Порівняння витрат на заробітну плату від доходу 2023 р.</vt:lpstr>
      <vt:lpstr>Презентация PowerPoint</vt:lpstr>
      <vt:lpstr>Витрати коштів отриманих від НСЗУ на розвиток  КНП «НЦПМСД»   відповідно до затвердженого фінансового плану (тис.грн.) </vt:lpstr>
      <vt:lpstr> </vt:lpstr>
      <vt:lpstr>Виділені кошти на пільгове забезпечення ліками за рецептами лікарів пільгових категорій населення (тис. грн.)</vt:lpstr>
      <vt:lpstr>Кількість пацієнтів прийнято  сімейними лікарями                  та лікарями педіатрами дільничними, гінекологами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731</cp:revision>
  <cp:lastPrinted>2024-01-11T13:07:17Z</cp:lastPrinted>
  <dcterms:created xsi:type="dcterms:W3CDTF">2022-01-18T06:43:42Z</dcterms:created>
  <dcterms:modified xsi:type="dcterms:W3CDTF">2024-03-04T06:35:11Z</dcterms:modified>
</cp:coreProperties>
</file>