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68" autoAdjust="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3;&#1086;&#1083;&#1086;&#1074;&#1085;&#1072;%20&#1087;&#1072;&#1087;&#1082;&#1072;\&#1044;&#1030;&#1040;&#1043;&#1056;&#1040;&#1052;&#1048;%202024\3.%20%201%20&#1044;%20(&#1076;&#1086;&#1093;.)%20.xlsx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D:\&#1043;&#1086;&#1083;&#1086;&#1074;&#1085;&#1072;%20&#1087;&#1072;&#1087;&#1082;&#1072;\&#1044;&#1030;&#1040;&#1043;&#1056;&#1040;&#1052;&#1048;%202024\12.%20&#1042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3;&#1086;&#1083;&#1086;&#1074;&#1085;&#1072;%20&#1087;&#1072;&#1087;&#1082;&#1072;\&#1044;&#1030;&#1040;&#1043;&#1056;&#1040;&#1052;&#1048;%202024\4.%202%20&#1044;%20(&#1076;&#1086;&#1093;.)%20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&#1043;&#1086;&#1083;&#1086;&#1074;&#1085;&#1072;%20&#1087;&#1072;&#1087;&#1082;&#1072;\&#1044;&#1030;&#1040;&#1043;&#1056;&#1040;&#1052;&#1048;%202024\5.%20%203%20&#1044;%20(&#1076;&#1086;&#1093;.)%20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D:\&#1043;&#1086;&#1083;&#1086;&#1074;&#1085;&#1072;%20&#1087;&#1072;&#1087;&#1082;&#1072;\&#1044;&#1030;&#1040;&#1043;&#1056;&#1040;&#1052;&#1048;%202024\6.%204%20&#1044;%20(&#1076;&#1086;&#1093;.)%20%20.xlsx" TargetMode="External"/><Relationship Id="rId1" Type="http://schemas.openxmlformats.org/officeDocument/2006/relationships/image" Target="../media/image2.png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3;&#1086;&#1083;&#1086;&#1074;&#1085;&#1072;%20&#1087;&#1072;&#1087;&#1082;&#1072;\&#1044;&#1030;&#1040;&#1043;&#1056;&#1040;&#1052;&#1048;%202024\7.%20%205%20&#1044;%20(&#1076;&#1086;&#1093;.)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3;&#1086;&#1083;&#1086;&#1074;&#1085;&#1072;%20&#1087;&#1072;&#1087;&#1082;&#1072;\&#1044;&#1030;&#1040;&#1043;&#1056;&#1040;&#1052;&#1048;%202024\8.%20%206%20&#1044;%20%20(&#1076;&#1086;&#1093;.)%20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5" Type="http://schemas.openxmlformats.org/officeDocument/2006/relationships/oleObject" Target="file:///D:\&#1043;&#1086;&#1083;&#1086;&#1074;&#1085;&#1072;%20&#1087;&#1072;&#1087;&#1082;&#1072;\&#1044;&#1030;&#1040;&#1043;&#1056;&#1040;&#1052;&#1048;%202024\9.%20%206.1%20%20&#1044;%20(&#1076;&#1086;&#1093;.)%20%20.xlsx" TargetMode="External"/><Relationship Id="rId4" Type="http://schemas.openxmlformats.org/officeDocument/2006/relationships/image" Target="../media/image6.jpeg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3;&#1086;&#1083;&#1086;&#1074;&#1085;&#1072;%20&#1087;&#1072;&#1087;&#1082;&#1072;\&#1044;&#1030;&#1040;&#1043;&#1056;&#1040;&#1052;&#1048;%202024\10.%20%206.2%20%20&#1044;%20(&#1076;&#1086;&#1093;.)%20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3;&#1086;&#1083;&#1086;&#1074;&#1085;&#1072;%20&#1087;&#1072;&#1087;&#1082;&#1072;\&#1044;&#1030;&#1040;&#1043;&#1056;&#1040;&#1052;&#1048;%202024\11.%20&#1042;%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35"/>
      <c:depthPercent val="100"/>
      <c:rAngAx val="1"/>
    </c:view3D>
    <c:floor>
      <c:spPr>
        <a:noFill/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noFill/>
          <a:prstDash val="solid"/>
        </a:ln>
      </c:spPr>
    </c:sideWall>
    <c:backWall>
      <c:spPr>
        <a:noFill/>
        <a:ln w="12700">
          <a:noFill/>
          <a:prstDash val="solid"/>
        </a:ln>
      </c:spPr>
    </c:backWall>
    <c:plotArea>
      <c:layout>
        <c:manualLayout>
          <c:layoutTarget val="inner"/>
          <c:xMode val="edge"/>
          <c:yMode val="edge"/>
          <c:x val="1.3157816664470525E-3"/>
          <c:y val="3.662869574260235E-2"/>
          <c:w val="0.98095849618923381"/>
          <c:h val="0.84307934110975868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дані'!$A$2</c:f>
              <c:strCache>
                <c:ptCount val="1"/>
                <c:pt idx="0">
                  <c:v>2022 факт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5.5407715799573397E-2"/>
                  <c:y val="-3.4543950412385178E-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-1.9064014314531363E-2"/>
                  <c:y val="-5.0631600723345341E-2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-1.6504211506914383E-2"/>
                  <c:y val="-6.9845004474377761E-2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1.3953487861069894E-3"/>
                  <c:y val="-0.11884234105290729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spPr>
              <a:noFill/>
              <a:ln>
                <a:noFill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114300">
                  <a:schemeClr val="tx1">
                    <a:lumMod val="75000"/>
                    <a:lumOff val="25000"/>
                  </a:schemeClr>
                </a:innerShdw>
              </a:effectLst>
            </c:spPr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1"/>
            <c:separator> </c:separator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дані'!$B$2:$D$2</c:f>
              <c:numCache>
                <c:formatCode>#,##0.0</c:formatCode>
                <c:ptCount val="3"/>
                <c:pt idx="0">
                  <c:v>475626.10000000003</c:v>
                </c:pt>
                <c:pt idx="1">
                  <c:v>441131.7</c:v>
                </c:pt>
                <c:pt idx="2">
                  <c:v>34494.400000000001</c:v>
                </c:pt>
              </c:numCache>
            </c:numRef>
          </c:val>
        </c:ser>
        <c:ser>
          <c:idx val="1"/>
          <c:order val="1"/>
          <c:tx>
            <c:strRef>
              <c:f>'вихідні дані'!$A$3</c:f>
              <c:strCache>
                <c:ptCount val="1"/>
                <c:pt idx="0">
                  <c:v>2023 план з урахуванням змін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3.4937744557135317E-2"/>
                  <c:y val="-4.5191536098911793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-5.8079217242033533E-3"/>
                  <c:y val="-5.169847721404694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8.4321525197594595E-3"/>
                  <c:y val="-9.9055019003681993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2974618825321017E-2"/>
                  <c:y val="-8.1257615553203266E-2"/>
                </c:manualLayout>
              </c:layout>
              <c:showLegendKey val="1"/>
              <c:showVal val="1"/>
            </c:dLbl>
            <c:numFmt formatCode="#,##0.0" sourceLinked="0"/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дані'!$B$3:$D$3</c:f>
              <c:numCache>
                <c:formatCode>#,##0.0</c:formatCode>
                <c:ptCount val="3"/>
                <c:pt idx="0">
                  <c:v>587069.80000000005</c:v>
                </c:pt>
                <c:pt idx="1">
                  <c:v>540423.4</c:v>
                </c:pt>
                <c:pt idx="2">
                  <c:v>46646.400000000001</c:v>
                </c:pt>
              </c:numCache>
            </c:numRef>
          </c:val>
        </c:ser>
        <c:ser>
          <c:idx val="2"/>
          <c:order val="2"/>
          <c:tx>
            <c:strRef>
              <c:f>'вихідні дані'!$A$4</c:f>
              <c:strCache>
                <c:ptCount val="1"/>
                <c:pt idx="0">
                  <c:v>проєкт 2024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4548413686579059E-2"/>
                  <c:y val="-5.9038729045085357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2.7649266080073977E-2"/>
                  <c:y val="-6.0777688956227809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3.1194771159840241E-2"/>
                  <c:y val="-0.12763796283282144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2392637524532739E-2"/>
                  <c:y val="-0.14330287949053752"/>
                </c:manualLayout>
              </c:layout>
              <c:showLegendKey val="1"/>
              <c:showVal val="1"/>
            </c:dLbl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дані'!$B$4:$D$4</c:f>
              <c:numCache>
                <c:formatCode>#,##0.0</c:formatCode>
                <c:ptCount val="3"/>
                <c:pt idx="0">
                  <c:v>513030.3</c:v>
                </c:pt>
                <c:pt idx="1">
                  <c:v>487933.3</c:v>
                </c:pt>
                <c:pt idx="2">
                  <c:v>25097</c:v>
                </c:pt>
              </c:numCache>
            </c:numRef>
          </c:val>
        </c:ser>
        <c:dLbls>
          <c:showVal val="1"/>
        </c:dLbls>
        <c:shape val="box"/>
        <c:axId val="170064896"/>
        <c:axId val="162566912"/>
        <c:axId val="0"/>
      </c:bar3DChart>
      <c:catAx>
        <c:axId val="170064896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 Cyr"/>
                <a:cs typeface="Times New Roman" pitchFamily="18" charset="0"/>
              </a:defRPr>
            </a:pPr>
            <a:endParaRPr lang="ru-RU"/>
          </a:p>
        </c:txPr>
        <c:crossAx val="162566912"/>
        <c:crosses val="autoZero"/>
        <c:auto val="1"/>
        <c:lblAlgn val="ctr"/>
        <c:lblOffset val="100"/>
        <c:tickLblSkip val="1"/>
        <c:tickMarkSkip val="1"/>
      </c:catAx>
      <c:valAx>
        <c:axId val="162566912"/>
        <c:scaling>
          <c:orientation val="minMax"/>
        </c:scaling>
        <c:delete val="1"/>
        <c:axPos val="l"/>
        <c:majorGridlines>
          <c:spPr>
            <a:ln w="3175">
              <a:noFill/>
              <a:prstDash val="solid"/>
            </a:ln>
          </c:spPr>
        </c:majorGridlines>
        <c:numFmt formatCode="#,##0.0" sourceLinked="1"/>
        <c:tickLblPos val="none"/>
        <c:crossAx val="17006489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0789677783548863"/>
          <c:y val="8.9637306918777552E-5"/>
          <c:w val="0.16756923304377577"/>
          <c:h val="0.40555148016009784"/>
        </c:manualLayout>
      </c:layout>
      <c:spPr>
        <a:solidFill>
          <a:srgbClr val="FFFFFF"/>
        </a:solidFill>
        <a:ln w="3175">
          <a:noFill/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 pitchFamily="18" charset="0"/>
              <a:ea typeface="Arial Cyr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 rtl="0">
              <a:defRPr sz="2000" b="1" i="0" u="none" strike="noStrike" kern="1200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uk-UA" sz="2000"/>
              <a:t>Структура видатків</a:t>
            </a:r>
          </a:p>
          <a:p>
            <a:pPr algn="ctr" rtl="0">
              <a:defRPr sz="2000" b="1" i="0" u="none" strike="noStrike" kern="1200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uk-UA" sz="2000"/>
              <a:t>загального фонду бюджету громади на 2024 рік </a:t>
            </a:r>
          </a:p>
          <a:p>
            <a:pPr algn="ctr" rtl="0">
              <a:defRPr sz="2000" b="1" i="0" u="none" strike="noStrike" kern="1200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uk-UA" sz="2000"/>
          </a:p>
          <a:p>
            <a:pPr algn="ctr" rtl="0">
              <a:defRPr sz="2000" b="1" i="0" u="none" strike="noStrike" kern="1200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uk-UA" sz="2000"/>
              <a:t> ВСЬОГО:</a:t>
            </a:r>
            <a:r>
              <a:rPr lang="uk-UA" sz="2000" baseline="0"/>
              <a:t> 487 933,3 тис.грн</a:t>
            </a:r>
            <a:r>
              <a:rPr lang="uk-UA" sz="2000"/>
              <a:t>                  </a:t>
            </a:r>
            <a:r>
              <a:rPr lang="uk-UA" sz="2000" baseline="0"/>
              <a:t> </a:t>
            </a:r>
            <a:endParaRPr lang="uk-UA" sz="2000"/>
          </a:p>
        </c:rich>
      </c:tx>
      <c:layout>
        <c:manualLayout>
          <c:xMode val="edge"/>
          <c:yMode val="edge"/>
          <c:x val="0.1750710394427534"/>
          <c:y val="7.8220587390079883E-3"/>
        </c:manualLayout>
      </c:layout>
      <c:spPr>
        <a:noFill/>
        <a:ln w="25400">
          <a:noFill/>
        </a:ln>
      </c:spPr>
    </c:title>
    <c:view3D>
      <c:rotY val="180"/>
      <c:perspective val="0"/>
    </c:view3D>
    <c:plotArea>
      <c:layout>
        <c:manualLayout>
          <c:layoutTarget val="inner"/>
          <c:xMode val="edge"/>
          <c:yMode val="edge"/>
          <c:x val="7.056010807011473E-2"/>
          <c:y val="0.27865925825682275"/>
          <c:w val="0.8467002254075725"/>
          <c:h val="0.67941879434925645"/>
        </c:manualLayout>
      </c:layout>
      <c:pie3DChart>
        <c:varyColors val="1"/>
        <c:ser>
          <c:idx val="0"/>
          <c:order val="0"/>
          <c:spPr>
            <a:ln w="12700">
              <a:solidFill>
                <a:srgbClr val="000000"/>
              </a:solidFill>
              <a:prstDash val="solid"/>
            </a:ln>
          </c:spPr>
          <c:dPt>
            <c:idx val="0"/>
            <c:explosion val="26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explosion val="27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explosion val="14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explosion val="14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explosion val="13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7"/>
            <c:explosion val="22"/>
          </c:dPt>
          <c:dPt>
            <c:idx val="8"/>
            <c:explosion val="1"/>
          </c:dPt>
          <c:dLbls>
            <c:dLbl>
              <c:idx val="0"/>
              <c:layout>
                <c:manualLayout>
                  <c:x val="0.15507545582361321"/>
                  <c:y val="1.0028469069103601E-2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Освіта 279 000,0 </a:t>
                    </a:r>
                    <a:r>
                      <a:rPr lang="uk-UA" sz="14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 </a:t>
                    </a:r>
                  </a:p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( 57,2 %) </a:t>
                    </a:r>
                  </a:p>
                </c:rich>
              </c:tx>
              <c:spPr/>
              <c:dLblPos val="bestFit"/>
            </c:dLbl>
            <c:dLbl>
              <c:idx val="1"/>
              <c:layout>
                <c:manualLayout>
                  <c:x val="-0.10969932272842899"/>
                  <c:y val="-8.7332681954901445E-2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Охорона здоров'я</a:t>
                    </a:r>
                  </a:p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 18 140,0 (3,7 %)</a:t>
                    </a:r>
                  </a:p>
                </c:rich>
              </c:tx>
              <c:numFmt formatCode="General" sourceLinked="0"/>
              <c:spPr/>
              <c:dLblPos val="bestFit"/>
            </c:dLbl>
            <c:dLbl>
              <c:idx val="2"/>
              <c:layout>
                <c:manualLayout>
                  <c:x val="8.2186052622016496E-3"/>
                  <c:y val="-5.6283081403145814E-2"/>
                </c:manualLayout>
              </c:layout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uk-UA"/>
                      <a:t>Соціальний захист  21 263,3     ( 4,4 %)</a:t>
                    </a:r>
                  </a:p>
                </c:rich>
              </c:tx>
              <c:spPr/>
              <c:dLblPos val="bestFit"/>
            </c:dLbl>
            <c:dLbl>
              <c:idx val="3"/>
              <c:layout>
                <c:manualLayout>
                  <c:x val="-1.1952180098892373E-3"/>
                  <c:y val="-6.5539398816023952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ЖКГ 52 335,0  </a:t>
                    </a:r>
                  </a:p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(10,7%)</a:t>
                    </a:r>
                  </a:p>
                </c:rich>
              </c:tx>
              <c:spPr/>
              <c:dLblPos val="bestFit"/>
            </c:dLbl>
            <c:dLbl>
              <c:idx val="4"/>
              <c:layout>
                <c:manualLayout>
                  <c:x val="3.5570090479904212E-2"/>
                  <c:y val="3.5712857060750634E-2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   Культура              28 285,0 </a:t>
                    </a:r>
                  </a:p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(5,8%)</a:t>
                    </a:r>
                  </a:p>
                </c:rich>
              </c:tx>
              <c:spPr/>
              <c:dLblPos val="bestFit"/>
            </c:dLbl>
            <c:dLbl>
              <c:idx val="5"/>
              <c:layout>
                <c:manualLayout>
                  <c:x val="5.0632856196489787E-2"/>
                  <c:y val="8.7590474548345704E-2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Управління </a:t>
                    </a:r>
                  </a:p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57 950,0 </a:t>
                    </a:r>
                  </a:p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  (11,9%)</a:t>
                    </a:r>
                  </a:p>
                </c:rich>
              </c:tx>
              <c:spPr/>
              <c:dLblPos val="bestFit"/>
            </c:dLbl>
            <c:dLbl>
              <c:idx val="6"/>
              <c:layout>
                <c:manualLayout>
                  <c:x val="1.496649979455445E-3"/>
                  <c:y val="7.9984060386612293E-2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Фізична культура і спорт 11  580,0 </a:t>
                    </a:r>
                  </a:p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(2,4 %)</a:t>
                    </a:r>
                  </a:p>
                </c:rich>
              </c:tx>
              <c:spPr/>
              <c:dLblPos val="bestFit"/>
            </c:dLbl>
            <c:dLbl>
              <c:idx val="7"/>
              <c:layout>
                <c:manualLayout>
                  <c:x val="-0.21788332368997021"/>
                  <c:y val="5.6595436519340257E-2"/>
                </c:manualLayout>
              </c:layout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uk-UA"/>
                      <a:t>Поточний ремонт, утримання доріг                   8000,0 (1,6%)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</c:dLbl>
            <c:dLbl>
              <c:idx val="8"/>
              <c:layout>
                <c:manualLayout>
                  <c:x val="-0.41371750256457557"/>
                  <c:y val="2.3799068912006439E-2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Інші 11 380,0</a:t>
                    </a:r>
                  </a:p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600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( 2,3 %)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0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'діаграма 8'!$A$1:$A$9</c:f>
              <c:strCache>
                <c:ptCount val="9"/>
                <c:pt idx="0">
                  <c:v>Освіта </c:v>
                </c:pt>
                <c:pt idx="1">
                  <c:v>Охорона здоров'я</c:v>
                </c:pt>
                <c:pt idx="2">
                  <c:v>Соціальний захист та соціальне забезпечення </c:v>
                </c:pt>
                <c:pt idx="3">
                  <c:v>Житлово-комунальне господарство</c:v>
                </c:pt>
                <c:pt idx="4">
                  <c:v>Культура</c:v>
                </c:pt>
                <c:pt idx="5">
                  <c:v>Управніння</c:v>
                </c:pt>
                <c:pt idx="6">
                  <c:v>Фізична культура і спорт</c:v>
                </c:pt>
                <c:pt idx="7">
                  <c:v>Поточний ремонт, утримання доріг</c:v>
                </c:pt>
                <c:pt idx="8">
                  <c:v>Інші</c:v>
                </c:pt>
              </c:strCache>
            </c:strRef>
          </c:cat>
          <c:val>
            <c:numRef>
              <c:f>'діаграма 8'!$B$1:$B$9</c:f>
              <c:numCache>
                <c:formatCode>0.0</c:formatCode>
                <c:ptCount val="9"/>
                <c:pt idx="0">
                  <c:v>57.179946521379051</c:v>
                </c:pt>
                <c:pt idx="1">
                  <c:v>3.7177212541140388</c:v>
                </c:pt>
                <c:pt idx="2">
                  <c:v>4.3578292360861592</c:v>
                </c:pt>
                <c:pt idx="3">
                  <c:v>10.725851258768367</c:v>
                </c:pt>
                <c:pt idx="4">
                  <c:v>5.7968988794165082</c:v>
                </c:pt>
                <c:pt idx="5">
                  <c:v>11.876623300766724</c:v>
                </c:pt>
                <c:pt idx="6">
                  <c:v>2.3732751997045471</c:v>
                </c:pt>
                <c:pt idx="7">
                  <c:v>1.6395683590359578</c:v>
                </c:pt>
                <c:pt idx="8">
                  <c:v>2.3322859907286473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35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noFill/>
          <a:prstDash val="solid"/>
        </a:ln>
      </c:spPr>
    </c:sideWall>
    <c:backWall>
      <c:spPr>
        <a:noFill/>
        <a:ln w="12700">
          <a:noFill/>
          <a:prstDash val="solid"/>
        </a:ln>
      </c:spPr>
    </c:backWall>
    <c:plotArea>
      <c:layout>
        <c:manualLayout>
          <c:layoutTarget val="inner"/>
          <c:xMode val="edge"/>
          <c:yMode val="edge"/>
          <c:x val="5.6840969341694515E-3"/>
          <c:y val="2.9249868556154787E-2"/>
          <c:w val="0.96964125844502802"/>
          <c:h val="0.75126072985219949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дані'!$B$1</c:f>
              <c:strCache>
                <c:ptCount val="1"/>
                <c:pt idx="0">
                  <c:v>факт 2022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1.4515512521950057E-2"/>
                  <c:y val="-8.9833647881318882E-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-2.3082378495791481E-2"/>
                  <c:y val="-4.9929959431508492E-2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-3.0806844779591325E-2"/>
                  <c:y val="-1.9681309573145483E-2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-1.6122388669372406E-4"/>
                  <c:y val="-4.4624999833379413E-2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spPr>
              <a:noFill/>
              <a:ln>
                <a:noFill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114300">
                  <a:schemeClr val="tx1">
                    <a:lumMod val="75000"/>
                    <a:lumOff val="25000"/>
                  </a:schemeClr>
                </a:innerShdw>
              </a:effectLst>
            </c:spPr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eparator> </c:separator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Освітня субвенція </c:v>
                </c:pt>
              </c:strCache>
            </c:strRef>
          </c:cat>
          <c:val>
            <c:numRef>
              <c:f>'вихідні дані'!$B$2:$B$5</c:f>
              <c:numCache>
                <c:formatCode>#,##0.0</c:formatCode>
                <c:ptCount val="4"/>
                <c:pt idx="0">
                  <c:v>441131.7</c:v>
                </c:pt>
                <c:pt idx="1">
                  <c:v>289400.40000000002</c:v>
                </c:pt>
                <c:pt idx="2">
                  <c:v>44570.9</c:v>
                </c:pt>
                <c:pt idx="3">
                  <c:v>100618.5</c:v>
                </c:pt>
              </c:numCache>
            </c:numRef>
          </c:val>
        </c:ser>
        <c:ser>
          <c:idx val="1"/>
          <c:order val="1"/>
          <c:tx>
            <c:strRef>
              <c:f>'вихідні дані'!$C$1</c:f>
              <c:strCache>
                <c:ptCount val="1"/>
                <c:pt idx="0">
                  <c:v>план з урахуванням змін 2023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4.3855552538691294E-4"/>
                  <c:y val="-8.4509050235687944E-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3.821565206675788E-2"/>
                  <c:y val="-0.12006870619615721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1.0954113494433889E-2"/>
                  <c:y val="-0.10273575442303104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1.9538783301632452E-2"/>
                  <c:y val="-8.7915511351053258E-2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eparator> </c:separator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Освітня субвенція </c:v>
                </c:pt>
              </c:strCache>
            </c:strRef>
          </c:cat>
          <c:val>
            <c:numRef>
              <c:f>'вихідні дані'!$C$2:$C$5</c:f>
              <c:numCache>
                <c:formatCode>#,##0.0</c:formatCode>
                <c:ptCount val="4"/>
                <c:pt idx="0">
                  <c:v>540423.4</c:v>
                </c:pt>
                <c:pt idx="1">
                  <c:v>373258.4</c:v>
                </c:pt>
                <c:pt idx="2">
                  <c:v>62269.3</c:v>
                </c:pt>
                <c:pt idx="3">
                  <c:v>95779.9</c:v>
                </c:pt>
              </c:numCache>
            </c:numRef>
          </c:val>
        </c:ser>
        <c:ser>
          <c:idx val="2"/>
          <c:order val="2"/>
          <c:tx>
            <c:strRef>
              <c:f>'вихідні дані'!$D$1</c:f>
              <c:strCache>
                <c:ptCount val="1"/>
                <c:pt idx="0">
                  <c:v>проєкт 2024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6.9063698072223831E-2"/>
                  <c:y val="-0.11721524381042008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9.3514418298968296E-2"/>
                  <c:y val="-0.14877925648856141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3.102742329622591E-2"/>
                  <c:y val="-7.4511447061225644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1740567603925546E-2"/>
                  <c:y val="-0.16384117681144483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Освітня субвенція </c:v>
                </c:pt>
              </c:strCache>
            </c:strRef>
          </c:cat>
          <c:val>
            <c:numRef>
              <c:f>'вихідні дані'!$D$2:$D$5</c:f>
              <c:numCache>
                <c:formatCode>#,##0.0</c:formatCode>
                <c:ptCount val="4"/>
                <c:pt idx="0">
                  <c:v>487933.3</c:v>
                </c:pt>
                <c:pt idx="1">
                  <c:v>359000</c:v>
                </c:pt>
                <c:pt idx="2">
                  <c:v>17575.599999999988</c:v>
                </c:pt>
                <c:pt idx="3">
                  <c:v>111357.7</c:v>
                </c:pt>
              </c:numCache>
            </c:numRef>
          </c:val>
        </c:ser>
        <c:dLbls>
          <c:showVal val="1"/>
        </c:dLbls>
        <c:shape val="cylinder"/>
        <c:axId val="172081152"/>
        <c:axId val="172082688"/>
        <c:axId val="0"/>
      </c:bar3DChart>
      <c:catAx>
        <c:axId val="172081152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5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72082688"/>
        <c:crosses val="autoZero"/>
        <c:auto val="1"/>
        <c:lblAlgn val="ctr"/>
        <c:lblOffset val="100"/>
        <c:tickLblSkip val="1"/>
        <c:tickMarkSkip val="1"/>
      </c:catAx>
      <c:valAx>
        <c:axId val="172082688"/>
        <c:scaling>
          <c:orientation val="minMax"/>
        </c:scaling>
        <c:delete val="1"/>
        <c:axPos val="l"/>
        <c:majorGridlines>
          <c:spPr>
            <a:ln w="3175">
              <a:noFill/>
              <a:prstDash val="solid"/>
            </a:ln>
          </c:spPr>
        </c:majorGridlines>
        <c:numFmt formatCode="#,##0.0" sourceLinked="1"/>
        <c:tickLblPos val="none"/>
        <c:crossAx val="17208115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2146430030208868"/>
          <c:y val="0.93355595308438988"/>
          <c:w val="0.75873590325688689"/>
          <c:h val="5.6478474030016566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0"/>
  <c:chart>
    <c:autoTitleDeleted val="1"/>
    <c:view3D>
      <c:hPercent val="90"/>
      <c:rotY val="50"/>
      <c:depthPercent val="160"/>
      <c:rAngAx val="1"/>
    </c:view3D>
    <c:floor>
      <c:spPr>
        <a:gradFill>
          <a:gsLst>
            <a:gs pos="0">
              <a:schemeClr val="accent1">
                <a:tint val="66000"/>
                <a:satMod val="160000"/>
              </a:schemeClr>
            </a:gs>
            <a:gs pos="6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floor>
    <c:sideWall>
      <c:spPr>
        <a:noFill/>
        <a:ln w="25400">
          <a:noFill/>
        </a:ln>
        <a:effectLst>
          <a:innerShdw blurRad="63500" dist="50800" dir="81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 w="165100" prst="coolSlant"/>
        </a:sp3d>
      </c:spPr>
    </c:sideWall>
    <c:backWall>
      <c:spPr>
        <a:noFill/>
        <a:ln w="25400">
          <a:noFill/>
        </a:ln>
        <a:effectLst>
          <a:innerShdw blurRad="63500" dist="50800" dir="81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 w="165100" prst="coolSlant"/>
        </a:sp3d>
      </c:spPr>
    </c:backWall>
    <c:plotArea>
      <c:layout>
        <c:manualLayout>
          <c:layoutTarget val="inner"/>
          <c:xMode val="edge"/>
          <c:yMode val="edge"/>
          <c:x val="0"/>
          <c:y val="1.6975690053221003E-3"/>
          <c:w val="1"/>
          <c:h val="0.87707825721687982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дані'!$A$2</c:f>
              <c:strCache>
                <c:ptCount val="1"/>
                <c:pt idx="0">
                  <c:v>Власні  доходи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c:spPr>
          <c:dLbls>
            <c:dLbl>
              <c:idx val="0"/>
              <c:layout>
                <c:manualLayout>
                  <c:x val="9.2961487383798145E-3"/>
                  <c:y val="-5.8666666666666714E-2"/>
                </c:manualLayout>
              </c:layout>
              <c:showVal val="1"/>
            </c:dLbl>
            <c:dLbl>
              <c:idx val="1"/>
              <c:layout>
                <c:manualLayout>
                  <c:x val="3.3583817355028252E-2"/>
                  <c:y val="-6.400006210332311E-2"/>
                </c:manualLayout>
              </c:layout>
              <c:showVal val="1"/>
            </c:dLbl>
            <c:dLbl>
              <c:idx val="2"/>
              <c:layout>
                <c:manualLayout>
                  <c:x val="1.5936254980079678E-2"/>
                  <c:y val="-6.9333333333333996E-2"/>
                </c:manualLayout>
              </c:layout>
              <c:showVal val="1"/>
            </c:dLbl>
            <c:dLbl>
              <c:idx val="3"/>
              <c:layout>
                <c:manualLayout>
                  <c:x val="4.2496679946879674E-2"/>
                  <c:y val="-3.2000000000000042E-2"/>
                </c:manualLayout>
              </c:layout>
              <c:showVal val="1"/>
            </c:dLbl>
            <c:txPr>
              <a:bodyPr/>
              <a:lstStyle/>
              <a:p>
                <a:pPr>
                  <a:defRPr lang="uk-UA" sz="1600" b="1" i="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'вихідні дані'!$B$1:$D$1</c:f>
              <c:strCache>
                <c:ptCount val="3"/>
                <c:pt idx="0">
                  <c:v>2022 факт </c:v>
                </c:pt>
                <c:pt idx="1">
                  <c:v>2023 план з урахуванням змін</c:v>
                </c:pt>
                <c:pt idx="2">
                  <c:v>проєкт 2024</c:v>
                </c:pt>
              </c:strCache>
            </c:strRef>
          </c:cat>
          <c:val>
            <c:numRef>
              <c:f>'вихідні дані'!$B$2:$D$2</c:f>
              <c:numCache>
                <c:formatCode>#,##0.0</c:formatCode>
                <c:ptCount val="3"/>
                <c:pt idx="0">
                  <c:v>289400.40000000002</c:v>
                </c:pt>
                <c:pt idx="1">
                  <c:v>373258.4</c:v>
                </c:pt>
                <c:pt idx="2">
                  <c:v>359000</c:v>
                </c:pt>
              </c:numCache>
            </c:numRef>
          </c:val>
        </c:ser>
        <c:shape val="box"/>
        <c:axId val="173852928"/>
        <c:axId val="170856448"/>
        <c:axId val="0"/>
      </c:bar3DChart>
      <c:catAx>
        <c:axId val="1738529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uk-UA" sz="1300" b="1" i="0" baseline="0">
                <a:latin typeface="Times New Roman" pitchFamily="18" charset="0"/>
              </a:defRPr>
            </a:pPr>
            <a:endParaRPr lang="ru-RU"/>
          </a:p>
        </c:txPr>
        <c:crossAx val="170856448"/>
        <c:crosses val="autoZero"/>
        <c:auto val="1"/>
        <c:lblAlgn val="r"/>
        <c:lblOffset val="100"/>
      </c:catAx>
      <c:valAx>
        <c:axId val="170856448"/>
        <c:scaling>
          <c:orientation val="minMax"/>
        </c:scaling>
        <c:delete val="1"/>
        <c:axPos val="r"/>
        <c:numFmt formatCode="#,##0.0" sourceLinked="1"/>
        <c:tickLblPos val="none"/>
        <c:crossAx val="173852928"/>
        <c:crosses val="max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  <a:ln>
      <a:noFill/>
    </a:ln>
  </c:sp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p3d/>
      </c:spPr>
    </c:sideWall>
    <c:backWall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576766977200147E-3"/>
          <c:y val="3.3417766820087458E-2"/>
          <c:w val="0.99666815622759064"/>
          <c:h val="0.84806757634081764"/>
        </c:manualLayout>
      </c:layout>
      <c:bar3D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dLbls>
            <c:dLbl>
              <c:idx val="0"/>
              <c:layout>
                <c:manualLayout>
                  <c:x val="4.0869306110282461E-3"/>
                  <c:y val="0.21890752713905245"/>
                </c:manualLayout>
              </c:layout>
              <c:showVal val="1"/>
            </c:dLbl>
            <c:dLbl>
              <c:idx val="1"/>
              <c:layout>
                <c:manualLayout>
                  <c:x val="7.6263874475843724E-3"/>
                  <c:y val="0.19050056209563468"/>
                </c:manualLayout>
              </c:layout>
              <c:showVal val="1"/>
            </c:dLbl>
            <c:dLbl>
              <c:idx val="2"/>
              <c:layout>
                <c:manualLayout>
                  <c:x val="7.4324971441130346E-3"/>
                  <c:y val="0.2043960084056384"/>
                </c:manualLayout>
              </c:layout>
              <c:showVal val="1"/>
            </c:dLbl>
            <c:dLbl>
              <c:idx val="3"/>
              <c:layout>
                <c:manualLayout>
                  <c:x val="1.0719896586156378E-2"/>
                  <c:y val="0.26615911143367121"/>
                </c:manualLayout>
              </c:layout>
              <c:showVal val="1"/>
            </c:dLbl>
            <c:dLbl>
              <c:idx val="4"/>
              <c:layout>
                <c:manualLayout>
                  <c:x val="1.3192612137203158E-2"/>
                  <c:y val="-3.3595112283907352E-2"/>
                </c:manualLayout>
              </c:layout>
              <c:showVal val="1"/>
            </c:dLbl>
            <c:dLbl>
              <c:idx val="5"/>
              <c:layout>
                <c:manualLayout>
                  <c:x val="1.0554089709762585E-2"/>
                  <c:y val="-4.5811516750782703E-2"/>
                </c:manualLayout>
              </c:layout>
              <c:showVal val="1"/>
            </c:dLbl>
            <c:dLbl>
              <c:idx val="6"/>
              <c:layout>
                <c:manualLayout>
                  <c:x val="1.3192612137203158E-2"/>
                  <c:y val="-3.9703314517345129E-2"/>
                </c:manualLayout>
              </c:layout>
              <c:showVal val="1"/>
            </c:dLbl>
            <c:dLbl>
              <c:idx val="7"/>
              <c:layout>
                <c:manualLayout>
                  <c:x val="1.3192612137203158E-2"/>
                  <c:y val="-6.4136123451095914E-2"/>
                </c:manualLayout>
              </c:layout>
              <c:showVal val="1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'вихідні дані'!$A$1:$C$1</c:f>
              <c:strCache>
                <c:ptCount val="3"/>
                <c:pt idx="0">
                  <c:v>факт 2022</c:v>
                </c:pt>
                <c:pt idx="1">
                  <c:v>план з урахуванням змін 2023</c:v>
                </c:pt>
                <c:pt idx="2">
                  <c:v>проєкт 2024</c:v>
                </c:pt>
              </c:strCache>
            </c:strRef>
          </c:cat>
          <c:val>
            <c:numRef>
              <c:f>'вихідні дані'!$A$2:$C$2</c:f>
              <c:numCache>
                <c:formatCode>#,##0.0</c:formatCode>
                <c:ptCount val="3"/>
                <c:pt idx="0">
                  <c:v>190955.4</c:v>
                </c:pt>
                <c:pt idx="1">
                  <c:v>249807</c:v>
                </c:pt>
                <c:pt idx="2">
                  <c:v>223260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878-411F-BE7E-998B7E79A97A}"/>
            </c:ext>
          </c:extLst>
        </c:ser>
        <c:shape val="box"/>
        <c:axId val="173952000"/>
        <c:axId val="174110976"/>
        <c:axId val="0"/>
      </c:bar3DChart>
      <c:catAx>
        <c:axId val="1739520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4110976"/>
        <c:crosses val="autoZero"/>
        <c:auto val="1"/>
        <c:lblAlgn val="ctr"/>
        <c:lblOffset val="100"/>
      </c:catAx>
      <c:valAx>
        <c:axId val="1741109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3952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3989212399359527"/>
          <c:y val="0.10836498378879121"/>
          <c:w val="0.79860816898431042"/>
          <c:h val="0.81216159746282868"/>
        </c:manualLayout>
      </c:layout>
      <c:pie3DChart>
        <c:varyColors val="1"/>
        <c:ser>
          <c:idx val="0"/>
          <c:order val="0"/>
          <c:dPt>
            <c:idx val="0"/>
            <c:explosion val="19"/>
          </c:dPt>
          <c:dLbls>
            <c:dLbl>
              <c:idx val="0"/>
              <c:layout>
                <c:manualLayout>
                  <c:x val="-9.5829625857577379E-3"/>
                  <c:y val="0.27553606722719481"/>
                </c:manualLayout>
              </c:layout>
              <c:tx>
                <c:rich>
                  <a:bodyPr/>
                  <a:lstStyle/>
                  <a:p>
                    <a:r>
                      <a:rPr lang="uk-UA" sz="1600" baseline="0" dirty="0"/>
                      <a:t>Податок та збір на доходи фізичних осіб  223 260,0   (62,2%)</a:t>
                    </a:r>
                    <a:endParaRPr lang="uk-UA" sz="1600" dirty="0"/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1"/>
              <c:layout>
                <c:manualLayout>
                  <c:x val="-8.1185733211718639E-3"/>
                  <c:y val="5.0439466530009462E-2"/>
                </c:manualLayout>
              </c:layout>
              <c:tx>
                <c:rich>
                  <a:bodyPr/>
                  <a:lstStyle/>
                  <a:p>
                    <a:r>
                      <a:rPr lang="uk-UA" sz="1600" baseline="0" dirty="0"/>
                      <a:t>Акцизний податок     27 400,0 (7,6)%</a:t>
                    </a:r>
                    <a:endParaRPr lang="uk-UA" sz="1600" dirty="0"/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2"/>
              <c:layout>
                <c:manualLayout>
                  <c:x val="-1.6915079393953453E-2"/>
                  <c:y val="-8.644771439769118E-2"/>
                </c:manualLayout>
              </c:layout>
              <c:tx>
                <c:rich>
                  <a:bodyPr/>
                  <a:lstStyle/>
                  <a:p>
                    <a:r>
                      <a:rPr lang="uk-UA" sz="1600" baseline="0" dirty="0"/>
                      <a:t>Податок на нерухоме майно                      14600 (4,1)%</a:t>
                    </a:r>
                    <a:endParaRPr lang="uk-UA" sz="1600" dirty="0"/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3"/>
              <c:layout>
                <c:manualLayout>
                  <c:x val="-2.6772947370984203E-2"/>
                  <c:y val="-0.11429881542894539"/>
                </c:manualLayout>
              </c:layout>
              <c:tx>
                <c:rich>
                  <a:bodyPr/>
                  <a:lstStyle/>
                  <a:p>
                    <a:r>
                      <a:rPr lang="uk-UA" sz="1600" baseline="0" dirty="0"/>
                      <a:t>Плата за землю         27 700,0  (7,7)%</a:t>
                    </a:r>
                    <a:endParaRPr lang="uk-UA" sz="1600" dirty="0"/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4"/>
              <c:layout>
                <c:manualLayout>
                  <c:x val="-8.6599271243111009E-2"/>
                  <c:y val="-0.12430335087069702"/>
                </c:manualLayout>
              </c:layout>
              <c:tx>
                <c:rich>
                  <a:bodyPr/>
                  <a:lstStyle/>
                  <a:p>
                    <a:r>
                      <a:rPr lang="uk-UA" sz="1600" baseline="0" dirty="0"/>
                      <a:t>Єдиний податок                         56 655,0  (15,8)%</a:t>
                    </a:r>
                    <a:endParaRPr lang="uk-UA" sz="1600" dirty="0"/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5"/>
              <c:layout>
                <c:manualLayout>
                  <c:x val="1.4085381349929756E-2"/>
                  <c:y val="-4.0868345879798901E-2"/>
                </c:manualLayout>
              </c:layout>
              <c:tx>
                <c:rich>
                  <a:bodyPr/>
                  <a:lstStyle/>
                  <a:p>
                    <a:pPr algn="ctr">
                      <a:defRPr lang="uk-UA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pPr>
                    <a:r>
                      <a:rPr lang="uk-UA" sz="1600" baseline="0" dirty="0"/>
                      <a:t>Плата за надання адміністративних послуг 6 200,0  (1,7%)</a:t>
                    </a:r>
                    <a:endParaRPr lang="uk-UA" sz="1600" dirty="0"/>
                  </a:p>
                </c:rich>
              </c:tx>
              <c:numFmt formatCode="#,##0.0" sourceLinked="0"/>
              <c:spPr/>
              <c:showVal val="1"/>
              <c:showCatName val="1"/>
              <c:showPercent val="1"/>
              <c:separator> </c:separator>
            </c:dLbl>
            <c:dLbl>
              <c:idx val="6"/>
              <c:layout>
                <c:manualLayout>
                  <c:x val="0.18635353378335925"/>
                  <c:y val="-5.9550165346693454E-2"/>
                </c:manualLayout>
              </c:layout>
              <c:tx>
                <c:rich>
                  <a:bodyPr/>
                  <a:lstStyle/>
                  <a:p>
                    <a:r>
                      <a:rPr lang="uk-UA" sz="1600" baseline="0" dirty="0"/>
                      <a:t>Інші надходження                         3 1850,0 (0,9)%</a:t>
                    </a:r>
                    <a:endParaRPr lang="uk-UA" sz="1600" dirty="0"/>
                  </a:p>
                </c:rich>
              </c:tx>
              <c:showVal val="1"/>
              <c:showCatName val="1"/>
              <c:showPercent val="1"/>
              <c:separator> </c:separator>
            </c:dLbl>
            <c:numFmt formatCode="#,##0.0" sourceLinked="0"/>
            <c:txPr>
              <a:bodyPr/>
              <a:lstStyle/>
              <a:p>
                <a:pPr>
                  <a:defRPr sz="2000" b="1" i="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 </c:separator>
            <c:showLeaderLines val="1"/>
          </c:dLbls>
          <c:cat>
            <c:strRef>
              <c:f>'вихідні дані'!$A$3:$A$9</c:f>
              <c:strCache>
                <c:ptCount val="7"/>
                <c:pt idx="0">
                  <c:v>Податок та збір на доходи фізичних осіб </c:v>
                </c:pt>
                <c:pt idx="1">
                  <c:v>Акцизний податок </c:v>
                </c:pt>
                <c:pt idx="2">
                  <c:v>Податок на нерухоме майно</c:v>
                </c:pt>
                <c:pt idx="3">
                  <c:v>Плата за землю</c:v>
                </c:pt>
                <c:pt idx="4">
                  <c:v>Єдиний податок  </c:v>
                </c:pt>
                <c:pt idx="5">
                  <c:v>Плата за надання адміністративних послуг</c:v>
                </c:pt>
                <c:pt idx="6">
                  <c:v>Інші надходження</c:v>
                </c:pt>
              </c:strCache>
            </c:strRef>
          </c:cat>
          <c:val>
            <c:numRef>
              <c:f>'вихідні дані'!$B$3:$B$9</c:f>
              <c:numCache>
                <c:formatCode>#,##0.0</c:formatCode>
                <c:ptCount val="7"/>
                <c:pt idx="0">
                  <c:v>223260</c:v>
                </c:pt>
                <c:pt idx="1">
                  <c:v>27400</c:v>
                </c:pt>
                <c:pt idx="2">
                  <c:v>14600</c:v>
                </c:pt>
                <c:pt idx="3">
                  <c:v>27700</c:v>
                </c:pt>
                <c:pt idx="4">
                  <c:v>56655</c:v>
                </c:pt>
                <c:pt idx="5">
                  <c:v>6200</c:v>
                </c:pt>
                <c:pt idx="6">
                  <c:v>3185.04</c:v>
                </c:pt>
              </c:numCache>
            </c:numRef>
          </c:val>
        </c:ser>
        <c:dLbls>
          <c:showVal val="1"/>
        </c:dLbls>
      </c:pie3DChart>
      <c:spPr>
        <a:noFill/>
        <a:ln>
          <a:noFill/>
        </a:ln>
      </c:spPr>
    </c:plotArea>
    <c:plotVisOnly val="1"/>
    <c:dispBlanksAs val="zero"/>
  </c:chart>
  <c:spPr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rotX val="30"/>
      <c:rotY val="170"/>
      <c:depthPercent val="100"/>
      <c:perspective val="30"/>
    </c:view3D>
    <c:plotArea>
      <c:layout>
        <c:manualLayout>
          <c:layoutTarget val="inner"/>
          <c:xMode val="edge"/>
          <c:yMode val="edge"/>
          <c:x val="2.7770764958343852E-2"/>
          <c:y val="0.25493560768187218"/>
          <c:w val="0.83654211236723408"/>
          <c:h val="0.74506439231812882"/>
        </c:manualLayout>
      </c:layout>
      <c:pie3DChart>
        <c:varyColors val="1"/>
        <c:ser>
          <c:idx val="0"/>
          <c:order val="0"/>
          <c:explosion val="10"/>
          <c:dLbls>
            <c:dLbl>
              <c:idx val="0"/>
              <c:layout>
                <c:manualLayout>
                  <c:x val="-3.0295379954556976E-2"/>
                  <c:y val="-8.0053785785051707E-2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Власні надходження бюджетних установ  
9 847,0
(39%)</a:t>
                    </a:r>
                  </a:p>
                </c:rich>
              </c:tx>
              <c:showLegendKey val="1"/>
              <c:showVal val="1"/>
              <c:showCatName val="1"/>
              <c:showPercent val="1"/>
              <c:separator>
</c:separator>
            </c:dLbl>
            <c:dLbl>
              <c:idx val="1"/>
              <c:layout>
                <c:manualLayout>
                  <c:x val="-5.6287185889191176E-2"/>
                  <c:y val="-0.26318472762757683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Екологічні податки
250,0
(1%)</a:t>
                    </a:r>
                  </a:p>
                </c:rich>
              </c:tx>
              <c:showLegendKey val="1"/>
              <c:showVal val="1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4.3061582714935182E-2"/>
                  <c:y val="-0.12860626159442298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Кошти від відчуження майна
5 000,0
(20%)</a:t>
                    </a:r>
                  </a:p>
                </c:rich>
              </c:tx>
              <c:showLegendKey val="1"/>
              <c:showVal val="1"/>
              <c:showCatName val="1"/>
              <c:showPercent val="1"/>
              <c:separator>
</c:separator>
            </c:dLbl>
            <c:dLbl>
              <c:idx val="3"/>
              <c:layout>
                <c:manualLayout>
                  <c:x val="9.9923267607201716E-2"/>
                  <c:y val="-0.15396840319090485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Кошти від продажу землі  
10 000,0
(40%)</a:t>
                    </a:r>
                  </a:p>
                </c:rich>
              </c:tx>
              <c:showLegendKey val="1"/>
              <c:showVal val="1"/>
              <c:showCatName val="1"/>
              <c:showPercent val="1"/>
              <c:separator>
</c:separator>
            </c:dLbl>
            <c:dLbl>
              <c:idx val="4"/>
              <c:layout>
                <c:manualLayout>
                  <c:x val="9.5190608432214205E-2"/>
                  <c:y val="0.10206281885203865"/>
                </c:manualLayout>
              </c:layout>
              <c:showLegendKey val="1"/>
              <c:showVal val="1"/>
              <c:showCatName val="1"/>
              <c:showPercent val="1"/>
              <c:separator>
</c:separator>
            </c:dLbl>
            <c:dLbl>
              <c:idx val="5"/>
              <c:layout>
                <c:manualLayout>
                  <c:x val="7.1335333690084948E-2"/>
                  <c:y val="7.9604093372686813E-2"/>
                </c:manualLayout>
              </c:layout>
              <c:showLegendKey val="1"/>
              <c:showVal val="1"/>
              <c:showCatName val="1"/>
              <c:showPercent val="1"/>
              <c:separator>
</c:separator>
            </c:dLbl>
            <c:dLbl>
              <c:idx val="6"/>
              <c:layout>
                <c:manualLayout>
                  <c:x val="-0.14853005782759898"/>
                  <c:y val="0"/>
                </c:manualLayout>
              </c:layout>
              <c:showLegendKey val="1"/>
              <c:showVal val="1"/>
              <c:showCatName val="1"/>
              <c:showPercent val="1"/>
              <c:separator>
</c:separator>
            </c:dLbl>
            <c:dLbl>
              <c:idx val="7"/>
              <c:layout>
                <c:manualLayout>
                  <c:x val="-6.4805223809955834E-2"/>
                  <c:y val="-8.5075317427925415E-2"/>
                </c:manualLayout>
              </c:layout>
              <c:showLegendKey val="1"/>
              <c:showVal val="1"/>
              <c:showCatName val="1"/>
              <c:showPercent val="1"/>
              <c:separator>
</c:separator>
            </c:dLbl>
            <c:txPr>
              <a:bodyPr rot="0" vert="horz"/>
              <a:lstStyle/>
              <a:p>
                <a:pPr>
                  <a:defRPr sz="1800" b="1" i="0" u="none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Percent val="1"/>
            <c:separator>
</c:separator>
            <c:showLeaderLines val="1"/>
          </c:dLbls>
          <c:cat>
            <c:strRef>
              <c:f>'вихідні дані'!$A$3:$A$6</c:f>
              <c:strCache>
                <c:ptCount val="4"/>
                <c:pt idx="0">
                  <c:v>Власні надходження бюджетних установ  </c:v>
                </c:pt>
                <c:pt idx="1">
                  <c:v>Екологічні податки</c:v>
                </c:pt>
                <c:pt idx="2">
                  <c:v>Кошти від відчуження майна</c:v>
                </c:pt>
                <c:pt idx="3">
                  <c:v>Кошти від продажу землі  </c:v>
                </c:pt>
              </c:strCache>
            </c:strRef>
          </c:cat>
          <c:val>
            <c:numRef>
              <c:f>'вихідні дані'!$B$3:$B$6</c:f>
              <c:numCache>
                <c:formatCode>#,##0.0</c:formatCode>
                <c:ptCount val="4"/>
                <c:pt idx="0">
                  <c:v>9847</c:v>
                </c:pt>
                <c:pt idx="1">
                  <c:v>250</c:v>
                </c:pt>
                <c:pt idx="2">
                  <c:v>5000</c:v>
                </c:pt>
                <c:pt idx="3">
                  <c:v>10000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spPr>
    <a:noFill/>
    <a:ln>
      <a:noFill/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6"/>
  <c:chart>
    <c:autoTitleDeleted val="1"/>
    <c:view3D>
      <c:hPercent val="35"/>
      <c:depthPercent val="100"/>
      <c:rAngAx val="1"/>
    </c:view3D>
    <c:floor>
      <c:spPr>
        <a:solidFill>
          <a:srgbClr val="969696"/>
        </a:solidFill>
      </c:spPr>
    </c:floor>
    <c:sideWall>
      <c:spPr>
        <a:blipFill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bg1">
              <a:lumMod val="50000"/>
            </a:schemeClr>
          </a:solidFill>
        </a:ln>
        <a:effectLst>
          <a:outerShdw blurRad="50800" dist="50800" dir="5400000" sx="1000" sy="1000" algn="ctr" rotWithShape="0">
            <a:srgbClr val="000000"/>
          </a:outerShdw>
        </a:effectLst>
      </c:spPr>
    </c:sideWall>
    <c:backWall>
      <c:spPr>
        <a:blipFill>
          <a:blip xmlns:r="http://schemas.openxmlformats.org/officeDocument/2006/relationships" r:embed="rId1"/>
          <a:tile tx="0" ty="0" sx="100000" sy="100000" flip="none" algn="tl"/>
        </a:blipFill>
        <a:ln>
          <a:solidFill>
            <a:schemeClr val="bg1">
              <a:lumMod val="50000"/>
            </a:schemeClr>
          </a:solidFill>
        </a:ln>
        <a:effectLst>
          <a:outerShdw blurRad="50800" dist="50800" dir="5400000" sx="1000" sy="1000" algn="ctr" rotWithShape="0">
            <a:srgbClr val="000000"/>
          </a:outerShdw>
        </a:effectLst>
      </c:spPr>
    </c:backWall>
    <c:plotArea>
      <c:layout>
        <c:manualLayout>
          <c:layoutTarget val="inner"/>
          <c:xMode val="edge"/>
          <c:yMode val="edge"/>
          <c:x val="1.3157816664470525E-3"/>
          <c:y val="3.662869574260235E-2"/>
          <c:w val="0.98095849618923381"/>
          <c:h val="0.84307934110975868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дані'!$A$2</c:f>
              <c:strCache>
                <c:ptCount val="1"/>
                <c:pt idx="0">
                  <c:v>2022 факт</c:v>
                </c:pt>
              </c:strCache>
            </c:strRef>
          </c:tx>
          <c:spPr>
            <a:blipFill>
              <a:blip xmlns:r="http://schemas.openxmlformats.org/officeDocument/2006/relationships" r:embed="rId2"/>
              <a:tile tx="0" ty="0" sx="100000" sy="100000" flip="none" algn="tl"/>
            </a:blipFill>
          </c:spPr>
          <c:dLbls>
            <c:dLbl>
              <c:idx val="0"/>
              <c:layout>
                <c:manualLayout>
                  <c:x val="-5.5407715799573362E-2"/>
                  <c:y val="-3.4543950412385172E-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-1.9064014314531363E-2"/>
                  <c:y val="-5.0631600723345327E-2"/>
                </c:manualLayout>
              </c:layout>
              <c:numFmt formatCode="#,##0.0" sourceLinked="0"/>
              <c:spPr/>
              <c:txPr>
                <a:bodyPr/>
                <a:lstStyle/>
                <a:p>
                  <a:pPr algn="ctr" rtl="0">
                    <a:defRPr lang="en-US" sz="1400" b="1" i="0" u="none" strike="noStrike" kern="1200" baseline="0">
                      <a:solidFill>
                        <a:srgbClr val="7030A0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-1.6504211506914369E-2"/>
                  <c:y val="-6.9845004474377748E-2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-3.6276504723963786E-3"/>
                  <c:y val="-6.3501380365324558E-2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txPr>
              <a:bodyPr/>
              <a:lstStyle/>
              <a:p>
                <a:pPr>
                  <a:defRPr sz="1400" b="1" i="0" baseline="0">
                    <a:solidFill>
                      <a:srgbClr val="7030A0"/>
                    </a:solidFill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1"/>
            <c:showVal val="1"/>
            <c:separator> </c:separator>
          </c:dLbls>
          <c:cat>
            <c:strRef>
              <c:f>'вихідні дані'!$B$1:$E$1</c:f>
              <c:strCache>
                <c:ptCount val="4"/>
                <c:pt idx="0">
                  <c:v>    -  земельний податок з юридичних осіб</c:v>
                </c:pt>
                <c:pt idx="1">
                  <c:v>    -  орендна плата з юридичних осіб</c:v>
                </c:pt>
                <c:pt idx="2">
                  <c:v>    -  земельний податок з фізичних осіб</c:v>
                </c:pt>
                <c:pt idx="3">
                  <c:v>    -  орендна плата   з фізичних осіб</c:v>
                </c:pt>
              </c:strCache>
            </c:strRef>
          </c:cat>
          <c:val>
            <c:numRef>
              <c:f>'вихідні дані'!$B$2:$E$2</c:f>
              <c:numCache>
                <c:formatCode>#,##0.0</c:formatCode>
                <c:ptCount val="4"/>
                <c:pt idx="0">
                  <c:v>9057.2999999999938</c:v>
                </c:pt>
                <c:pt idx="1">
                  <c:v>6731.6</c:v>
                </c:pt>
                <c:pt idx="2">
                  <c:v>898.2</c:v>
                </c:pt>
                <c:pt idx="3">
                  <c:v>1617.6</c:v>
                </c:pt>
              </c:numCache>
            </c:numRef>
          </c:val>
        </c:ser>
        <c:ser>
          <c:idx val="1"/>
          <c:order val="1"/>
          <c:tx>
            <c:strRef>
              <c:f>'вихідні дані'!$A$3</c:f>
              <c:strCache>
                <c:ptCount val="1"/>
                <c:pt idx="0">
                  <c:v>2023 план з урахуванням змін</c:v>
                </c:pt>
              </c:strCache>
            </c:strRef>
          </c:tx>
          <c:spPr>
            <a:blipFill>
              <a:blip xmlns:r="http://schemas.openxmlformats.org/officeDocument/2006/relationships" r:embed="rId3"/>
              <a:tile tx="0" ty="0" sx="100000" sy="100000" flip="none" algn="tl"/>
            </a:blipFill>
          </c:spPr>
          <c:dLbls>
            <c:dLbl>
              <c:idx val="0"/>
              <c:layout>
                <c:manualLayout>
                  <c:x val="1.7803944516169731E-2"/>
                  <c:y val="-6.7327969615622013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-1.2086696970257224E-2"/>
                  <c:y val="-9.8738334545823842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7.1763959873961756E-3"/>
                  <c:y val="-6.8617370924240223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2974618825321003E-2"/>
                  <c:y val="-8.1257615553203266E-2"/>
                </c:manualLayout>
              </c:layout>
              <c:showLegendKey val="1"/>
              <c:showVal val="1"/>
            </c:dLbl>
            <c:numFmt formatCode="#,##0.0" sourceLinked="0"/>
            <c:txPr>
              <a:bodyPr/>
              <a:lstStyle/>
              <a:p>
                <a:pPr algn="ctr" rtl="0">
                  <a:defRPr lang="uk-UA"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'вихідні дані'!$B$1:$E$1</c:f>
              <c:strCache>
                <c:ptCount val="4"/>
                <c:pt idx="0">
                  <c:v>    -  земельний податок з юридичних осіб</c:v>
                </c:pt>
                <c:pt idx="1">
                  <c:v>    -  орендна плата з юридичних осіб</c:v>
                </c:pt>
                <c:pt idx="2">
                  <c:v>    -  земельний податок з фізичних осіб</c:v>
                </c:pt>
                <c:pt idx="3">
                  <c:v>    -  орендна плата   з фізичних осіб</c:v>
                </c:pt>
              </c:strCache>
            </c:strRef>
          </c:cat>
          <c:val>
            <c:numRef>
              <c:f>'вихідні дані'!$B$3:$E$3</c:f>
              <c:numCache>
                <c:formatCode>#,##0.0</c:formatCode>
                <c:ptCount val="4"/>
                <c:pt idx="0">
                  <c:v>13500</c:v>
                </c:pt>
                <c:pt idx="1">
                  <c:v>8300</c:v>
                </c:pt>
                <c:pt idx="2">
                  <c:v>1785</c:v>
                </c:pt>
                <c:pt idx="3">
                  <c:v>1800</c:v>
                </c:pt>
              </c:numCache>
            </c:numRef>
          </c:val>
        </c:ser>
        <c:ser>
          <c:idx val="2"/>
          <c:order val="2"/>
          <c:tx>
            <c:strRef>
              <c:f>'вихідні дані'!$A$4</c:f>
              <c:strCache>
                <c:ptCount val="1"/>
                <c:pt idx="0">
                  <c:v>2024 проєкт </c:v>
                </c:pt>
              </c:strCache>
            </c:strRef>
          </c:tx>
          <c:spPr>
            <a:blipFill>
              <a:blip xmlns:r="http://schemas.openxmlformats.org/officeDocument/2006/relationships" r:embed="rId4"/>
              <a:tile tx="0" ty="0" sx="100000" sy="100000" flip="none" algn="tl"/>
            </a:blipFill>
          </c:spPr>
          <c:dLbls>
            <c:dLbl>
              <c:idx val="0"/>
              <c:layout>
                <c:manualLayout>
                  <c:x val="6.2195497809695403E-2"/>
                  <c:y val="-1.1998537603334069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1.2580198754331137E-2"/>
                  <c:y val="-5.5243536433500572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3.1194771159840231E-2"/>
                  <c:y val="-0.12763796283282144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2392637524532711E-2"/>
                  <c:y val="-0.14330287949053752"/>
                </c:manualLayout>
              </c:layout>
              <c:showLegendKey val="1"/>
              <c:showVal val="1"/>
            </c:dLbl>
            <c:txPr>
              <a:bodyPr/>
              <a:lstStyle/>
              <a:p>
                <a:pPr algn="ctr" rtl="0">
                  <a:defRPr lang="uk-UA" sz="1400" b="1" i="0" u="none" strike="noStrike" kern="1200" baseline="0">
                    <a:solidFill>
                      <a:srgbClr val="7030A0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</c:dLbls>
          <c:cat>
            <c:strRef>
              <c:f>'вихідні дані'!$B$1:$E$1</c:f>
              <c:strCache>
                <c:ptCount val="4"/>
                <c:pt idx="0">
                  <c:v>    -  земельний податок з юридичних осіб</c:v>
                </c:pt>
                <c:pt idx="1">
                  <c:v>    -  орендна плата з юридичних осіб</c:v>
                </c:pt>
                <c:pt idx="2">
                  <c:v>    -  земельний податок з фізичних осіб</c:v>
                </c:pt>
                <c:pt idx="3">
                  <c:v>    -  орендна плата   з фізичних осіб</c:v>
                </c:pt>
              </c:strCache>
            </c:strRef>
          </c:cat>
          <c:val>
            <c:numRef>
              <c:f>'вихідні дані'!$B$4:$E$4</c:f>
              <c:numCache>
                <c:formatCode>#,##0.0</c:formatCode>
                <c:ptCount val="4"/>
                <c:pt idx="0">
                  <c:v>14800</c:v>
                </c:pt>
                <c:pt idx="1">
                  <c:v>9200</c:v>
                </c:pt>
                <c:pt idx="2">
                  <c:v>1800</c:v>
                </c:pt>
                <c:pt idx="3">
                  <c:v>1900</c:v>
                </c:pt>
              </c:numCache>
            </c:numRef>
          </c:val>
        </c:ser>
        <c:dLbls>
          <c:showVal val="1"/>
        </c:dLbls>
        <c:shape val="pyramid"/>
        <c:axId val="179653632"/>
        <c:axId val="179671808"/>
        <c:axId val="0"/>
      </c:bar3DChart>
      <c:catAx>
        <c:axId val="179653632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 algn="ctr" rtl="0">
              <a:defRPr lang="uk-UA"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79671808"/>
        <c:crosses val="autoZero"/>
        <c:auto val="1"/>
        <c:lblAlgn val="ctr"/>
        <c:lblOffset val="100"/>
      </c:catAx>
      <c:valAx>
        <c:axId val="179671808"/>
        <c:scaling>
          <c:orientation val="minMax"/>
        </c:scaling>
        <c:delete val="1"/>
        <c:axPos val="l"/>
        <c:majorGridlines/>
        <c:numFmt formatCode="#,##0.0" sourceLinked="1"/>
        <c:tickLblPos val="none"/>
        <c:crossAx val="1796536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980971446590055"/>
          <c:y val="8.9637306918777498E-5"/>
          <c:w val="0.32019028553410134"/>
          <c:h val="0.25747326583912317"/>
        </c:manualLayout>
      </c:layout>
      <c:txPr>
        <a:bodyPr/>
        <a:lstStyle/>
        <a:p>
          <a:pPr algn="ctr" rtl="0">
            <a:defRPr lang="uk-UA" sz="14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gradFill>
      <a:gsLst>
        <a:gs pos="0">
          <a:srgbClr val="FFFFFF"/>
        </a:gs>
        <a:gs pos="16000">
          <a:srgbClr val="1F1F1F"/>
        </a:gs>
        <a:gs pos="18000">
          <a:srgbClr val="FFFFFF"/>
        </a:gs>
        <a:gs pos="35000">
          <a:srgbClr val="636363"/>
        </a:gs>
        <a:gs pos="53000">
          <a:srgbClr val="CFCFCF"/>
        </a:gs>
        <a:gs pos="66000">
          <a:srgbClr val="CFCFCF"/>
        </a:gs>
        <a:gs pos="75999">
          <a:srgbClr val="1F1F1F"/>
        </a:gs>
        <a:gs pos="78999">
          <a:srgbClr val="FFFFFF"/>
        </a:gs>
        <a:gs pos="100000">
          <a:srgbClr val="7F7F7F"/>
        </a:gs>
      </a:gsLst>
      <a:lin ang="5400000" scaled="0"/>
    </a:gradFill>
    <a:ln>
      <a:noFill/>
    </a:ln>
  </c:spPr>
  <c:externalData r:id="rId5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hPercent val="35"/>
      <c:depthPercent val="100"/>
      <c:rAngAx val="1"/>
    </c:view3D>
    <c:plotArea>
      <c:layout>
        <c:manualLayout>
          <c:layoutTarget val="inner"/>
          <c:xMode val="edge"/>
          <c:yMode val="edge"/>
          <c:x val="0"/>
          <c:y val="0.11863684401560168"/>
          <c:w val="0.97237337707186078"/>
          <c:h val="0.78304462704156463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дані'!$A$2</c:f>
              <c:strCache>
                <c:ptCount val="1"/>
                <c:pt idx="0">
                  <c:v>2022 факт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632482263935502E-2"/>
                  <c:y val="-5.5340982154276346E-2"/>
                </c:manualLayout>
              </c:layout>
              <c:showVal val="1"/>
              <c:separator> </c:separator>
            </c:dLbl>
            <c:dLbl>
              <c:idx val="1"/>
              <c:layout>
                <c:manualLayout>
                  <c:x val="5.0230223505707714E-3"/>
                  <c:y val="-5.5340982154276248E-2"/>
                </c:manualLayout>
              </c:layout>
              <c:showVal val="1"/>
              <c:separator> </c:separator>
            </c:dLbl>
            <c:dLbl>
              <c:idx val="2"/>
              <c:layout>
                <c:manualLayout>
                  <c:x val="-7.5345335258561593E-3"/>
                  <c:y val="-4.9806883938848814E-2"/>
                </c:manualLayout>
              </c:layout>
              <c:showVal val="1"/>
              <c:separator> </c:separator>
            </c:dLbl>
            <c:dLbl>
              <c:idx val="3"/>
              <c:layout>
                <c:manualLayout>
                  <c:x val="2.5115111752853879E-3"/>
                  <c:y val="-3.320458929256577E-2"/>
                </c:manualLayout>
              </c:layout>
              <c:showVal val="1"/>
              <c:separator> </c:separator>
            </c:dLbl>
            <c:numFmt formatCode="#,##0.0" sourceLinked="0"/>
            <c:txPr>
              <a:bodyPr/>
              <a:lstStyle/>
              <a:p>
                <a:pPr algn="ctr">
                  <a:defRPr lang="uk-UA" sz="12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eparator> </c:separator>
          </c:dLbls>
          <c:cat>
            <c:strRef>
              <c:f>'вихідні дані'!$B$1:$E$1</c:f>
              <c:strCache>
                <c:ptCount val="4"/>
                <c:pt idx="0">
                  <c:v>    -  житлова нерухомість (юридичні  особи) </c:v>
                </c:pt>
                <c:pt idx="1">
                  <c:v>    -  житлова нерухомість (фізичні особи)</c:v>
                </c:pt>
                <c:pt idx="2">
                  <c:v>    -  нежитлова нерухомість (фізичні особи)</c:v>
                </c:pt>
                <c:pt idx="3">
                  <c:v>    -  нежитлова нерухомість (юридичні  особи)</c:v>
                </c:pt>
              </c:strCache>
            </c:strRef>
          </c:cat>
          <c:val>
            <c:numRef>
              <c:f>'вихідні дані'!$B$2:$E$2</c:f>
              <c:numCache>
                <c:formatCode>#,##0.0</c:formatCode>
                <c:ptCount val="4"/>
                <c:pt idx="0">
                  <c:v>11</c:v>
                </c:pt>
                <c:pt idx="1">
                  <c:v>831.3</c:v>
                </c:pt>
                <c:pt idx="2">
                  <c:v>4728.6000000000004</c:v>
                </c:pt>
                <c:pt idx="3">
                  <c:v>6601.8</c:v>
                </c:pt>
              </c:numCache>
            </c:numRef>
          </c:val>
        </c:ser>
        <c:ser>
          <c:idx val="1"/>
          <c:order val="1"/>
          <c:tx>
            <c:strRef>
              <c:f>'вихідні дані'!$A$3</c:f>
              <c:strCache>
                <c:ptCount val="1"/>
                <c:pt idx="0">
                  <c:v>2023 план з урахуванням змін</c:v>
                </c:pt>
              </c:strCache>
            </c:strRef>
          </c:tx>
          <c:spPr>
            <a:solidFill>
              <a:srgbClr val="FF33CC"/>
            </a:solidFill>
          </c:spPr>
          <c:dLbls>
            <c:dLbl>
              <c:idx val="0"/>
              <c:layout>
                <c:manualLayout>
                  <c:x val="2.637086734049655E-2"/>
                  <c:y val="-7.1943276800559258E-2"/>
                </c:manualLayout>
              </c:layout>
              <c:showVal val="1"/>
            </c:dLbl>
            <c:dLbl>
              <c:idx val="1"/>
              <c:layout>
                <c:manualLayout>
                  <c:x val="8.7902891134988021E-3"/>
                  <c:y val="-5.2573933046562514E-2"/>
                </c:manualLayout>
              </c:layout>
              <c:showVal val="1"/>
            </c:dLbl>
            <c:dLbl>
              <c:idx val="2"/>
              <c:layout>
                <c:manualLayout>
                  <c:x val="2.5115111752853879E-3"/>
                  <c:y val="-5.2573933046562514E-2"/>
                </c:manualLayout>
              </c:layout>
              <c:showVal val="1"/>
            </c:dLbl>
            <c:dLbl>
              <c:idx val="3"/>
              <c:layout>
                <c:manualLayout>
                  <c:x val="1.7580578226997733E-2"/>
                  <c:y val="-6.9176227692845441E-2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 algn="ctr">
                  <a:defRPr lang="uk-UA" sz="12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'вихідні дані'!$B$1:$E$1</c:f>
              <c:strCache>
                <c:ptCount val="4"/>
                <c:pt idx="0">
                  <c:v>    -  житлова нерухомість (юридичні  особи) </c:v>
                </c:pt>
                <c:pt idx="1">
                  <c:v>    -  житлова нерухомість (фізичні особи)</c:v>
                </c:pt>
                <c:pt idx="2">
                  <c:v>    -  нежитлова нерухомість (фізичні особи)</c:v>
                </c:pt>
                <c:pt idx="3">
                  <c:v>    -  нежитлова нерухомість (юридичні  особи)</c:v>
                </c:pt>
              </c:strCache>
            </c:strRef>
          </c:cat>
          <c:val>
            <c:numRef>
              <c:f>'вихідні дані'!$B$3:$E$3</c:f>
              <c:numCache>
                <c:formatCode>#,##0.0</c:formatCode>
                <c:ptCount val="4"/>
                <c:pt idx="0">
                  <c:v>7</c:v>
                </c:pt>
                <c:pt idx="1">
                  <c:v>1100</c:v>
                </c:pt>
                <c:pt idx="2">
                  <c:v>5800</c:v>
                </c:pt>
                <c:pt idx="3">
                  <c:v>7100</c:v>
                </c:pt>
              </c:numCache>
            </c:numRef>
          </c:val>
        </c:ser>
        <c:ser>
          <c:idx val="2"/>
          <c:order val="2"/>
          <c:tx>
            <c:strRef>
              <c:f>'вихідні дані'!$A$4</c:f>
              <c:strCache>
                <c:ptCount val="1"/>
                <c:pt idx="0">
                  <c:v>проєкт 2024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8.7902891134988524E-3"/>
                  <c:y val="-7.747737501598681E-2"/>
                </c:manualLayout>
              </c:layout>
              <c:showVal val="1"/>
            </c:dLbl>
            <c:dLbl>
              <c:idx val="1"/>
              <c:layout>
                <c:manualLayout>
                  <c:x val="1.7580578226997733E-2"/>
                  <c:y val="-6.9176227692845441E-2"/>
                </c:manualLayout>
              </c:layout>
              <c:showVal val="1"/>
            </c:dLbl>
            <c:dLbl>
              <c:idx val="2"/>
              <c:layout>
                <c:manualLayout>
                  <c:x val="1.8836333814640296E-2"/>
                  <c:y val="-9.1312620554555746E-2"/>
                </c:manualLayout>
              </c:layout>
              <c:showVal val="1"/>
            </c:dLbl>
            <c:dLbl>
              <c:idx val="3"/>
              <c:layout>
                <c:manualLayout>
                  <c:x val="3.39054008663527E-2"/>
                  <c:y val="-6.0875080369703898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uk-UA" sz="12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'вихідні дані'!$B$1:$E$1</c:f>
              <c:strCache>
                <c:ptCount val="4"/>
                <c:pt idx="0">
                  <c:v>    -  житлова нерухомість (юридичні  особи) </c:v>
                </c:pt>
                <c:pt idx="1">
                  <c:v>    -  житлова нерухомість (фізичні особи)</c:v>
                </c:pt>
                <c:pt idx="2">
                  <c:v>    -  нежитлова нерухомість (фізичні особи)</c:v>
                </c:pt>
                <c:pt idx="3">
                  <c:v>    -  нежитлова нерухомість (юридичні  особи)</c:v>
                </c:pt>
              </c:strCache>
            </c:strRef>
          </c:cat>
          <c:val>
            <c:numRef>
              <c:f>'вихідні дані'!$B$4:$E$4</c:f>
              <c:numCache>
                <c:formatCode>#,##0.0</c:formatCode>
                <c:ptCount val="4"/>
                <c:pt idx="1">
                  <c:v>1200</c:v>
                </c:pt>
                <c:pt idx="2">
                  <c:v>6200</c:v>
                </c:pt>
                <c:pt idx="3">
                  <c:v>7200</c:v>
                </c:pt>
              </c:numCache>
            </c:numRef>
          </c:val>
        </c:ser>
        <c:dLbls>
          <c:showVal val="1"/>
        </c:dLbls>
        <c:shape val="box"/>
        <c:axId val="180744192"/>
        <c:axId val="180745728"/>
        <c:axId val="0"/>
      </c:bar3DChart>
      <c:catAx>
        <c:axId val="180744192"/>
        <c:scaling>
          <c:orientation val="minMax"/>
        </c:scaling>
        <c:axPos val="b"/>
        <c:numFmt formatCode="General" sourceLinked="1"/>
        <c:majorTickMark val="none"/>
        <c:tickLblPos val="low"/>
        <c:txPr>
          <a:bodyPr rot="0" vert="horz"/>
          <a:lstStyle/>
          <a:p>
            <a:pPr>
              <a:defRPr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0745728"/>
        <c:crosses val="autoZero"/>
        <c:auto val="1"/>
        <c:lblAlgn val="ctr"/>
        <c:lblOffset val="100"/>
      </c:catAx>
      <c:valAx>
        <c:axId val="180745728"/>
        <c:scaling>
          <c:orientation val="minMax"/>
        </c:scaling>
        <c:delete val="1"/>
        <c:axPos val="l"/>
        <c:numFmt formatCode="#,##0.0" sourceLinked="1"/>
        <c:tickLblPos val="none"/>
        <c:crossAx val="18074419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rotX val="30"/>
      <c:hPercent val="100"/>
      <c:rotY val="170"/>
      <c:depthPercent val="100"/>
      <c:perspective val="30"/>
    </c:view3D>
    <c:plotArea>
      <c:layout>
        <c:manualLayout>
          <c:layoutTarget val="inner"/>
          <c:xMode val="edge"/>
          <c:yMode val="edge"/>
          <c:x val="0.15586087699731721"/>
          <c:y val="3.1437481452319692E-2"/>
          <c:w val="0.81387351377775952"/>
          <c:h val="0.79299551826252002"/>
        </c:manualLayout>
      </c:layout>
      <c:pie3DChart>
        <c:varyColors val="1"/>
        <c:ser>
          <c:idx val="0"/>
          <c:order val="0"/>
          <c:explosion val="18"/>
          <c:dPt>
            <c:idx val="2"/>
            <c:explosion val="20"/>
          </c:dPt>
          <c:dPt>
            <c:idx val="3"/>
            <c:explosion val="0"/>
          </c:dPt>
          <c:dLbls>
            <c:dLbl>
              <c:idx val="0"/>
              <c:layout>
                <c:manualLayout>
                  <c:x val="-0.21664881067086306"/>
                  <c:y val="-4.0607554563903352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/>
                      <a:t>енергоносії та комунальні послуги 51 741,7  (10,6%)</a:t>
                    </a:r>
                    <a:endParaRPr lang="ru-RU" sz="1400"/>
                  </a:p>
                </c:rich>
              </c:tx>
              <c:showLegendKey val="1"/>
              <c:showVal val="1"/>
              <c:showCatName val="1"/>
              <c:showPercent val="1"/>
            </c:dLbl>
            <c:dLbl>
              <c:idx val="1"/>
              <c:layout>
                <c:manualLayout>
                  <c:x val="-4.5858091262277453E-2"/>
                  <c:y val="-0.24638373939222588"/>
                </c:manualLayout>
              </c:layout>
              <c:tx>
                <c:rich>
                  <a:bodyPr/>
                  <a:lstStyle/>
                  <a:p>
                    <a:r>
                      <a:rPr lang="ru-RU" sz="2000" b="1"/>
                      <a:t>поточні трансферти підриємствам      66 858,0 (13,7%)</a:t>
                    </a:r>
                    <a:endParaRPr lang="ru-RU"/>
                  </a:p>
                </c:rich>
              </c:tx>
              <c:showLegendKey val="1"/>
              <c:showVal val="1"/>
              <c:showCatName val="1"/>
              <c:showPercent val="1"/>
            </c:dLbl>
            <c:dLbl>
              <c:idx val="2"/>
              <c:layout>
                <c:manualLayout>
                  <c:x val="2.7674630141253827E-3"/>
                  <c:y val="-0.1705753103270487"/>
                </c:manualLayout>
              </c:layout>
              <c:tx>
                <c:rich>
                  <a:bodyPr/>
                  <a:lstStyle/>
                  <a:p>
                    <a:r>
                      <a:rPr lang="ru-RU" sz="2000" b="1"/>
                      <a:t>інші 43 620,7  (8,9%)</a:t>
                    </a:r>
                    <a:endParaRPr lang="ru-RU"/>
                  </a:p>
                </c:rich>
              </c:tx>
              <c:showLegendKey val="1"/>
              <c:showVal val="1"/>
              <c:showCatName val="1"/>
              <c:showPercent val="1"/>
            </c:dLbl>
            <c:dLbl>
              <c:idx val="3"/>
              <c:layout>
                <c:manualLayout>
                  <c:x val="1.521670322735892E-2"/>
                  <c:y val="-1.0476829013618145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/>
                      <a:t>зарплата</a:t>
                    </a:r>
                  </a:p>
                  <a:p>
                    <a:r>
                      <a:rPr lang="ru-RU" sz="2000" b="1"/>
                      <a:t> 325 712,9 (66,8%)</a:t>
                    </a:r>
                    <a:endParaRPr lang="ru-RU"/>
                  </a:p>
                </c:rich>
              </c:tx>
              <c:showLegendKey val="1"/>
              <c:showVal val="1"/>
              <c:showCatName val="1"/>
              <c:showPercent val="1"/>
            </c:dLbl>
            <c:dLbl>
              <c:idx val="4"/>
              <c:layout>
                <c:manualLayout>
                  <c:x val="-6.5494727572087295E-3"/>
                  <c:y val="-1.8560570104486571E-2"/>
                </c:manualLayout>
              </c:layout>
              <c:showLegendKey val="1"/>
              <c:showVal val="1"/>
              <c:showCatName val="1"/>
              <c:showPercent val="1"/>
            </c:dLbl>
            <c:dLbl>
              <c:idx val="5"/>
              <c:layout>
                <c:manualLayout>
                  <c:x val="2.8676330785530692E-2"/>
                  <c:y val="1.4056160498387921E-3"/>
                </c:manualLayout>
              </c:layout>
              <c:showLegendKey val="1"/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Percent val="1"/>
            <c:showLeaderLines val="1"/>
          </c:dLbls>
          <c:cat>
            <c:strRef>
              <c:f>'вихідні дані'!$A$3:$A$6</c:f>
              <c:strCache>
                <c:ptCount val="4"/>
                <c:pt idx="0">
                  <c:v>енергоносії та комунальні послуги </c:v>
                </c:pt>
                <c:pt idx="1">
                  <c:v>поточні трансферти підриємствам</c:v>
                </c:pt>
                <c:pt idx="2">
                  <c:v>інші</c:v>
                </c:pt>
                <c:pt idx="3">
                  <c:v>зарплата</c:v>
                </c:pt>
              </c:strCache>
            </c:strRef>
          </c:cat>
          <c:val>
            <c:numRef>
              <c:f>'вихідні дані'!$B$3:$B$6</c:f>
              <c:numCache>
                <c:formatCode>#,##0.0_ ;[Red]\-#,##0.0\ </c:formatCode>
                <c:ptCount val="4"/>
                <c:pt idx="0">
                  <c:v>51741.7</c:v>
                </c:pt>
                <c:pt idx="1">
                  <c:v>66858</c:v>
                </c:pt>
                <c:pt idx="2">
                  <c:v>43620.700000000004</c:v>
                </c:pt>
                <c:pt idx="3">
                  <c:v>325712.90000000002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spPr>
    <a:noFill/>
    <a:ln>
      <a:noFill/>
    </a:ln>
  </c:spPr>
  <c:externalData r:id="rId1"/>
</c:chartSpace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0.28578</cdr:x>
      <cdr:y>0.62103</cdr:y>
    </cdr:from>
    <cdr:to>
      <cdr:x>0.42559</cdr:x>
      <cdr:y>0.72297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 rot="20769892">
          <a:off x="2437182" y="3867557"/>
          <a:ext cx="1192306" cy="63485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/>
          <a:r>
            <a:rPr lang="uk-UA" sz="2000">
              <a:solidFill>
                <a:schemeClr val="lt1"/>
              </a:solidFill>
              <a:latin typeface="+mn-lt"/>
              <a:ea typeface="+mn-ea"/>
              <a:cs typeface="+mn-cs"/>
            </a:rPr>
            <a:t>+</a:t>
          </a:r>
          <a:r>
            <a:rPr lang="uk-UA" sz="2000" baseline="0">
              <a:solidFill>
                <a:schemeClr val="lt1"/>
              </a:solidFill>
              <a:latin typeface="+mn-lt"/>
              <a:ea typeface="+mn-ea"/>
              <a:cs typeface="+mn-cs"/>
            </a:rPr>
            <a:t> </a:t>
          </a:r>
          <a:r>
            <a:rPr lang="uk-UA" sz="2000">
              <a:solidFill>
                <a:schemeClr val="lt1"/>
              </a:solidFill>
              <a:latin typeface="+mn-lt"/>
              <a:ea typeface="+mn-ea"/>
              <a:cs typeface="+mn-cs"/>
            </a:rPr>
            <a:t>29,0 %</a:t>
          </a:r>
        </a:p>
      </cdr:txBody>
    </cdr:sp>
  </cdr:relSizeAnchor>
  <cdr:relSizeAnchor xmlns:cdr="http://schemas.openxmlformats.org/drawingml/2006/chartDrawing">
    <cdr:from>
      <cdr:x>0.49828</cdr:x>
      <cdr:y>0.27343</cdr:y>
    </cdr:from>
    <cdr:to>
      <cdr:x>0.65375</cdr:x>
      <cdr:y>0.39315</cdr:y>
    </cdr:to>
    <cdr:sp macro="" textlink="">
      <cdr:nvSpPr>
        <cdr:cNvPr id="6" name="Стрелка вправо 5"/>
        <cdr:cNvSpPr/>
      </cdr:nvSpPr>
      <cdr:spPr>
        <a:xfrm xmlns:a="http://schemas.openxmlformats.org/drawingml/2006/main" rot="1066448">
          <a:off x="4954988" y="1889465"/>
          <a:ext cx="1546010" cy="82730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uk-UA" sz="2000"/>
            <a:t>- 3,8 %</a:t>
          </a:r>
        </a:p>
      </cdr:txBody>
    </cdr:sp>
  </cdr:relSizeAnchor>
  <cdr:relSizeAnchor xmlns:cdr="http://schemas.openxmlformats.org/drawingml/2006/chartDrawing">
    <cdr:from>
      <cdr:x>0.67706</cdr:x>
      <cdr:y>0.29795</cdr:y>
    </cdr:from>
    <cdr:to>
      <cdr:x>0.95342</cdr:x>
      <cdr:y>0.63859</cdr:y>
    </cdr:to>
    <cdr:sp macro="" textlink="">
      <cdr:nvSpPr>
        <cdr:cNvPr id="2" name="Овальная выноска 1"/>
        <cdr:cNvSpPr/>
      </cdr:nvSpPr>
      <cdr:spPr>
        <a:xfrm xmlns:a="http://schemas.openxmlformats.org/drawingml/2006/main">
          <a:off x="7093857" y="2035673"/>
          <a:ext cx="2895600" cy="2327387"/>
        </a:xfrm>
        <a:prstGeom xmlns:a="http://schemas.openxmlformats.org/drawingml/2006/main" prst="wedgeEllipseCallou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sz="1200" b="0" i="0">
              <a:solidFill>
                <a:schemeClr val="lt1"/>
              </a:solidFill>
              <a:effectLst/>
              <a:latin typeface="+mn-lt"/>
              <a:ea typeface="+mn-ea"/>
              <a:cs typeface="+mn-cs"/>
            </a:rPr>
            <a:t>Відповідно змін до Бюджетного кодексу, з 1 жовтня 2023 і у 2024 році «</a:t>
          </a:r>
          <a:r>
            <a:rPr lang="uk-UA" sz="1200" b="1" i="0">
              <a:solidFill>
                <a:schemeClr val="lt1"/>
              </a:solidFill>
              <a:effectLst/>
              <a:latin typeface="+mn-lt"/>
              <a:ea typeface="+mn-ea"/>
              <a:cs typeface="+mn-cs"/>
            </a:rPr>
            <a:t>військове ПДФО»</a:t>
          </a:r>
          <a:r>
            <a:rPr lang="uk-UA" sz="1200" b="0" i="0">
              <a:solidFill>
                <a:schemeClr val="lt1"/>
              </a:solidFill>
              <a:effectLst/>
              <a:latin typeface="+mn-lt"/>
              <a:ea typeface="+mn-ea"/>
              <a:cs typeface="+mn-cs"/>
            </a:rPr>
            <a:t> зараховується до спеціального фонду Державного бюджету</a:t>
          </a:r>
          <a:endParaRPr lang="uk-UA" sz="1200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0.29036</cdr:x>
      <cdr:y>0.61222</cdr:y>
    </cdr:from>
    <cdr:to>
      <cdr:x>0.42201</cdr:x>
      <cdr:y>0.7546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rot="20512824">
          <a:off x="2725541" y="2824224"/>
          <a:ext cx="1235766" cy="65681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/>
          <a:r>
            <a:rPr lang="uk-UA" sz="2000">
              <a:solidFill>
                <a:schemeClr val="lt1"/>
              </a:solidFill>
              <a:latin typeface="+mn-lt"/>
              <a:ea typeface="+mn-ea"/>
              <a:cs typeface="+mn-cs"/>
            </a:rPr>
            <a:t>+</a:t>
          </a:r>
          <a:r>
            <a:rPr lang="uk-UA" sz="2000" baseline="0">
              <a:solidFill>
                <a:schemeClr val="lt1"/>
              </a:solidFill>
              <a:latin typeface="+mn-lt"/>
              <a:ea typeface="+mn-ea"/>
              <a:cs typeface="+mn-cs"/>
            </a:rPr>
            <a:t> </a:t>
          </a:r>
          <a:r>
            <a:rPr lang="uk-UA" sz="2000">
              <a:solidFill>
                <a:schemeClr val="lt1"/>
              </a:solidFill>
              <a:latin typeface="+mn-lt"/>
              <a:ea typeface="+mn-ea"/>
              <a:cs typeface="+mn-cs"/>
            </a:rPr>
            <a:t>30,8 %</a:t>
          </a:r>
        </a:p>
      </cdr:txBody>
    </cdr:sp>
  </cdr:relSizeAnchor>
  <cdr:relSizeAnchor xmlns:cdr="http://schemas.openxmlformats.org/drawingml/2006/chartDrawing">
    <cdr:from>
      <cdr:x>0.58063</cdr:x>
      <cdr:y>0.49655</cdr:y>
    </cdr:from>
    <cdr:to>
      <cdr:x>0.71293</cdr:x>
      <cdr:y>0.64252</cdr:y>
    </cdr:to>
    <cdr:sp macro="" textlink="">
      <cdr:nvSpPr>
        <cdr:cNvPr id="4" name="Стрелка вправо 3"/>
        <cdr:cNvSpPr/>
      </cdr:nvSpPr>
      <cdr:spPr>
        <a:xfrm xmlns:a="http://schemas.openxmlformats.org/drawingml/2006/main" rot="1447264">
          <a:off x="5450229" y="2302118"/>
          <a:ext cx="1241867" cy="67675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/>
          <a:r>
            <a:rPr lang="uk-UA" sz="2000">
              <a:solidFill>
                <a:schemeClr val="lt1"/>
              </a:solidFill>
              <a:latin typeface="+mn-lt"/>
              <a:ea typeface="+mn-ea"/>
              <a:cs typeface="+mn-cs"/>
            </a:rPr>
            <a:t>-10,6 %</a:t>
          </a:r>
        </a:p>
      </cdr:txBody>
    </cdr:sp>
  </cdr:relSizeAnchor>
  <cdr:relSizeAnchor xmlns:cdr="http://schemas.openxmlformats.org/drawingml/2006/chartDrawing">
    <cdr:from>
      <cdr:x>0.85098</cdr:x>
      <cdr:y>0.18683</cdr:y>
    </cdr:from>
    <cdr:to>
      <cdr:x>0.99362</cdr:x>
      <cdr:y>0.49041</cdr:y>
    </cdr:to>
    <cdr:sp macro="" textlink="">
      <cdr:nvSpPr>
        <cdr:cNvPr id="2" name="Скругленная прямоугольная выноска 1"/>
        <cdr:cNvSpPr/>
      </cdr:nvSpPr>
      <cdr:spPr>
        <a:xfrm xmlns:a="http://schemas.openxmlformats.org/drawingml/2006/main">
          <a:off x="7987935" y="880005"/>
          <a:ext cx="1338943" cy="1429943"/>
        </a:xfrm>
        <a:prstGeom xmlns:a="http://schemas.openxmlformats.org/drawingml/2006/main" prst="wedgeRoundRectCallou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700" i="1">
              <a:solidFill>
                <a:schemeClr val="dk1"/>
              </a:solidFill>
              <a:effectLst/>
              <a:latin typeface="+mn-lt"/>
              <a:ea typeface="+mn-ea"/>
              <a:cs typeface="+mn-cs"/>
            </a:rPr>
            <a:t>-   спрямування до спеціального фонду державного бюджету податку на доходи фізичних осіб з грошового забезпечення військовослужбовців,  для збільшення фінансових ресурсів держави на потреби сектору оборони. </a:t>
          </a:r>
          <a:endParaRPr lang="uk-UA" sz="700" b="1" i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0.76652</cdr:x>
      <cdr:y>0.22342</cdr:y>
    </cdr:from>
    <cdr:to>
      <cdr:x>0.97659</cdr:x>
      <cdr:y>0.27694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44735" y="1428750"/>
          <a:ext cx="1887715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400" b="1">
              <a:latin typeface="Times New Roman" pitchFamily="18" charset="0"/>
              <a:cs typeface="Times New Roman" pitchFamily="18" charset="0"/>
            </a:rPr>
            <a:t>(тис. грн)  / (відсоток)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0.003</cdr:x>
      <cdr:y>0.00429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0.003</cdr:x>
      <cdr:y>0.00429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0.74398</cdr:x>
      <cdr:y>0.24501</cdr:y>
    </cdr:from>
    <cdr:to>
      <cdr:x>0.95553</cdr:x>
      <cdr:y>0.25177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6647426" y="1568053"/>
          <a:ext cx="1892098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/>
        </a:p>
      </cdr:txBody>
    </cdr:sp>
  </cdr:relSizeAnchor>
  <cdr:relSizeAnchor xmlns:cdr="http://schemas.openxmlformats.org/drawingml/2006/chartDrawing">
    <cdr:from>
      <cdr:x>0</cdr:x>
      <cdr:y>0</cdr:y>
    </cdr:from>
    <cdr:to>
      <cdr:x>0.003</cdr:x>
      <cdr:y>0.00429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0.003</cdr:x>
      <cdr:y>0.00429</cdr:y>
    </cdr:to>
    <cdr:pic>
      <cdr:nvPicPr>
        <cdr:cNvPr id="8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0.00295</cdr:x>
      <cdr:y>0.00395</cdr:y>
    </cdr:to>
    <cdr:pic>
      <cdr:nvPicPr>
        <cdr:cNvPr id="9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68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r>
              <a:rPr lang="uk-UA" altLang="en-US" b="1" dirty="0" smtClean="0">
                <a:solidFill>
                  <a:srgbClr val="990000"/>
                </a:solidFill>
              </a:rPr>
              <a:t>Основні соціальні показники </a:t>
            </a:r>
          </a:p>
          <a:p>
            <a:pPr indent="450850" algn="ctr"/>
            <a:r>
              <a:rPr lang="uk-UA" altLang="en-US" b="1" dirty="0" smtClean="0">
                <a:solidFill>
                  <a:srgbClr val="990000"/>
                </a:solidFill>
              </a:rPr>
              <a:t>для формування видатків місцевих бюджетів</a:t>
            </a:r>
          </a:p>
          <a:p>
            <a:pPr indent="450850" algn="ctr"/>
            <a:r>
              <a:rPr lang="uk-UA" altLang="en-US" b="1" dirty="0" smtClean="0">
                <a:solidFill>
                  <a:srgbClr val="990000"/>
                </a:solidFill>
              </a:rPr>
              <a:t>на 2024 рік</a:t>
            </a:r>
            <a:endParaRPr lang="uk-UA" altLang="en-US" b="1" dirty="0">
              <a:solidFill>
                <a:srgbClr val="99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11560" y="1701095"/>
            <a:ext cx="8064251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4508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v"/>
              <a:defRPr/>
            </a:pPr>
            <a:r>
              <a:rPr lang="uk-UA" altLang="en-US" sz="1800" dirty="0" smtClean="0"/>
              <a:t> мінімальна заробітна плата: 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uk-UA" altLang="en-US" dirty="0" smtClean="0"/>
              <a:t>з 1 січня – </a:t>
            </a:r>
            <a:r>
              <a:rPr lang="uk-UA" altLang="en-US" b="1" dirty="0" smtClean="0"/>
              <a:t>7 100</a:t>
            </a:r>
            <a:r>
              <a:rPr lang="uk-UA" altLang="en-US" dirty="0" smtClean="0"/>
              <a:t> гривень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uk-UA" altLang="en-US" dirty="0" smtClean="0"/>
              <a:t>з 1 квітня – </a:t>
            </a:r>
            <a:r>
              <a:rPr lang="uk-UA" altLang="en-US" b="1" dirty="0" smtClean="0"/>
              <a:t>8 000 </a:t>
            </a:r>
            <a:r>
              <a:rPr lang="uk-UA" altLang="en-US" dirty="0" smtClean="0"/>
              <a:t>гривень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uk-UA" altLang="en-US" sz="1800" dirty="0" smtClean="0"/>
          </a:p>
          <a:p>
            <a:pPr>
              <a:buFont typeface="Wingdings" panose="05000000000000000000" pitchFamily="2" charset="2"/>
              <a:buNone/>
              <a:defRPr/>
            </a:pPr>
            <a:endParaRPr lang="uk-UA" altLang="en-US" sz="1800" dirty="0" smtClean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uk-UA" altLang="en-US" sz="1800" dirty="0" smtClean="0"/>
              <a:t> розмір посадового окладу працівника І тарифного розряду ЄТС: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uk-UA" altLang="en-US" dirty="0" smtClean="0"/>
              <a:t>з 1 січня – </a:t>
            </a:r>
            <a:r>
              <a:rPr lang="uk-UA" altLang="en-US" b="1" dirty="0" smtClean="0"/>
              <a:t>3 195</a:t>
            </a:r>
            <a:r>
              <a:rPr lang="uk-UA" altLang="en-US" dirty="0" smtClean="0"/>
              <a:t> гривень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uk-UA" altLang="en-US" dirty="0" smtClean="0"/>
              <a:t>з 1 квітня – </a:t>
            </a:r>
            <a:r>
              <a:rPr lang="uk-UA" altLang="en-US" b="1" dirty="0" smtClean="0"/>
              <a:t>3 600 </a:t>
            </a:r>
            <a:r>
              <a:rPr lang="uk-UA" altLang="en-US" dirty="0" smtClean="0"/>
              <a:t>гривень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uk-UA" altLang="en-US" sz="1800" dirty="0" smtClean="0"/>
          </a:p>
          <a:p>
            <a:pPr>
              <a:buFont typeface="Wingdings" panose="05000000000000000000" pitchFamily="2" charset="2"/>
              <a:buChar char="v"/>
              <a:defRPr/>
            </a:pPr>
            <a:endParaRPr lang="uk-UA" altLang="en-US" sz="1800" dirty="0" smtClean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uk-UA" altLang="en-US" sz="1800" dirty="0" smtClean="0"/>
              <a:t> прожитковий мінімум з 1 січня:</a:t>
            </a:r>
          </a:p>
          <a:p>
            <a:pPr indent="0">
              <a:defRPr/>
            </a:pPr>
            <a:r>
              <a:rPr lang="uk-UA" altLang="en-US" sz="1800" dirty="0" smtClean="0"/>
              <a:t>       в середньому на одну особу – </a:t>
            </a:r>
            <a:r>
              <a:rPr lang="uk-UA" altLang="en-US" b="1" dirty="0" smtClean="0"/>
              <a:t>2 920</a:t>
            </a:r>
            <a:r>
              <a:rPr lang="uk-UA" altLang="en-US" sz="1800" dirty="0" smtClean="0"/>
              <a:t> гривень 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uk-UA" altLang="en-US" sz="1800" dirty="0" smtClean="0"/>
              <a:t>для працюючих – </a:t>
            </a:r>
            <a:r>
              <a:rPr lang="uk-UA" altLang="en-US" b="1" dirty="0" smtClean="0"/>
              <a:t>3 028</a:t>
            </a:r>
            <a:r>
              <a:rPr lang="uk-UA" altLang="en-US" dirty="0" smtClean="0"/>
              <a:t> </a:t>
            </a:r>
            <a:r>
              <a:rPr lang="uk-UA" altLang="en-US" sz="1800" dirty="0" smtClean="0"/>
              <a:t>гривень 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uk-UA" altLang="en-US" sz="1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19672" y="188640"/>
          <a:ext cx="6095998" cy="3314929"/>
        </p:xfrm>
        <a:graphic>
          <a:graphicData uri="http://schemas.openxmlformats.org/drawingml/2006/table">
            <a:tbl>
              <a:tblPr/>
              <a:tblGrid>
                <a:gridCol w="403169"/>
                <a:gridCol w="401231"/>
                <a:gridCol w="401231"/>
                <a:gridCol w="401231"/>
                <a:gridCol w="401231"/>
                <a:gridCol w="401231"/>
                <a:gridCol w="401231"/>
                <a:gridCol w="401231"/>
                <a:gridCol w="401231"/>
                <a:gridCol w="401231"/>
                <a:gridCol w="401231"/>
                <a:gridCol w="401231"/>
                <a:gridCol w="401231"/>
                <a:gridCol w="878057"/>
              </a:tblGrid>
              <a:tr h="254966">
                <a:tc gridSpan="14"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Динаміка надходжень податку на нерухоме  майно за 2022 - 2024 роки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58001">
                <a:tc gridSpan="14">
                  <a:txBody>
                    <a:bodyPr/>
                    <a:lstStyle/>
                    <a:p>
                      <a:pPr algn="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(тис грн)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  <a:endParaRPr lang="uk-UA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642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893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-1" y="1268760"/>
          <a:ext cx="9144001" cy="4638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19672" y="188640"/>
          <a:ext cx="6095995" cy="3975989"/>
        </p:xfrm>
        <a:graphic>
          <a:graphicData uri="http://schemas.openxmlformats.org/drawingml/2006/table">
            <a:tbl>
              <a:tblPr/>
              <a:tblGrid>
                <a:gridCol w="355033"/>
                <a:gridCol w="355033"/>
                <a:gridCol w="355033"/>
                <a:gridCol w="355033"/>
                <a:gridCol w="355033"/>
                <a:gridCol w="355033"/>
                <a:gridCol w="355033"/>
                <a:gridCol w="355033"/>
                <a:gridCol w="188848"/>
                <a:gridCol w="355033"/>
                <a:gridCol w="355033"/>
                <a:gridCol w="898914"/>
                <a:gridCol w="1457903"/>
              </a:tblGrid>
              <a:tr h="475896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Структура </a:t>
                      </a:r>
                      <a:r>
                        <a:rPr lang="ru-RU" sz="1400" b="1" i="0" u="none" strike="noStrike" dirty="0" err="1">
                          <a:latin typeface="Times New Roman"/>
                        </a:rPr>
                        <a:t>видатків</a:t>
                      </a:r>
                      <a:r>
                        <a:rPr lang="ru-RU" sz="1400" b="1" i="0" u="none" strike="noStrike" dirty="0"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err="1">
                          <a:latin typeface="Times New Roman"/>
                        </a:rPr>
                        <a:t>загального</a:t>
                      </a:r>
                      <a:r>
                        <a:rPr lang="ru-RU" sz="1400" b="1" i="0" u="none" strike="noStrike" dirty="0">
                          <a:latin typeface="Times New Roman"/>
                        </a:rPr>
                        <a:t> фонду  бюджету </a:t>
                      </a:r>
                      <a:r>
                        <a:rPr lang="ru-RU" sz="1400" b="1" i="0" u="none" strike="noStrike" dirty="0" err="1">
                          <a:latin typeface="Times New Roman"/>
                        </a:rPr>
                        <a:t>громади</a:t>
                      </a:r>
                      <a:r>
                        <a:rPr lang="ru-RU" sz="1400" b="1" i="0" u="none" strike="noStrike" dirty="0">
                          <a:latin typeface="Times New Roman"/>
                        </a:rPr>
                        <a:t>                                                                                                    за </a:t>
                      </a:r>
                      <a:r>
                        <a:rPr lang="ru-RU" sz="1400" b="1" i="0" u="none" strike="noStrike" dirty="0" err="1">
                          <a:latin typeface="Times New Roman"/>
                        </a:rPr>
                        <a:t>економічною</a:t>
                      </a:r>
                      <a:r>
                        <a:rPr lang="ru-RU" sz="1400" b="1" i="0" u="none" strike="noStrike" dirty="0">
                          <a:latin typeface="Times New Roman"/>
                        </a:rPr>
                        <a:t> структурою на 2024 </a:t>
                      </a:r>
                      <a:r>
                        <a:rPr lang="ru-RU" sz="1400" b="1" i="0" u="none" strike="noStrike" dirty="0" err="1">
                          <a:latin typeface="Times New Roman"/>
                        </a:rPr>
                        <a:t>рік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72984"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(тис. грн) / (відсоток)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8290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uk-UA" sz="1200" b="1" i="0" u="none" strike="noStrike">
                          <a:latin typeface="Times New Roman"/>
                        </a:rPr>
                        <a:t>ВСЬОГО: 487 933,3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312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35771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10887" y="1960743"/>
          <a:ext cx="9133113" cy="4897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/>
        </p:nvGraphicFramePr>
        <p:xfrm>
          <a:off x="111125" y="217487"/>
          <a:ext cx="8921750" cy="642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19672" y="116632"/>
          <a:ext cx="5256584" cy="6559943"/>
        </p:xfrm>
        <a:graphic>
          <a:graphicData uri="http://schemas.openxmlformats.org/drawingml/2006/table">
            <a:tbl>
              <a:tblPr/>
              <a:tblGrid>
                <a:gridCol w="554908"/>
                <a:gridCol w="3685459"/>
                <a:gridCol w="1016217"/>
              </a:tblGrid>
              <a:tr h="20499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 dirty="0">
                          <a:latin typeface="Times New Roman"/>
                        </a:rPr>
                        <a:t>  Бюджет розвитку - по об'єктах</a:t>
                      </a:r>
                    </a:p>
                  </a:txBody>
                  <a:tcPr marL="2955" marR="2955" marT="29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9567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 dirty="0">
                          <a:latin typeface="Times New Roman"/>
                        </a:rPr>
                        <a:t>                                      на 2024 рік                                                            </a:t>
                      </a:r>
                      <a:r>
                        <a:rPr lang="uk-UA" sz="900" b="1" i="0" u="none" strike="noStrike" dirty="0" err="1">
                          <a:latin typeface="Times New Roman"/>
                        </a:rPr>
                        <a:t>грн</a:t>
                      </a:r>
                      <a:endParaRPr lang="uk-UA" sz="900" b="1" i="0" u="none" strike="noStrike" dirty="0">
                        <a:latin typeface="Times New Roman"/>
                      </a:endParaRPr>
                    </a:p>
                  </a:txBody>
                  <a:tcPr marL="2955" marR="2955" marT="29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53746">
                <a:tc gridSpan="3">
                  <a:txBody>
                    <a:bodyPr/>
                    <a:lstStyle/>
                    <a:p>
                      <a:pPr algn="ctr" fontAlgn="ctr"/>
                      <a:endParaRPr lang="uk-UA" sz="900" b="1" i="0" u="none" strike="noStrike" dirty="0">
                        <a:latin typeface="Times New Roman"/>
                      </a:endParaRPr>
                    </a:p>
                  </a:txBody>
                  <a:tcPr marL="2955" marR="2955" marT="29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49087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0" i="0" u="none" strike="noStrike">
                          <a:latin typeface="Times New Roman"/>
                        </a:rPr>
                        <a:t>КПКВ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 Cyr"/>
                        </a:rPr>
                        <a:t>Д О Х О Д И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latin typeface="Times New Roman"/>
                        </a:rPr>
                        <a:t>Сума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05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80"/>
                          </a:solidFill>
                          <a:latin typeface="Times New Roman"/>
                        </a:rPr>
                        <a:t>310300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err="1">
                          <a:solidFill>
                            <a:srgbClr val="000080"/>
                          </a:solidFill>
                          <a:latin typeface="Times New Roman"/>
                        </a:rPr>
                        <a:t>Находження</a:t>
                      </a:r>
                      <a:r>
                        <a:rPr lang="ru-RU" sz="900" b="0" i="0" u="none" strike="noStrike" dirty="0">
                          <a:solidFill>
                            <a:srgbClr val="00008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80"/>
                          </a:solidFill>
                          <a:latin typeface="Times New Roman"/>
                        </a:rPr>
                        <a:t>від</a:t>
                      </a:r>
                      <a:r>
                        <a:rPr lang="ru-RU" sz="900" b="0" i="0" u="none" strike="noStrike" dirty="0">
                          <a:solidFill>
                            <a:srgbClr val="00008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80"/>
                          </a:solidFill>
                          <a:latin typeface="Times New Roman"/>
                        </a:rPr>
                        <a:t>відчуження</a:t>
                      </a:r>
                      <a:r>
                        <a:rPr lang="ru-RU" sz="900" b="0" i="0" u="none" strike="noStrike" dirty="0">
                          <a:solidFill>
                            <a:srgbClr val="000080"/>
                          </a:solidFill>
                          <a:latin typeface="Times New Roman"/>
                        </a:rPr>
                        <a:t> майна, </a:t>
                      </a:r>
                      <a:r>
                        <a:rPr lang="ru-RU" sz="900" b="0" i="0" u="none" strike="noStrike" dirty="0" err="1">
                          <a:solidFill>
                            <a:srgbClr val="000080"/>
                          </a:solidFill>
                          <a:latin typeface="Times New Roman"/>
                        </a:rPr>
                        <a:t>що</a:t>
                      </a:r>
                      <a:r>
                        <a:rPr lang="ru-RU" sz="900" b="0" i="0" u="none" strike="noStrike" dirty="0">
                          <a:solidFill>
                            <a:srgbClr val="00008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80"/>
                          </a:solidFill>
                          <a:latin typeface="Times New Roman"/>
                        </a:rPr>
                        <a:t>знаходиться</a:t>
                      </a:r>
                      <a:r>
                        <a:rPr lang="ru-RU" sz="900" b="0" i="0" u="none" strike="noStrike" dirty="0">
                          <a:solidFill>
                            <a:srgbClr val="000080"/>
                          </a:solidFill>
                          <a:latin typeface="Times New Roman"/>
                        </a:rPr>
                        <a:t> у </a:t>
                      </a:r>
                      <a:r>
                        <a:rPr lang="ru-RU" sz="900" b="0" i="0" u="none" strike="noStrike" dirty="0" err="1">
                          <a:solidFill>
                            <a:srgbClr val="000080"/>
                          </a:solidFill>
                          <a:latin typeface="Times New Roman"/>
                        </a:rPr>
                        <a:t>комунальній</a:t>
                      </a:r>
                      <a:r>
                        <a:rPr lang="ru-RU" sz="900" b="0" i="0" u="none" strike="noStrike" dirty="0">
                          <a:solidFill>
                            <a:srgbClr val="000080"/>
                          </a:solidFill>
                          <a:latin typeface="Times New Roman"/>
                        </a:rPr>
                        <a:t>   </a:t>
                      </a:r>
                      <a:r>
                        <a:rPr lang="ru-RU" sz="900" b="0" i="0" u="none" strike="noStrike" dirty="0" err="1">
                          <a:solidFill>
                            <a:srgbClr val="000080"/>
                          </a:solidFill>
                          <a:latin typeface="Times New Roman"/>
                        </a:rPr>
                        <a:t>власності</a:t>
                      </a:r>
                      <a:r>
                        <a:rPr lang="ru-RU" sz="900" b="0" i="0" u="none" strike="noStrike" dirty="0">
                          <a:solidFill>
                            <a:srgbClr val="00008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5 000 000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6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80"/>
                          </a:solidFill>
                          <a:latin typeface="Times New Roman"/>
                        </a:rPr>
                        <a:t>330100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0" i="0" u="none" strike="noStrike" dirty="0">
                          <a:solidFill>
                            <a:srgbClr val="000080"/>
                          </a:solidFill>
                          <a:latin typeface="Times New Roman"/>
                        </a:rPr>
                        <a:t>Надходження від продажу землі  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335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 dirty="0">
                          <a:latin typeface="Times New Roman"/>
                        </a:rPr>
                        <a:t>Всього доходів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latin typeface="Times New Roman"/>
                        </a:rPr>
                        <a:t>15 000 000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1016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В И Д А Т К И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382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Управління освіти 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81699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0611021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Надання загальної середньої освіти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699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B05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капітальний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ремонт фасаду  ЗОШ № 2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382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Фінансове  управління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79537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3710160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Керівництво і управління у відповідній сфері у містах (місті Києві), селищах, селах, територіальних громадах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82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B05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придбання </a:t>
                      </a:r>
                      <a:r>
                        <a:rPr lang="uk-UA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компютерної</a:t>
                      </a:r>
                      <a:r>
                        <a:rPr lang="uk-UA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техніки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latin typeface="Times New Roman"/>
                        </a:rPr>
                        <a:t>20 000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382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Виконком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442600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0210150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Організаційне, інформаційно-аналітичне та матеріально-технічне забезпечення діяльності обласної ради, районної ради, районної у місті ради (у разі її створення), міської, селищної, сільської рад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latin typeface="Times New Roman"/>
                        </a:rPr>
                        <a:t>737 000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1016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B05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придбання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інвентаря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обладнання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та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компютерної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техніки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latin typeface="Times New Roman"/>
                        </a:rPr>
                        <a:t>737 000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878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0212010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Багатопрофільна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стаціонарна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медична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допомога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населенню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latin typeface="Times New Roman"/>
                        </a:rPr>
                        <a:t>3 663 000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4921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капітальний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ремонт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частини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приміщення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лівого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крила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корпусу 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поліклініки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для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дорослих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(в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т.ч.ПКД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latin typeface="Times New Roman"/>
                        </a:rPr>
                        <a:t>2 392 835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6358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капітальний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ремонт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покрівлі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швидкої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допомоги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(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гаражів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 (в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т.ч.ПКД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latin typeface="Times New Roman"/>
                        </a:rPr>
                        <a:t>1 270 165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197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0216082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Придбання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житла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для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окремих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категорій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населення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latin typeface="Times New Roman"/>
                        </a:rPr>
                        <a:t>700 000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8855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придбання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соціального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житла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для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дітей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сиріт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дітей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позбавлених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батьківського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піклування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та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осіб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з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їх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числа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latin typeface="Times New Roman"/>
                        </a:rPr>
                        <a:t>700 000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2382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Управління соціального захисту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358740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0810160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Керівництво і управління у відповідній сфері у містах (місті Києві), селищах, селах, територіальних громадах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latin typeface="Times New Roman"/>
                        </a:rPr>
                        <a:t>80 000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82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B05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придбання </a:t>
                      </a:r>
                      <a:r>
                        <a:rPr lang="uk-UA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компютерної</a:t>
                      </a:r>
                      <a:r>
                        <a:rPr lang="uk-UA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техніки</a:t>
                      </a: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>
                          <a:latin typeface="Times New Roman"/>
                        </a:rPr>
                        <a:t>80 000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76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Управління будівництва та </a:t>
                      </a:r>
                      <a:r>
                        <a:rPr lang="uk-UA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інфрастуртуктури</a:t>
                      </a:r>
                      <a:endParaRPr lang="uk-UA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79537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1217330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Будівництво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інших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обєктів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комунальної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власності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2831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900" b="0" i="1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uk-UA" sz="9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-нове</a:t>
                      </a:r>
                      <a:r>
                        <a:rPr lang="uk-UA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будівництво багатоквартирних житлових будинків для внутрішньо </a:t>
                      </a:r>
                      <a:r>
                        <a:rPr lang="uk-UA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переміщених </a:t>
                      </a:r>
                      <a:r>
                        <a:rPr lang="uk-UA" sz="9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осіб</a:t>
                      </a:r>
                      <a:endParaRPr lang="uk-UA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5462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900" b="0" i="0" u="none" strike="noStrike" dirty="0">
                          <a:latin typeface="Times New Roman"/>
                        </a:rPr>
                        <a:t>9 000 000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561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7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700" b="1" i="0" u="none" strike="noStrike" dirty="0">
                          <a:latin typeface="Times New Roman"/>
                        </a:rPr>
                        <a:t>Всього видатків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700" b="1" i="0" u="none" strike="noStrike" dirty="0">
                          <a:latin typeface="Times New Roman"/>
                        </a:rPr>
                        <a:t>15 000 000</a:t>
                      </a:r>
                    </a:p>
                  </a:txBody>
                  <a:tcPr marL="2955" marR="2955" marT="29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r>
              <a:rPr lang="uk-UA" altLang="en-US" b="1" dirty="0" smtClean="0">
                <a:solidFill>
                  <a:srgbClr val="990000"/>
                </a:solidFill>
              </a:rPr>
              <a:t>Розміри </a:t>
            </a:r>
          </a:p>
          <a:p>
            <a:pPr indent="450850" algn="ctr"/>
            <a:r>
              <a:rPr lang="uk-UA" altLang="en-US" b="1" dirty="0" smtClean="0">
                <a:solidFill>
                  <a:srgbClr val="990000"/>
                </a:solidFill>
              </a:rPr>
              <a:t>мінімальної заробітної плати </a:t>
            </a:r>
            <a:r>
              <a:rPr lang="ru-RU" altLang="en-US" b="1" dirty="0" smtClean="0">
                <a:solidFill>
                  <a:srgbClr val="990000"/>
                </a:solidFill>
              </a:rPr>
              <a:t>та </a:t>
            </a:r>
            <a:r>
              <a:rPr lang="ru-RU" altLang="en-US" b="1" dirty="0" err="1" smtClean="0">
                <a:solidFill>
                  <a:srgbClr val="990000"/>
                </a:solidFill>
              </a:rPr>
              <a:t>посадового</a:t>
            </a:r>
            <a:r>
              <a:rPr lang="ru-RU" altLang="en-US" b="1" dirty="0" smtClean="0">
                <a:solidFill>
                  <a:srgbClr val="990000"/>
                </a:solidFill>
              </a:rPr>
              <a:t> окладу </a:t>
            </a:r>
            <a:r>
              <a:rPr lang="ru-RU" altLang="en-US" b="1" dirty="0" err="1" smtClean="0">
                <a:solidFill>
                  <a:srgbClr val="990000"/>
                </a:solidFill>
              </a:rPr>
              <a:t>працівника</a:t>
            </a:r>
            <a:r>
              <a:rPr lang="ru-RU" altLang="en-US" b="1" dirty="0" smtClean="0">
                <a:solidFill>
                  <a:srgbClr val="990000"/>
                </a:solidFill>
              </a:rPr>
              <a:t> І тарифного </a:t>
            </a:r>
            <a:r>
              <a:rPr lang="ru-RU" altLang="en-US" b="1" dirty="0" err="1" smtClean="0">
                <a:solidFill>
                  <a:srgbClr val="990000"/>
                </a:solidFill>
              </a:rPr>
              <a:t>розряду</a:t>
            </a:r>
            <a:r>
              <a:rPr lang="ru-RU" altLang="en-US" b="1" dirty="0" smtClean="0">
                <a:solidFill>
                  <a:srgbClr val="990000"/>
                </a:solidFill>
              </a:rPr>
              <a:t> ЄТС </a:t>
            </a:r>
            <a:r>
              <a:rPr lang="uk-UA" altLang="en-US" b="1" dirty="0" smtClean="0">
                <a:solidFill>
                  <a:srgbClr val="990000"/>
                </a:solidFill>
              </a:rPr>
              <a:t>у 2021-2024 роках</a:t>
            </a:r>
            <a:endParaRPr lang="uk-UA" altLang="en-US" b="1" dirty="0">
              <a:solidFill>
                <a:srgbClr val="990000"/>
              </a:solidFill>
            </a:endParaRPr>
          </a:p>
        </p:txBody>
      </p:sp>
      <p:graphicFrame>
        <p:nvGraphicFramePr>
          <p:cNvPr id="3" name="Object 14"/>
          <p:cNvGraphicFramePr>
            <a:graphicFrameLocks noChangeAspect="1"/>
          </p:cNvGraphicFramePr>
          <p:nvPr/>
        </p:nvGraphicFramePr>
        <p:xfrm>
          <a:off x="1403648" y="1628800"/>
          <a:ext cx="6807200" cy="4783137"/>
        </p:xfrm>
        <a:graphic>
          <a:graphicData uri="http://schemas.openxmlformats.org/presentationml/2006/ole">
            <p:oleObj spid="_x0000_s2050" name="Диаграмма" r:id="rId3" imgW="5572125" imgH="391477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3999" y="404659"/>
          <a:ext cx="6096003" cy="4933128"/>
        </p:xfrm>
        <a:graphic>
          <a:graphicData uri="http://schemas.openxmlformats.org/drawingml/2006/table">
            <a:tbl>
              <a:tblPr/>
              <a:tblGrid>
                <a:gridCol w="395992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970943"/>
              </a:tblGrid>
              <a:tr h="758831">
                <a:tc gridSpan="14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Надходження до бюджету Нововолинської міської територіальної громади за 2022 - 2024 роки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00363">
                <a:tc gridSpan="14">
                  <a:txBody>
                    <a:bodyPr/>
                    <a:lstStyle/>
                    <a:p>
                      <a:pPr algn="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(тис грн)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9809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96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1" y="2007395"/>
          <a:ext cx="9144000" cy="4674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63688" y="188640"/>
          <a:ext cx="5736008" cy="4063993"/>
        </p:xfrm>
        <a:graphic>
          <a:graphicData uri="http://schemas.openxmlformats.org/drawingml/2006/table">
            <a:tbl>
              <a:tblPr/>
              <a:tblGrid>
                <a:gridCol w="414556"/>
                <a:gridCol w="412562"/>
                <a:gridCol w="412562"/>
                <a:gridCol w="412562"/>
                <a:gridCol w="412562"/>
                <a:gridCol w="412562"/>
                <a:gridCol w="412562"/>
                <a:gridCol w="412562"/>
                <a:gridCol w="412562"/>
                <a:gridCol w="412562"/>
                <a:gridCol w="412562"/>
                <a:gridCol w="412562"/>
                <a:gridCol w="412562"/>
                <a:gridCol w="370708"/>
              </a:tblGrid>
              <a:tr h="178507">
                <a:tc gridSpan="14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Динаміка надходжень загального фонду бюджету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78507">
                <a:tc gridSpan="14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 2022 - 2024 рр.  (тис грн 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  <a:endParaRPr lang="uk-UA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4208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280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0158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2805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0158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2556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2307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43959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2556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407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9004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105833" y="1121833"/>
          <a:ext cx="8946092" cy="571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23728" y="116632"/>
          <a:ext cx="5010499" cy="4066286"/>
        </p:xfrm>
        <a:graphic>
          <a:graphicData uri="http://schemas.openxmlformats.org/drawingml/2006/table">
            <a:tbl>
              <a:tblPr/>
              <a:tblGrid>
                <a:gridCol w="299705"/>
                <a:gridCol w="296517"/>
                <a:gridCol w="296517"/>
                <a:gridCol w="296517"/>
                <a:gridCol w="296517"/>
                <a:gridCol w="296517"/>
                <a:gridCol w="296517"/>
                <a:gridCol w="296517"/>
                <a:gridCol w="296517"/>
                <a:gridCol w="296517"/>
                <a:gridCol w="296517"/>
                <a:gridCol w="296517"/>
                <a:gridCol w="296517"/>
                <a:gridCol w="296517"/>
                <a:gridCol w="296517"/>
                <a:gridCol w="559556"/>
              </a:tblGrid>
              <a:tr h="454925">
                <a:tc gridSpan="16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latin typeface="Times New Roman"/>
                        </a:rPr>
                        <a:t>Динаміка власних  доходів загального фонду бюджету Нововолинської міської територіальної громади                                                                                                                                                                         2022 - 2024 роки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12298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uk-UA" sz="900" b="0" i="0" u="none" strike="noStrike">
                          <a:latin typeface="Times New Roman"/>
                        </a:rPr>
                        <a:t>(тис грн)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4388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560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107503" y="908720"/>
          <a:ext cx="9036497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60657"/>
          <a:ext cx="6095999" cy="5289784"/>
        </p:xfrm>
        <a:graphic>
          <a:graphicData uri="http://schemas.openxmlformats.org/drawingml/2006/table">
            <a:tbl>
              <a:tblPr/>
              <a:tblGrid>
                <a:gridCol w="387571"/>
                <a:gridCol w="383448"/>
                <a:gridCol w="383448"/>
                <a:gridCol w="383448"/>
                <a:gridCol w="383448"/>
                <a:gridCol w="383448"/>
                <a:gridCol w="383448"/>
                <a:gridCol w="383448"/>
                <a:gridCol w="383448"/>
                <a:gridCol w="383448"/>
                <a:gridCol w="383448"/>
                <a:gridCol w="383448"/>
                <a:gridCol w="383448"/>
                <a:gridCol w="383448"/>
                <a:gridCol w="723604"/>
              </a:tblGrid>
              <a:tr h="340330"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err="1">
                          <a:latin typeface="Times New Roman"/>
                        </a:rPr>
                        <a:t>Надходження</a:t>
                      </a:r>
                      <a:r>
                        <a:rPr lang="ru-RU" sz="1800" b="1" i="0" u="none" strike="noStrike" dirty="0">
                          <a:latin typeface="Times New Roman"/>
                        </a:rPr>
                        <a:t> </a:t>
                      </a:r>
                      <a:r>
                        <a:rPr lang="ru-RU" sz="1800" b="1" i="0" u="none" strike="noStrike" dirty="0" err="1">
                          <a:latin typeface="Times New Roman"/>
                        </a:rPr>
                        <a:t>податку</a:t>
                      </a:r>
                      <a:r>
                        <a:rPr lang="ru-RU" sz="1800" b="1" i="0" u="none" strike="noStrike" dirty="0">
                          <a:latin typeface="Times New Roman"/>
                        </a:rPr>
                        <a:t> та </a:t>
                      </a:r>
                      <a:r>
                        <a:rPr lang="ru-RU" sz="1800" b="1" i="0" u="none" strike="noStrike" dirty="0" err="1">
                          <a:latin typeface="Times New Roman"/>
                        </a:rPr>
                        <a:t>збору</a:t>
                      </a:r>
                      <a:r>
                        <a:rPr lang="ru-RU" sz="1800" b="1" i="0" u="none" strike="noStrike" dirty="0">
                          <a:latin typeface="Times New Roman"/>
                        </a:rPr>
                        <a:t> на доходи </a:t>
                      </a:r>
                      <a:r>
                        <a:rPr lang="ru-RU" sz="1800" b="1" i="0" u="none" strike="noStrike" dirty="0" err="1">
                          <a:latin typeface="Times New Roman"/>
                        </a:rPr>
                        <a:t>фізичних</a:t>
                      </a:r>
                      <a:r>
                        <a:rPr lang="ru-RU" sz="1800" b="1" i="0" u="none" strike="noStrike" dirty="0">
                          <a:latin typeface="Times New Roman"/>
                        </a:rPr>
                        <a:t> </a:t>
                      </a:r>
                      <a:r>
                        <a:rPr lang="ru-RU" sz="1800" b="1" i="0" u="none" strike="noStrike" dirty="0" err="1">
                          <a:latin typeface="Times New Roman"/>
                        </a:rPr>
                        <a:t>осіб</a:t>
                      </a:r>
                      <a:r>
                        <a:rPr lang="ru-RU" sz="1800" b="1" i="0" u="none" strike="noStrike" dirty="0">
                          <a:latin typeface="Times New Roman"/>
                        </a:rPr>
                        <a:t> (тис </a:t>
                      </a:r>
                      <a:r>
                        <a:rPr lang="ru-RU" sz="1800" b="1" i="0" u="none" strike="noStrike" dirty="0" err="1">
                          <a:latin typeface="Times New Roman"/>
                        </a:rPr>
                        <a:t>грн</a:t>
                      </a:r>
                      <a:r>
                        <a:rPr lang="ru-RU" sz="1800" b="1" i="0" u="none" strike="noStrike" dirty="0">
                          <a:latin typeface="Times New Roman"/>
                        </a:rPr>
                        <a:t> 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8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4640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07944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0" y="1556792"/>
          <a:ext cx="8939523" cy="4613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051720" y="116632"/>
          <a:ext cx="5110827" cy="4497880"/>
        </p:xfrm>
        <a:graphic>
          <a:graphicData uri="http://schemas.openxmlformats.org/drawingml/2006/table">
            <a:tbl>
              <a:tblPr/>
              <a:tblGrid>
                <a:gridCol w="254055"/>
                <a:gridCol w="251352"/>
                <a:gridCol w="251352"/>
                <a:gridCol w="251352"/>
                <a:gridCol w="251352"/>
                <a:gridCol w="251352"/>
                <a:gridCol w="251352"/>
                <a:gridCol w="251352"/>
                <a:gridCol w="251352"/>
                <a:gridCol w="251352"/>
                <a:gridCol w="251352"/>
                <a:gridCol w="251352"/>
                <a:gridCol w="162163"/>
                <a:gridCol w="251352"/>
                <a:gridCol w="178379"/>
                <a:gridCol w="745950"/>
                <a:gridCol w="251352"/>
                <a:gridCol w="251352"/>
                <a:gridCol w="251352"/>
              </a:tblGrid>
              <a:tr h="334644">
                <a:tc gridSpan="19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Структура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доходів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загального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фонду                                                                                                                                                                        бюджету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Нововолинської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міської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територіальної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громади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 2024 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рік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8709">
                <a:tc gridSpan="19">
                  <a:txBody>
                    <a:bodyPr/>
                    <a:lstStyle/>
                    <a:p>
                      <a:pPr algn="r" fontAlgn="b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(тис  </a:t>
                      </a:r>
                      <a:r>
                        <a:rPr lang="uk-UA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грн</a:t>
                      </a:r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 / (відсоток)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41580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uk-UA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ВСЬОГО:  359 000,0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443"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59780" y="1196753"/>
          <a:ext cx="9084220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91680" y="188640"/>
          <a:ext cx="6095995" cy="3912005"/>
        </p:xfrm>
        <a:graphic>
          <a:graphicData uri="http://schemas.openxmlformats.org/drawingml/2006/table">
            <a:tbl>
              <a:tblPr/>
              <a:tblGrid>
                <a:gridCol w="372820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939982"/>
                <a:gridCol w="1094663"/>
              </a:tblGrid>
              <a:tr h="279203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latin typeface="Times New Roman"/>
                        </a:rPr>
                        <a:t>Структура доходів спеціального фонду бюджету  громади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59907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uk-UA" sz="1600" b="1" i="0" u="none" strike="noStrike">
                          <a:latin typeface="Times New Roman"/>
                        </a:rPr>
                        <a:t>на 2024 рік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83116">
                <a:tc gridSpan="13">
                  <a:txBody>
                    <a:bodyPr/>
                    <a:lstStyle/>
                    <a:p>
                      <a:pPr algn="r" fontAlgn="b"/>
                      <a:r>
                        <a:rPr lang="uk-UA" sz="1100" b="0" i="0" u="none" strike="noStrike">
                          <a:latin typeface="Times New Roman"/>
                        </a:rPr>
                        <a:t>(тис грн ) / (відсоток)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77209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uk-UA" sz="1100" b="1" i="0" u="none" strike="noStrike">
                          <a:latin typeface="Times New Roman"/>
                        </a:rPr>
                        <a:t>ВСЬОГО: 25 097,0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0419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0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0" y="1896533"/>
          <a:ext cx="9144000" cy="4401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19672" y="188640"/>
          <a:ext cx="6096003" cy="3511116"/>
        </p:xfrm>
        <a:graphic>
          <a:graphicData uri="http://schemas.openxmlformats.org/drawingml/2006/table">
            <a:tbl>
              <a:tblPr/>
              <a:tblGrid>
                <a:gridCol w="395992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394089"/>
                <a:gridCol w="970943"/>
              </a:tblGrid>
              <a:tr h="280775">
                <a:tc gridSpan="14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Динаміка надходжень плати за землю за 2022 - 2024 роки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55054">
                <a:tc gridSpan="14">
                  <a:txBody>
                    <a:bodyPr/>
                    <a:lstStyle/>
                    <a:p>
                      <a:pPr algn="r" rtl="0" fontAlgn="ctr"/>
                      <a:r>
                        <a:rPr lang="uk-UA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(тис грн)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600" b="0" i="1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2012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731"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-1" y="1124744"/>
          <a:ext cx="9144001" cy="4674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826</Words>
  <Application>Microsoft Office PowerPoint</Application>
  <PresentationFormat>Экран (4:3)</PresentationFormat>
  <Paragraphs>4191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User_PC</dc:creator>
  <cp:lastModifiedBy>User_PC</cp:lastModifiedBy>
  <cp:revision>7</cp:revision>
  <dcterms:created xsi:type="dcterms:W3CDTF">2023-11-01T14:49:46Z</dcterms:created>
  <dcterms:modified xsi:type="dcterms:W3CDTF">2023-12-04T15:08:21Z</dcterms:modified>
</cp:coreProperties>
</file>