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  <p:sldId id="265" r:id="rId9"/>
    <p:sldId id="268" r:id="rId10"/>
    <p:sldId id="267" r:id="rId11"/>
    <p:sldId id="266" r:id="rId12"/>
    <p:sldId id="270" r:id="rId13"/>
    <p:sldId id="269" r:id="rId14"/>
    <p:sldId id="272" r:id="rId15"/>
    <p:sldId id="273" r:id="rId16"/>
    <p:sldId id="271" r:id="rId17"/>
    <p:sldId id="274" r:id="rId18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79F64"/>
    <a:srgbClr val="CCFF66"/>
    <a:srgbClr val="FFCC66"/>
    <a:srgbClr val="FFFF3B"/>
    <a:srgbClr val="83C88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-1338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Adminkoliano\&#1075;&#1086;&#1083;&#1086;&#1074;&#1085;&#1072;%20&#1087;&#1072;&#1087;&#1082;&#1072;\DOHODY\&#1052;&#1054;&#1031;%20&#1044;&#1054;&#1050;&#1059;&#1052;&#1045;&#1053;&#1058;&#1048;\Bud%20%20%20%20%20%202025\&#1057;&#1045;&#1057;&#1030;&#1071;\&#1044;&#1030;&#1040;&#1043;&#1056;&#1040;&#1052;&#1048;%202025\1.%20%20&#1044;.%20&#1053;&#1072;&#1076;&#1093;&#1086;&#1076;&#1078;&#1077;&#1085;&#1085;&#1103;%20&#1076;&#1086;%20&#1073;&#1102;&#1076;&#1078;&#1077;&#1090;&#1091;%20&#1075;&#1088;&#1086;&#1084;&#1072;&#1076;&#1080;%2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Adminkoliano\&#1075;&#1086;&#1083;&#1086;&#1074;&#1085;&#1072;%20&#1087;&#1072;&#1087;&#1082;&#1072;\BUDZET\&#1052;&#1054;&#1031;%20&#1044;&#1054;&#1050;&#1059;&#1052;&#1045;&#1053;&#1058;&#1048;\&#1044;&#1054;&#1044;&#1040;&#1058;&#1050;&#1048;%20&#1044;&#1054;%20&#1057;&#1045;&#1057;&#1030;&#1030;\2024\&#1041;&#1070;&#1044;&#1046;&#1045;&#1058;%202025\&#1044;&#1030;&#1040;&#1043;&#1056;&#1040;&#1052;&#1048;%202025\6.%20%20&#1044;.%20%20&#1044;&#1080;&#1085;&#1072;&#1084;&#1110;&#1082;&#1072;%20&#1085;&#1072;&#1076;&#1093;&#1086;&#1076;&#1078;&#1077;&#1085;&#1100;%20&#1079;&#1072;&#1075;&#1072;&#1083;&#1100;&#1085;&#1086;&#1075;&#1086;%20&#1092;&#1086;&#1085;&#1076;&#1091;%20&#1073;&#1102;&#1076;&#1078;&#1077;&#1090;&#1091;%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35"/>
      <c:depthPercent val="100"/>
      <c:rAngAx val="1"/>
    </c:view3D>
    <c:floor>
      <c:spPr>
        <a:noFill/>
        <a:ln w="3175">
          <a:solidFill>
            <a:srgbClr val="000000"/>
          </a:solidFill>
          <a:prstDash val="solid"/>
        </a:ln>
      </c:spPr>
    </c:floor>
    <c:sideWall>
      <c:spPr>
        <a:noFill/>
        <a:ln w="12700">
          <a:noFill/>
          <a:prstDash val="solid"/>
        </a:ln>
      </c:spPr>
    </c:sideWall>
    <c:backWall>
      <c:spPr>
        <a:noFill/>
        <a:ln w="12700">
          <a:noFill/>
          <a:prstDash val="solid"/>
        </a:ln>
      </c:spPr>
    </c:backWall>
    <c:plotArea>
      <c:layout>
        <c:manualLayout>
          <c:layoutTarget val="inner"/>
          <c:xMode val="edge"/>
          <c:yMode val="edge"/>
          <c:x val="1.3157816664470525E-3"/>
          <c:y val="3.662869574260235E-2"/>
          <c:w val="0.98095849618923381"/>
          <c:h val="0.84307934110975868"/>
        </c:manualLayout>
      </c:layout>
      <c:bar3DChart>
        <c:barDir val="col"/>
        <c:grouping val="clustered"/>
        <c:ser>
          <c:idx val="0"/>
          <c:order val="0"/>
          <c:tx>
            <c:strRef>
              <c:f>'вихідні дані'!$A$2</c:f>
              <c:strCache>
                <c:ptCount val="1"/>
                <c:pt idx="0">
                  <c:v>2023 факт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5.5407715799573369E-2"/>
                  <c:y val="-3.4543950412385151E-2"/>
                </c:manualLayout>
              </c:layout>
              <c:showLegendKey val="1"/>
              <c:showVal val="1"/>
              <c:separator> </c:separator>
            </c:dLbl>
            <c:dLbl>
              <c:idx val="1"/>
              <c:layout>
                <c:manualLayout>
                  <c:x val="-1.9064014314531353E-2"/>
                  <c:y val="-5.0631600723345306E-2"/>
                </c:manualLayout>
              </c:layout>
              <c:showLegendKey val="1"/>
              <c:showVal val="1"/>
              <c:separator> </c:separator>
            </c:dLbl>
            <c:dLbl>
              <c:idx val="2"/>
              <c:layout>
                <c:manualLayout>
                  <c:x val="-1.6504211506914373E-2"/>
                  <c:y val="-6.9845004474377761E-2"/>
                </c:manualLayout>
              </c:layout>
              <c:showLegendKey val="1"/>
              <c:showVal val="1"/>
              <c:separator> </c:separator>
            </c:dLbl>
            <c:dLbl>
              <c:idx val="3"/>
              <c:layout>
                <c:manualLayout>
                  <c:x val="1.3953487861069883E-3"/>
                  <c:y val="-0.11884234105290727"/>
                </c:manualLayout>
              </c:layout>
              <c:showLegendKey val="1"/>
              <c:showVal val="1"/>
              <c:separator> </c:separator>
            </c:dLbl>
            <c:numFmt formatCode="#,##0.0" sourceLinked="0"/>
            <c:spPr>
              <a:noFill/>
              <a:ln>
                <a:noFill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114300">
                  <a:schemeClr val="tx1">
                    <a:lumMod val="75000"/>
                    <a:lumOff val="25000"/>
                  </a:schemeClr>
                </a:innerShdw>
              </a:effectLst>
            </c:spPr>
            <c:txPr>
              <a:bodyPr/>
              <a:lstStyle/>
              <a:p>
                <a:pPr algn="ctr" rtl="0">
                  <a:defRPr lang="uk-UA" sz="12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Arial Cyr"/>
                    <a:cs typeface="Arial Cyr"/>
                  </a:defRPr>
                </a:pPr>
                <a:endParaRPr lang="ru-RU"/>
              </a:p>
            </c:txPr>
            <c:showLegendKey val="1"/>
            <c:showVal val="1"/>
            <c:separator> </c:separator>
          </c:dLbls>
          <c:cat>
            <c:strRef>
              <c:f>'вихідні дані'!$B$1:$D$1</c:f>
              <c:strCache>
                <c:ptCount val="3"/>
                <c:pt idx="0">
                  <c:v>Всього                                                                                                                                            ДОХОДИ</c:v>
                </c:pt>
                <c:pt idx="1">
                  <c:v>ДОХОДИ                                                                                                                                                 загального фонду</c:v>
                </c:pt>
                <c:pt idx="2">
                  <c:v>ДОХОДИ                                                                                                                                                 спеціального фонду</c:v>
                </c:pt>
              </c:strCache>
            </c:strRef>
          </c:cat>
          <c:val>
            <c:numRef>
              <c:f>'вихідні дані'!$B$2:$D$2</c:f>
              <c:numCache>
                <c:formatCode>#,##0.0</c:formatCode>
                <c:ptCount val="3"/>
                <c:pt idx="0">
                  <c:v>596263.30000000005</c:v>
                </c:pt>
                <c:pt idx="1">
                  <c:v>548802.80000000005</c:v>
                </c:pt>
                <c:pt idx="2">
                  <c:v>47460.5</c:v>
                </c:pt>
              </c:numCache>
            </c:numRef>
          </c:val>
        </c:ser>
        <c:ser>
          <c:idx val="1"/>
          <c:order val="1"/>
          <c:tx>
            <c:strRef>
              <c:f>'вихідні дані'!$A$3</c:f>
              <c:strCache>
                <c:ptCount val="1"/>
                <c:pt idx="0">
                  <c:v>2024 план з урахуванням змін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3.4937744557135296E-2"/>
                  <c:y val="-4.5191536098911744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-5.8079217242033481E-3"/>
                  <c:y val="-5.1698477214046898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8.4321525197594473E-3"/>
                  <c:y val="-9.9055019003681882E-2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3.2974618825320975E-2"/>
                  <c:y val="-8.1257615553203266E-2"/>
                </c:manualLayout>
              </c:layout>
              <c:showLegendKey val="1"/>
              <c:showVal val="1"/>
            </c:dLbl>
            <c:numFmt formatCode="#,##0.0" sourceLinked="0"/>
            <c:txPr>
              <a:bodyPr/>
              <a:lstStyle/>
              <a:p>
                <a:pPr algn="ctr" rtl="0">
                  <a:defRPr lang="uk-UA" sz="12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Arial Cyr"/>
                    <a:cs typeface="Arial Cyr"/>
                  </a:defRPr>
                </a:pPr>
                <a:endParaRPr lang="ru-RU"/>
              </a:p>
            </c:txPr>
            <c:showLegendKey val="1"/>
            <c:showVal val="1"/>
          </c:dLbls>
          <c:cat>
            <c:strRef>
              <c:f>'вихідні дані'!$B$1:$D$1</c:f>
              <c:strCache>
                <c:ptCount val="3"/>
                <c:pt idx="0">
                  <c:v>Всього                                                                                                                                            ДОХОДИ</c:v>
                </c:pt>
                <c:pt idx="1">
                  <c:v>ДОХОДИ                                                                                                                                                 загального фонду</c:v>
                </c:pt>
                <c:pt idx="2">
                  <c:v>ДОХОДИ                                                                                                                                                 спеціального фонду</c:v>
                </c:pt>
              </c:strCache>
            </c:strRef>
          </c:cat>
          <c:val>
            <c:numRef>
              <c:f>'вихідні дані'!$B$3:$D$3</c:f>
              <c:numCache>
                <c:formatCode>#,##0.0</c:formatCode>
                <c:ptCount val="3"/>
                <c:pt idx="0">
                  <c:v>621360.89999999979</c:v>
                </c:pt>
                <c:pt idx="1">
                  <c:v>529264.69999999972</c:v>
                </c:pt>
                <c:pt idx="2">
                  <c:v>92096.2</c:v>
                </c:pt>
              </c:numCache>
            </c:numRef>
          </c:val>
        </c:ser>
        <c:ser>
          <c:idx val="2"/>
          <c:order val="2"/>
          <c:tx>
            <c:strRef>
              <c:f>'вихідні дані'!$A$4</c:f>
              <c:strCache>
                <c:ptCount val="1"/>
                <c:pt idx="0">
                  <c:v>проєкт 2025</c:v>
                </c:pt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3.3338728797629842E-2"/>
                  <c:y val="-8.9476345760869991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2.7649266080073925E-2"/>
                  <c:y val="-6.0777688956227732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3.1194771159840234E-2"/>
                  <c:y val="-0.12763796283282144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3.2392637524532718E-2"/>
                  <c:y val="-0.14330287949053752"/>
                </c:manualLayout>
              </c:layout>
              <c:showLegendKey val="1"/>
              <c:showVal val="1"/>
            </c:dLbl>
            <c:txPr>
              <a:bodyPr/>
              <a:lstStyle/>
              <a:p>
                <a:pPr algn="ctr" rtl="0">
                  <a:defRPr lang="uk-UA" sz="12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Arial Cyr"/>
                    <a:cs typeface="Arial Cyr"/>
                  </a:defRPr>
                </a:pPr>
                <a:endParaRPr lang="ru-RU"/>
              </a:p>
            </c:txPr>
            <c:showLegendKey val="1"/>
            <c:showVal val="1"/>
          </c:dLbls>
          <c:cat>
            <c:strRef>
              <c:f>'вихідні дані'!$B$1:$D$1</c:f>
              <c:strCache>
                <c:ptCount val="3"/>
                <c:pt idx="0">
                  <c:v>Всього                                                                                                                                            ДОХОДИ</c:v>
                </c:pt>
                <c:pt idx="1">
                  <c:v>ДОХОДИ                                                                                                                                                 загального фонду</c:v>
                </c:pt>
                <c:pt idx="2">
                  <c:v>ДОХОДИ                                                                                                                                                 спеціального фонду</c:v>
                </c:pt>
              </c:strCache>
            </c:strRef>
          </c:cat>
          <c:val>
            <c:numRef>
              <c:f>'вихідні дані'!$B$4:$D$4</c:f>
              <c:numCache>
                <c:formatCode>#,##0.0</c:formatCode>
                <c:ptCount val="3"/>
                <c:pt idx="0">
                  <c:v>450333.1</c:v>
                </c:pt>
                <c:pt idx="1">
                  <c:v>419953.5</c:v>
                </c:pt>
                <c:pt idx="2">
                  <c:v>30379.599999999995</c:v>
                </c:pt>
              </c:numCache>
            </c:numRef>
          </c:val>
        </c:ser>
        <c:dLbls>
          <c:showVal val="1"/>
        </c:dLbls>
        <c:shape val="box"/>
        <c:axId val="148702336"/>
        <c:axId val="148703872"/>
        <c:axId val="0"/>
      </c:bar3DChart>
      <c:catAx>
        <c:axId val="148702336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 Cyr"/>
                <a:cs typeface="Times New Roman" pitchFamily="18" charset="0"/>
              </a:defRPr>
            </a:pPr>
            <a:endParaRPr lang="ru-RU"/>
          </a:p>
        </c:txPr>
        <c:crossAx val="148703872"/>
        <c:crosses val="autoZero"/>
        <c:auto val="1"/>
        <c:lblAlgn val="ctr"/>
        <c:lblOffset val="100"/>
        <c:tickLblSkip val="1"/>
        <c:tickMarkSkip val="1"/>
      </c:catAx>
      <c:valAx>
        <c:axId val="148703872"/>
        <c:scaling>
          <c:orientation val="minMax"/>
        </c:scaling>
        <c:delete val="1"/>
        <c:axPos val="l"/>
        <c:majorGridlines>
          <c:spPr>
            <a:ln w="3175">
              <a:noFill/>
              <a:prstDash val="solid"/>
            </a:ln>
          </c:spPr>
        </c:majorGridlines>
        <c:numFmt formatCode="#,##0.0" sourceLinked="1"/>
        <c:tickLblPos val="none"/>
        <c:crossAx val="14870233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0789677783548841"/>
          <c:y val="8.9637306918777376E-5"/>
          <c:w val="0.16756923304377563"/>
          <c:h val="0.40555148016009784"/>
        </c:manualLayout>
      </c:layout>
      <c:spPr>
        <a:solidFill>
          <a:schemeClr val="accent3">
            <a:lumMod val="40000"/>
            <a:lumOff val="60000"/>
          </a:schemeClr>
        </a:solidFill>
        <a:ln w="3175">
          <a:noFill/>
          <a:prstDash val="solid"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Times New Roman" pitchFamily="18" charset="0"/>
              <a:ea typeface="Arial Cyr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noFill/>
    <a:ln w="9525">
      <a:noFill/>
    </a:ln>
  </c:spPr>
  <c:txPr>
    <a:bodyPr/>
    <a:lstStyle/>
    <a:p>
      <a:pPr>
        <a:defRPr sz="14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35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noFill/>
        <a:ln w="12700">
          <a:noFill/>
          <a:prstDash val="solid"/>
        </a:ln>
      </c:spPr>
    </c:sideWall>
    <c:backWall>
      <c:spPr>
        <a:noFill/>
        <a:ln w="12700">
          <a:noFill/>
          <a:prstDash val="solid"/>
        </a:ln>
      </c:spPr>
    </c:backWall>
    <c:plotArea>
      <c:layout>
        <c:manualLayout>
          <c:layoutTarget val="inner"/>
          <c:xMode val="edge"/>
          <c:yMode val="edge"/>
          <c:x val="5.6840969341694515E-3"/>
          <c:y val="2.9249868556154763E-2"/>
          <c:w val="0.96964125844502747"/>
          <c:h val="0.75126072985219949"/>
        </c:manualLayout>
      </c:layout>
      <c:bar3DChart>
        <c:barDir val="col"/>
        <c:grouping val="clustered"/>
        <c:ser>
          <c:idx val="0"/>
          <c:order val="0"/>
          <c:tx>
            <c:strRef>
              <c:f>'вихідні дані'!$B$1</c:f>
              <c:strCache>
                <c:ptCount val="1"/>
                <c:pt idx="0">
                  <c:v>факт 2023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1.4515557969046971E-2"/>
                  <c:y val="-0.11463643707445252"/>
                </c:manualLayout>
              </c:layout>
              <c:showLegendKey val="1"/>
              <c:showVal val="1"/>
              <c:separator> </c:separator>
            </c:dLbl>
            <c:dLbl>
              <c:idx val="1"/>
              <c:layout>
                <c:manualLayout>
                  <c:x val="4.8641759435243008E-2"/>
                  <c:y val="-5.2184750863301058E-2"/>
                </c:manualLayout>
              </c:layout>
              <c:showLegendKey val="1"/>
              <c:showVal val="1"/>
              <c:separator> </c:separator>
            </c:dLbl>
            <c:dLbl>
              <c:idx val="2"/>
              <c:layout>
                <c:manualLayout>
                  <c:x val="-3.0806844779591315E-2"/>
                  <c:y val="-1.9681309573145483E-2"/>
                </c:manualLayout>
              </c:layout>
              <c:showLegendKey val="1"/>
              <c:showVal val="1"/>
              <c:separator> </c:separator>
            </c:dLbl>
            <c:dLbl>
              <c:idx val="3"/>
              <c:layout>
                <c:manualLayout>
                  <c:x val="-1.612238866937239E-4"/>
                  <c:y val="-4.4624999833379413E-2"/>
                </c:manualLayout>
              </c:layout>
              <c:showLegendKey val="1"/>
              <c:showVal val="1"/>
              <c:separator> </c:separator>
            </c:dLbl>
            <c:numFmt formatCode="#,##0.0" sourceLinked="0"/>
            <c:spPr>
              <a:noFill/>
              <a:ln>
                <a:noFill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114300">
                  <a:schemeClr val="tx1">
                    <a:lumMod val="75000"/>
                    <a:lumOff val="25000"/>
                  </a:schemeClr>
                </a:innerShdw>
              </a:effectLst>
            </c:spPr>
            <c:txPr>
              <a:bodyPr/>
              <a:lstStyle/>
              <a:p>
                <a:pPr>
                  <a:defRPr sz="1400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eparator> </c:separator>
          </c:dLbls>
          <c:cat>
            <c:strRef>
              <c:f>'вихідні дані'!$A$2:$A$5</c:f>
              <c:strCache>
                <c:ptCount val="4"/>
                <c:pt idx="0">
                  <c:v>Обсяг доходів </c:v>
                </c:pt>
                <c:pt idx="1">
                  <c:v>Власні доходи</c:v>
                </c:pt>
                <c:pt idx="2">
                  <c:v>Базова дотація</c:v>
                </c:pt>
                <c:pt idx="3">
                  <c:v>Субвенції та інші дотації</c:v>
                </c:pt>
              </c:strCache>
            </c:strRef>
          </c:cat>
          <c:val>
            <c:numRef>
              <c:f>'вихідні дані'!$B$2:$B$5</c:f>
              <c:numCache>
                <c:formatCode>#,##0.0</c:formatCode>
                <c:ptCount val="4"/>
                <c:pt idx="0">
                  <c:v>548802.7999999997</c:v>
                </c:pt>
                <c:pt idx="1">
                  <c:v>382242.8</c:v>
                </c:pt>
                <c:pt idx="2">
                  <c:v>62269.3</c:v>
                </c:pt>
                <c:pt idx="3">
                  <c:v>104290.7</c:v>
                </c:pt>
              </c:numCache>
            </c:numRef>
          </c:val>
        </c:ser>
        <c:ser>
          <c:idx val="1"/>
          <c:order val="1"/>
          <c:tx>
            <c:strRef>
              <c:f>'вихідні дані'!$C$1</c:f>
              <c:strCache>
                <c:ptCount val="1"/>
                <c:pt idx="0">
                  <c:v>план з урахуванням змін 2024 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4.3855552538691294E-4"/>
                  <c:y val="-8.4509050235687888E-2"/>
                </c:manualLayout>
              </c:layout>
              <c:showLegendKey val="1"/>
              <c:showVal val="1"/>
              <c:separator> </c:separator>
            </c:dLbl>
            <c:dLbl>
              <c:idx val="1"/>
              <c:layout>
                <c:manualLayout>
                  <c:x val="3.821565206675788E-2"/>
                  <c:y val="-0.12006870619615721"/>
                </c:manualLayout>
              </c:layout>
              <c:showLegendKey val="1"/>
              <c:showVal val="1"/>
              <c:separator> </c:separator>
            </c:dLbl>
            <c:dLbl>
              <c:idx val="2"/>
              <c:layout>
                <c:manualLayout>
                  <c:x val="1.0954113494433889E-2"/>
                  <c:y val="-0.10273575442303096"/>
                </c:manualLayout>
              </c:layout>
              <c:showLegendKey val="1"/>
              <c:showVal val="1"/>
              <c:separator> </c:separator>
            </c:dLbl>
            <c:dLbl>
              <c:idx val="3"/>
              <c:layout>
                <c:manualLayout>
                  <c:x val="1.9538783301632445E-2"/>
                  <c:y val="-8.7915511351053258E-2"/>
                </c:manualLayout>
              </c:layout>
              <c:showLegendKey val="1"/>
              <c:showVal val="1"/>
              <c:separator> </c:separator>
            </c:dLbl>
            <c:numFmt formatCode="#,##0.0" sourceLinked="0"/>
            <c:txPr>
              <a:bodyPr/>
              <a:lstStyle/>
              <a:p>
                <a:pPr>
                  <a:defRPr sz="1400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eparator> </c:separator>
          </c:dLbls>
          <c:cat>
            <c:strRef>
              <c:f>'вихідні дані'!$A$2:$A$5</c:f>
              <c:strCache>
                <c:ptCount val="4"/>
                <c:pt idx="0">
                  <c:v>Обсяг доходів </c:v>
                </c:pt>
                <c:pt idx="1">
                  <c:v>Власні доходи</c:v>
                </c:pt>
                <c:pt idx="2">
                  <c:v>Базова дотація</c:v>
                </c:pt>
                <c:pt idx="3">
                  <c:v>Субвенції та інші дотації</c:v>
                </c:pt>
              </c:strCache>
            </c:strRef>
          </c:cat>
          <c:val>
            <c:numRef>
              <c:f>'вихідні дані'!$C$2:$C$5</c:f>
              <c:numCache>
                <c:formatCode>#,##0.0</c:formatCode>
                <c:ptCount val="4"/>
                <c:pt idx="0">
                  <c:v>529264.69999999972</c:v>
                </c:pt>
                <c:pt idx="1">
                  <c:v>389865</c:v>
                </c:pt>
                <c:pt idx="2">
                  <c:v>17575.599999999995</c:v>
                </c:pt>
                <c:pt idx="3">
                  <c:v>121824.09999999999</c:v>
                </c:pt>
              </c:numCache>
            </c:numRef>
          </c:val>
        </c:ser>
        <c:ser>
          <c:idx val="2"/>
          <c:order val="2"/>
          <c:tx>
            <c:strRef>
              <c:f>'вихідні дані'!$D$1</c:f>
              <c:strCache>
                <c:ptCount val="1"/>
                <c:pt idx="0">
                  <c:v>проєкт 2025</c:v>
                </c:pt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2.7684387727396155E-2"/>
                  <c:y val="-0.12397979564843009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9.3514418298968255E-2"/>
                  <c:y val="-0.14877925648856141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3.102742329622591E-2"/>
                  <c:y val="-7.4511447061225616E-2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3.1740567603925532E-2"/>
                  <c:y val="-0.16384117681144478"/>
                </c:manualLayout>
              </c:layout>
              <c:showLegendKey val="1"/>
              <c:showVal val="1"/>
            </c:dLbl>
            <c:txPr>
              <a:bodyPr/>
              <a:lstStyle/>
              <a:p>
                <a:pPr>
                  <a:defRPr sz="1400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</c:dLbls>
          <c:cat>
            <c:strRef>
              <c:f>'вихідні дані'!$A$2:$A$5</c:f>
              <c:strCache>
                <c:ptCount val="4"/>
                <c:pt idx="0">
                  <c:v>Обсяг доходів </c:v>
                </c:pt>
                <c:pt idx="1">
                  <c:v>Власні доходи</c:v>
                </c:pt>
                <c:pt idx="2">
                  <c:v>Базова дотація</c:v>
                </c:pt>
                <c:pt idx="3">
                  <c:v>Субвенції та інші дотації</c:v>
                </c:pt>
              </c:strCache>
            </c:strRef>
          </c:cat>
          <c:val>
            <c:numRef>
              <c:f>'вихідні дані'!$D$2:$D$5</c:f>
              <c:numCache>
                <c:formatCode>#,##0.0</c:formatCode>
                <c:ptCount val="4"/>
                <c:pt idx="0">
                  <c:v>419953.5</c:v>
                </c:pt>
                <c:pt idx="1">
                  <c:v>407600</c:v>
                </c:pt>
                <c:pt idx="2">
                  <c:v>12353.5</c:v>
                </c:pt>
              </c:numCache>
            </c:numRef>
          </c:val>
        </c:ser>
        <c:dLbls>
          <c:showVal val="1"/>
        </c:dLbls>
        <c:shape val="cylinder"/>
        <c:axId val="161064448"/>
        <c:axId val="161065984"/>
        <c:axId val="0"/>
      </c:bar3DChart>
      <c:catAx>
        <c:axId val="161064448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5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61065984"/>
        <c:crosses val="autoZero"/>
        <c:auto val="1"/>
        <c:lblAlgn val="ctr"/>
        <c:lblOffset val="100"/>
        <c:tickLblSkip val="1"/>
        <c:tickMarkSkip val="1"/>
      </c:catAx>
      <c:valAx>
        <c:axId val="161065984"/>
        <c:scaling>
          <c:orientation val="minMax"/>
        </c:scaling>
        <c:delete val="1"/>
        <c:axPos val="l"/>
        <c:majorGridlines>
          <c:spPr>
            <a:ln w="3175">
              <a:noFill/>
              <a:prstDash val="solid"/>
            </a:ln>
          </c:spPr>
        </c:majorGridlines>
        <c:numFmt formatCode="#,##0.0" sourceLinked="1"/>
        <c:tickLblPos val="none"/>
        <c:crossAx val="16106444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2284562694928793"/>
          <c:y val="0.79923617117581403"/>
          <c:w val="0.75873590325688633"/>
          <c:h val="5.6478474030016539E-2"/>
        </c:manualLayout>
      </c:layout>
      <c:spPr>
        <a:solidFill>
          <a:schemeClr val="accent3">
            <a:lumMod val="40000"/>
            <a:lumOff val="60000"/>
          </a:schemeClr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noFill/>
    <a:ln w="9525">
      <a:noFill/>
    </a:ln>
  </c:spPr>
  <c:txPr>
    <a:bodyPr/>
    <a:lstStyle/>
    <a:p>
      <a:pPr>
        <a:defRPr sz="14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4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11.12.2024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934943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11.12.2024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670751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57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57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11.12.2024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582438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11.12.2024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930673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11.12.2024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820942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11.12.2024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30646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11.12.2024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3044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11.12.2024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098902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11.12.2024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489473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6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11.12.2024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85870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11.12.2024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36790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F92A9-AB2F-4E6A-9622-CA8FDD5F8AE6}" type="datetimeFigureOut">
              <a:rPr lang="uk-UA" smtClean="0"/>
              <a:pPr/>
              <a:t>11.12.2024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475648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849" y="1569858"/>
            <a:ext cx="9872283" cy="3624955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CC66"/>
                </a:solidFill>
                <a:latin typeface="Bookman Old Style" panose="02050604050505020204" pitchFamily="18" charset="0"/>
              </a:rPr>
              <a:t>ПРОЄКТ </a:t>
            </a:r>
            <a:r>
              <a:rPr lang="ru-RU" sz="4800" dirty="0" err="1" smtClean="0">
                <a:solidFill>
                  <a:srgbClr val="FFCC66"/>
                </a:solidFill>
                <a:latin typeface="Bookman Old Style" panose="02050604050505020204" pitchFamily="18" charset="0"/>
              </a:rPr>
              <a:t>БЮДЖЕТу</a:t>
            </a:r>
            <a:r>
              <a:rPr lang="ru-RU" sz="4800" dirty="0" smtClean="0">
                <a:solidFill>
                  <a:srgbClr val="FFCC66"/>
                </a:solidFill>
                <a:latin typeface="Bookman Old Style" panose="02050604050505020204" pitchFamily="18" charset="0"/>
              </a:rPr>
              <a:t> </a:t>
            </a:r>
            <a:r>
              <a:rPr lang="ru-RU" sz="4800" dirty="0" smtClean="0">
                <a:solidFill>
                  <a:srgbClr val="FFCC66"/>
                </a:solidFill>
                <a:latin typeface="Bookman Old Style" panose="02050604050505020204" pitchFamily="18" charset="0"/>
              </a:rPr>
              <a:t>НОВОВОЛИНСЬКОЇ  </a:t>
            </a:r>
            <a:r>
              <a:rPr lang="ru-RU" sz="4800" dirty="0">
                <a:solidFill>
                  <a:srgbClr val="FFCC66"/>
                </a:solidFill>
                <a:latin typeface="Bookman Old Style" panose="02050604050505020204" pitchFamily="18" charset="0"/>
              </a:rPr>
              <a:t>МІСЬКОЇ ТЕРИТОРІАЛЬНОЇ ГРОМАДИ </a:t>
            </a:r>
            <a:r>
              <a:rPr lang="ru-RU" sz="4800" dirty="0" smtClean="0">
                <a:solidFill>
                  <a:srgbClr val="FFCC66"/>
                </a:solidFill>
                <a:latin typeface="Bookman Old Style" panose="02050604050505020204" pitchFamily="18" charset="0"/>
              </a:rPr>
              <a:t> </a:t>
            </a:r>
            <a:br>
              <a:rPr lang="ru-RU" sz="4800" dirty="0" smtClean="0">
                <a:solidFill>
                  <a:srgbClr val="FFCC66"/>
                </a:solidFill>
                <a:latin typeface="Bookman Old Style" panose="02050604050505020204" pitchFamily="18" charset="0"/>
              </a:rPr>
            </a:br>
            <a:r>
              <a:rPr lang="ru-RU" sz="4800" dirty="0" smtClean="0">
                <a:solidFill>
                  <a:srgbClr val="FFCC66"/>
                </a:solidFill>
                <a:latin typeface="Bookman Old Style" panose="02050604050505020204" pitchFamily="18" charset="0"/>
              </a:rPr>
              <a:t>2025 </a:t>
            </a:r>
            <a:endParaRPr lang="uk-UA" sz="4800" dirty="0">
              <a:solidFill>
                <a:srgbClr val="FFCC66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075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8202" y="1067923"/>
            <a:ext cx="9491197" cy="5519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1397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440" y="1157287"/>
            <a:ext cx="10166760" cy="5382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8682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4800" y="1123420"/>
            <a:ext cx="9187017" cy="5505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954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1248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5533" y="993182"/>
            <a:ext cx="7950200" cy="5671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6310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0218" y="993182"/>
            <a:ext cx="8082649" cy="531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4138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8533" y="1143000"/>
            <a:ext cx="9338733" cy="5387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4976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7274" y="1202266"/>
            <a:ext cx="10373054" cy="512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700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352" y="1168400"/>
            <a:ext cx="10702781" cy="5186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4143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992346" y="1110094"/>
            <a:ext cx="75612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45085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показники економічного та соціального розвитку України на 20</a:t>
            </a:r>
            <a:r>
              <a:rPr lang="en-US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рік</a:t>
            </a:r>
          </a:p>
        </p:txBody>
      </p:sp>
      <p:graphicFrame>
        <p:nvGraphicFramePr>
          <p:cNvPr id="9" name="Group 40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40360716"/>
              </p:ext>
            </p:extLst>
          </p:nvPr>
        </p:nvGraphicFramePr>
        <p:xfrm>
          <a:off x="1488314" y="2385127"/>
          <a:ext cx="8569325" cy="3273526"/>
        </p:xfrm>
        <a:graphic>
          <a:graphicData uri="http://schemas.openxmlformats.org/drawingml/2006/table">
            <a:tbl>
              <a:tblPr/>
              <a:tblGrid>
                <a:gridCol w="4933950">
                  <a:extLst>
                    <a:ext uri="{9D8B030D-6E8A-4147-A177-3AD203B41FA5}"/>
                  </a:extLst>
                </a:gridCol>
                <a:gridCol w="1160463">
                  <a:extLst>
                    <a:ext uri="{9D8B030D-6E8A-4147-A177-3AD203B41FA5}"/>
                  </a:extLst>
                </a:gridCol>
                <a:gridCol w="1216025">
                  <a:extLst>
                    <a:ext uri="{9D8B030D-6E8A-4147-A177-3AD203B41FA5}"/>
                  </a:extLst>
                </a:gridCol>
                <a:gridCol w="1258887">
                  <a:extLst>
                    <a:ext uri="{9D8B030D-6E8A-4147-A177-3AD203B41FA5}"/>
                  </a:extLst>
                </a:gridCol>
              </a:tblGrid>
              <a:tr h="8664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Показник</a:t>
                      </a:r>
                      <a:endParaRPr kumimoji="0" lang="uk-UA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факт</a:t>
                      </a:r>
                      <a:endParaRPr kumimoji="0" lang="uk-UA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очікуване</a:t>
                      </a:r>
                      <a:endParaRPr kumimoji="0" lang="uk-UA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план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02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зростання ВВП, %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</a:t>
                      </a:r>
                      <a:endParaRPr kumimoji="0" lang="uk-UA" alt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02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Індекс споживчих цін, % (грудень до грудня)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105,1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107,9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109,5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920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Середньомісячна зарплата працівників, номінальна, гривень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236538"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495300"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701675"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930275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3874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18446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301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27590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17442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236538"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495300"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701675"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930275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3874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18446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301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27590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20581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236538"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495300"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701675"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930275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3874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18446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301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27590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24389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1453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Рівень безробіття,%</a:t>
                      </a:r>
                      <a:endParaRPr kumimoji="0" lang="uk-UA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18,9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18,2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17,7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3052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600" y="1157161"/>
            <a:ext cx="10972800" cy="103578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соціальні показники </a:t>
            </a:r>
            <a:b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формування видатків бюджету громади</a:t>
            </a:r>
            <a:b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2025 рік</a:t>
            </a: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91115" y="2555066"/>
            <a:ext cx="5572715" cy="396711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  <a:defRPr/>
            </a:pPr>
            <a:r>
              <a:rPr lang="uk-UA" altLang="en-US" dirty="0" smtClean="0"/>
              <a:t>мінімальна заробітна плата – </a:t>
            </a:r>
            <a:r>
              <a:rPr lang="uk-UA" altLang="en-US" b="1" dirty="0" smtClean="0">
                <a:solidFill>
                  <a:srgbClr val="FF0000"/>
                </a:solidFill>
              </a:rPr>
              <a:t>8 000</a:t>
            </a:r>
            <a:r>
              <a:rPr lang="uk-UA" altLang="en-US" b="1" dirty="0" smtClean="0"/>
              <a:t> </a:t>
            </a:r>
            <a:r>
              <a:rPr lang="uk-UA" altLang="en-US" dirty="0" smtClean="0"/>
              <a:t>гривень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uk-UA" altLang="en-US" dirty="0" smtClean="0"/>
          </a:p>
          <a:p>
            <a:pPr>
              <a:buFont typeface="Wingdings" panose="05000000000000000000" pitchFamily="2" charset="2"/>
              <a:buNone/>
              <a:defRPr/>
            </a:pPr>
            <a:endParaRPr lang="uk-UA" altLang="en-US" dirty="0" smtClean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uk-UA" altLang="en-US" dirty="0" smtClean="0"/>
              <a:t> розмір посадового окладу працівника І </a:t>
            </a:r>
          </a:p>
          <a:p>
            <a:pPr indent="0">
              <a:defRPr/>
            </a:pPr>
            <a:r>
              <a:rPr lang="uk-UA" altLang="en-US" dirty="0" smtClean="0"/>
              <a:t>тарифного розряду ЄТС – </a:t>
            </a:r>
            <a:r>
              <a:rPr lang="uk-UA" altLang="en-US" b="1" dirty="0" smtClean="0">
                <a:solidFill>
                  <a:srgbClr val="FF0000"/>
                </a:solidFill>
              </a:rPr>
              <a:t>3 195</a:t>
            </a:r>
            <a:r>
              <a:rPr lang="uk-UA" altLang="en-US" dirty="0" smtClean="0"/>
              <a:t> гривень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endParaRPr lang="uk-UA" altLang="en-US" dirty="0" smtClean="0"/>
          </a:p>
          <a:p>
            <a:pPr>
              <a:buFont typeface="Wingdings" panose="05000000000000000000" pitchFamily="2" charset="2"/>
              <a:buChar char="v"/>
              <a:defRPr/>
            </a:pPr>
            <a:endParaRPr lang="uk-UA" altLang="en-US" dirty="0" smtClean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uk-UA" altLang="en-US" dirty="0" smtClean="0"/>
              <a:t> прожитковий мінімум для </a:t>
            </a:r>
          </a:p>
          <a:p>
            <a:pPr indent="0">
              <a:defRPr/>
            </a:pPr>
            <a:r>
              <a:rPr lang="uk-UA" altLang="en-US" dirty="0" smtClean="0"/>
              <a:t>працюючих – </a:t>
            </a:r>
            <a:r>
              <a:rPr lang="uk-UA" altLang="en-US" b="1" dirty="0" smtClean="0">
                <a:solidFill>
                  <a:srgbClr val="FF0000"/>
                </a:solidFill>
              </a:rPr>
              <a:t>3 028</a:t>
            </a:r>
            <a:r>
              <a:rPr lang="uk-UA" altLang="en-US" dirty="0" smtClean="0">
                <a:solidFill>
                  <a:srgbClr val="FF0000"/>
                </a:solidFill>
              </a:rPr>
              <a:t> </a:t>
            </a:r>
            <a:r>
              <a:rPr lang="uk-UA" altLang="en-US" dirty="0" smtClean="0"/>
              <a:t>гривень </a:t>
            </a:r>
          </a:p>
          <a:p>
            <a:endParaRPr lang="uk-UA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7258557" y="3070971"/>
            <a:ext cx="4086478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CC0000"/>
              </a:buClr>
              <a:buFont typeface="Arial" charset="0"/>
              <a:buChar char="●"/>
            </a:pPr>
            <a:r>
              <a:rPr lang="uk-UA" altLang="en-US" dirty="0">
                <a:solidFill>
                  <a:srgbClr val="C00000"/>
                </a:solidFill>
              </a:rPr>
              <a:t>Розмір основних соціальних стандартів зберігається на рівні грудня 2024 року.</a:t>
            </a:r>
          </a:p>
          <a:p>
            <a:pPr>
              <a:spcBef>
                <a:spcPct val="20000"/>
              </a:spcBef>
              <a:buClr>
                <a:srgbClr val="CC0000"/>
              </a:buClr>
              <a:buFont typeface="Arial" charset="0"/>
              <a:buChar char="●"/>
            </a:pPr>
            <a:endParaRPr lang="uk-UA" altLang="en-US" dirty="0">
              <a:solidFill>
                <a:srgbClr val="C00000"/>
              </a:solidFill>
            </a:endParaRPr>
          </a:p>
          <a:p>
            <a:pPr>
              <a:spcBef>
                <a:spcPct val="20000"/>
              </a:spcBef>
              <a:buClr>
                <a:srgbClr val="CC0000"/>
              </a:buClr>
              <a:buFont typeface="Arial" charset="0"/>
              <a:buChar char="●"/>
            </a:pPr>
            <a:r>
              <a:rPr lang="uk-UA" altLang="en-US" dirty="0">
                <a:solidFill>
                  <a:srgbClr val="C00000"/>
                </a:solidFill>
              </a:rPr>
              <a:t>Розмір мінімальної заробітної плати у 2024 році у середньорічному вимірі зросте на 2,9 відсотка або на 225 гривень. </a:t>
            </a:r>
            <a:endParaRPr lang="en-US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73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50060" y="1051965"/>
            <a:ext cx="10972800" cy="8739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Розміри мінімальної заробітної плати </a:t>
            </a:r>
            <a:r>
              <a:rPr lang="ru-RU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altLang="en-US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посадового</a:t>
            </a:r>
            <a:r>
              <a:rPr lang="ru-RU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окладу </a:t>
            </a:r>
            <a:r>
              <a:rPr lang="ru-RU" altLang="en-US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працівника</a:t>
            </a:r>
            <a:r>
              <a:rPr lang="ru-RU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 тарифного </a:t>
            </a:r>
            <a:r>
              <a:rPr lang="ru-RU" altLang="en-US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розряду</a:t>
            </a:r>
            <a:r>
              <a:rPr lang="ru-RU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ЄТС </a:t>
            </a:r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2021-2025 роках</a:t>
            </a:r>
          </a:p>
          <a:p>
            <a:pPr algn="ctr"/>
            <a:endParaRPr lang="uk-UA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8925445"/>
              </p:ext>
            </p:extLst>
          </p:nvPr>
        </p:nvGraphicFramePr>
        <p:xfrm>
          <a:off x="1641349" y="1883746"/>
          <a:ext cx="8085277" cy="4727448"/>
        </p:xfrm>
        <a:graphic>
          <a:graphicData uri="http://schemas.openxmlformats.org/presentationml/2006/ole">
            <p:oleObj spid="_x0000_s2078" name="Диаграмма" r:id="rId4" imgW="5572125" imgH="3914775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2610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idx="1"/>
          </p:nvPr>
        </p:nvSpPr>
        <p:spPr>
          <a:xfrm>
            <a:off x="599176" y="1076368"/>
            <a:ext cx="10972800" cy="10350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alt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Окремі кошти, зарезервовані у державному бюджеті на 2025 рік, які можуть бути спрямовані на підтримку області</a:t>
            </a:r>
            <a:endParaRPr lang="ru-RU" altLang="en-US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77"/>
          <p:cNvSpPr>
            <a:spLocks noChangeArrowheads="1"/>
          </p:cNvSpPr>
          <p:nvPr/>
        </p:nvSpPr>
        <p:spPr bwMode="auto">
          <a:xfrm>
            <a:off x="398463" y="1709738"/>
            <a:ext cx="4942280" cy="310854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defRPr/>
            </a:pPr>
            <a:r>
              <a:rPr lang="uk-UA" altLang="ru-RU" sz="1400" b="1" dirty="0" smtClean="0">
                <a:solidFill>
                  <a:srgbClr val="006600"/>
                </a:solidFill>
              </a:rPr>
              <a:t>Підтримка відновлення України (34,7 млрд грн):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altLang="ru-RU" sz="1400" i="1" dirty="0" err="1" smtClean="0"/>
              <a:t>дотація</a:t>
            </a:r>
            <a:r>
              <a:rPr lang="ru-RU" altLang="ru-RU" sz="1400" i="1" dirty="0" smtClean="0"/>
              <a:t> бюджетам, </a:t>
            </a:r>
            <a:r>
              <a:rPr lang="ru-RU" altLang="ru-RU" sz="1400" i="1" dirty="0" err="1" smtClean="0"/>
              <a:t>які</a:t>
            </a:r>
            <a:r>
              <a:rPr lang="ru-RU" altLang="ru-RU" sz="1400" i="1" dirty="0" smtClean="0"/>
              <a:t> </a:t>
            </a:r>
            <a:r>
              <a:rPr lang="ru-RU" altLang="ru-RU" sz="1400" i="1" dirty="0" err="1" smtClean="0"/>
              <a:t>зазнали</a:t>
            </a:r>
            <a:r>
              <a:rPr lang="ru-RU" altLang="ru-RU" sz="1400" i="1" dirty="0" smtClean="0"/>
              <a:t> негативного </a:t>
            </a:r>
            <a:r>
              <a:rPr lang="ru-RU" altLang="ru-RU" sz="1400" i="1" dirty="0" err="1" smtClean="0"/>
              <a:t>впливу</a:t>
            </a:r>
            <a:r>
              <a:rPr lang="ru-RU" altLang="ru-RU" sz="1400" i="1" dirty="0" smtClean="0"/>
              <a:t> </a:t>
            </a:r>
            <a:r>
              <a:rPr lang="ru-RU" altLang="ru-RU" sz="1400" i="1" dirty="0" err="1" smtClean="0"/>
              <a:t>внаслідок</a:t>
            </a:r>
            <a:r>
              <a:rPr lang="ru-RU" altLang="ru-RU" sz="1400" i="1" dirty="0" smtClean="0"/>
              <a:t> </a:t>
            </a:r>
            <a:r>
              <a:rPr lang="ru-RU" altLang="ru-RU" sz="1400" i="1" dirty="0" err="1" smtClean="0"/>
              <a:t>агресії</a:t>
            </a:r>
            <a:r>
              <a:rPr lang="ru-RU" altLang="ru-RU" sz="1400" i="1" dirty="0" smtClean="0"/>
              <a:t> – 25,5 млрд </a:t>
            </a:r>
            <a:r>
              <a:rPr lang="ru-RU" altLang="ru-RU" sz="1400" i="1" dirty="0" err="1" smtClean="0"/>
              <a:t>грн</a:t>
            </a:r>
            <a:endParaRPr lang="ru-RU" altLang="ru-RU" sz="1400" i="1" dirty="0" smtClean="0"/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altLang="ru-RU" sz="1400" i="1" dirty="0" err="1" smtClean="0"/>
              <a:t>субвенція</a:t>
            </a:r>
            <a:r>
              <a:rPr lang="ru-RU" altLang="ru-RU" sz="1400" i="1" dirty="0" smtClean="0"/>
              <a:t> на </a:t>
            </a:r>
            <a:r>
              <a:rPr lang="ru-RU" altLang="ru-RU" sz="1400" i="1" dirty="0" err="1" smtClean="0"/>
              <a:t>аварійно-відновлювальні</a:t>
            </a:r>
            <a:r>
              <a:rPr lang="ru-RU" altLang="ru-RU" sz="1400" i="1" dirty="0" smtClean="0"/>
              <a:t> </a:t>
            </a:r>
            <a:r>
              <a:rPr lang="ru-RU" altLang="ru-RU" sz="1400" i="1" dirty="0" err="1" smtClean="0"/>
              <a:t>роботи</a:t>
            </a:r>
            <a:r>
              <a:rPr lang="ru-RU" altLang="ru-RU" sz="1400" i="1" dirty="0" smtClean="0"/>
              <a:t> в </a:t>
            </a:r>
            <a:r>
              <a:rPr lang="ru-RU" altLang="ru-RU" sz="1400" i="1" dirty="0" err="1" smtClean="0"/>
              <a:t>сфері</a:t>
            </a:r>
            <a:r>
              <a:rPr lang="ru-RU" altLang="ru-RU" sz="1400" i="1" dirty="0" smtClean="0"/>
              <a:t> ЖКХ – 1 млрд </a:t>
            </a:r>
            <a:r>
              <a:rPr lang="ru-RU" altLang="ru-RU" sz="1400" i="1" dirty="0" err="1" smtClean="0"/>
              <a:t>грн</a:t>
            </a:r>
            <a:endParaRPr lang="ru-RU" altLang="ru-RU" sz="1400" i="1" dirty="0" smtClean="0"/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altLang="ru-RU" sz="1400" i="1" dirty="0" smtClean="0"/>
              <a:t>субвенція в рамках Надзвичайної кредитної програми для відновлення України – 1,6 млрд грн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altLang="ru-RU" sz="1400" i="1" dirty="0" smtClean="0"/>
              <a:t>субвенції на реалізацію проектів Програми відновлення України – 6,0 млрд грн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altLang="ru-RU" sz="1400" i="1" dirty="0" smtClean="0"/>
              <a:t>субвенція на реалізацію проєкту «Ремонт житла для відновлення прав і можливостей людей» – 0,5 млрд грн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altLang="ru-RU" sz="1400" i="1" dirty="0"/>
              <a:t>субвенція на </a:t>
            </a:r>
            <a:r>
              <a:rPr lang="uk-UA" altLang="ru-RU" sz="1400" i="1" dirty="0" smtClean="0"/>
              <a:t>реалізацію проєкту  «Проєкт розвитку міської інфраструктури - 2» – 127,4 млн грн</a:t>
            </a:r>
          </a:p>
        </p:txBody>
      </p:sp>
      <p:sp>
        <p:nvSpPr>
          <p:cNvPr id="10" name="Rectangle 77"/>
          <p:cNvSpPr>
            <a:spLocks noChangeArrowheads="1"/>
          </p:cNvSpPr>
          <p:nvPr/>
        </p:nvSpPr>
        <p:spPr bwMode="auto">
          <a:xfrm>
            <a:off x="6414709" y="1863486"/>
            <a:ext cx="4111625" cy="3324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defRPr/>
            </a:pPr>
            <a:r>
              <a:rPr lang="uk-UA" altLang="ru-RU" sz="1400" b="1" dirty="0" smtClean="0">
                <a:solidFill>
                  <a:srgbClr val="006600"/>
                </a:solidFill>
              </a:rPr>
              <a:t>Субвенції в освітній сфері (12,1 млрд грн) на: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altLang="ru-RU" sz="1400" i="1" dirty="0" smtClean="0"/>
              <a:t>впровадження проекту «Нова українська школа» – 2,2 млрд грн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altLang="ru-RU" sz="1400" i="1" dirty="0" smtClean="0"/>
              <a:t>модернізацію майстерень і лабораторій ПТУ та </a:t>
            </a:r>
            <a:r>
              <a:rPr lang="uk-UA" altLang="ru-RU" sz="1400" i="1" dirty="0" err="1" smtClean="0"/>
              <a:t>передвищої</a:t>
            </a:r>
            <a:r>
              <a:rPr lang="uk-UA" altLang="ru-RU" sz="1400" i="1" dirty="0" smtClean="0"/>
              <a:t> освіти – 0,5 млрд грн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altLang="ru-RU" sz="1400" i="1" dirty="0" smtClean="0"/>
              <a:t>облаштування безпечних умов, модернізацію харчоблоків, протипожежний захист військових ліцеїв та ліцеїв з посиленою військово-фізичною підготовкою – 7,7 млрд грн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altLang="ru-RU" sz="1400" i="1" dirty="0" smtClean="0"/>
              <a:t>придбання шкільних автобусів – 1,6 млрд грн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altLang="ru-RU" sz="1400" i="1" dirty="0" smtClean="0"/>
              <a:t>забезпечення харчування учнів початкових класів – 100 млн грн</a:t>
            </a:r>
          </a:p>
        </p:txBody>
      </p:sp>
      <p:sp>
        <p:nvSpPr>
          <p:cNvPr id="11" name="Rectangle 77"/>
          <p:cNvSpPr>
            <a:spLocks noChangeArrowheads="1"/>
          </p:cNvSpPr>
          <p:nvPr/>
        </p:nvSpPr>
        <p:spPr bwMode="auto">
          <a:xfrm>
            <a:off x="599176" y="4800840"/>
            <a:ext cx="41767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uk-UA" altLang="ru-RU" sz="1400" b="1" dirty="0">
                <a:solidFill>
                  <a:srgbClr val="006600"/>
                </a:solidFill>
              </a:rPr>
              <a:t>Субвенція на реалізацію публічних інвестиційних проєктів у медичній галузі (1,7 млрд грн)</a:t>
            </a:r>
            <a:endParaRPr lang="uk-UA" altLang="ru-RU" sz="1400" i="1" dirty="0"/>
          </a:p>
        </p:txBody>
      </p:sp>
      <p:sp>
        <p:nvSpPr>
          <p:cNvPr id="12" name="Rectangle 77"/>
          <p:cNvSpPr>
            <a:spLocks noChangeArrowheads="1"/>
          </p:cNvSpPr>
          <p:nvPr/>
        </p:nvSpPr>
        <p:spPr bwMode="auto">
          <a:xfrm>
            <a:off x="586139" y="5539027"/>
            <a:ext cx="41767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uk-UA" altLang="ru-RU" sz="1400" b="1" dirty="0">
                <a:solidFill>
                  <a:srgbClr val="006600"/>
                </a:solidFill>
              </a:rPr>
              <a:t>Субвенція на забезпечення житлом дітей-сиріт (845 млн грн)</a:t>
            </a:r>
            <a:endParaRPr lang="uk-UA" altLang="ru-RU" sz="1400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11533" y="5169933"/>
            <a:ext cx="4820211" cy="1600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uk-UA" altLang="ru-RU" sz="1400" b="1" dirty="0">
                <a:solidFill>
                  <a:srgbClr val="006600"/>
                </a:solidFill>
                <a:latin typeface="Arial" panose="020B0604020202020204" pitchFamily="34" charset="0"/>
              </a:rPr>
              <a:t>Субвенції в сфері підтримки ветеранів (7,4 млрд грн) на: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altLang="ru-RU" sz="1400" i="1" dirty="0">
                <a:solidFill>
                  <a:srgbClr val="000000"/>
                </a:solidFill>
                <a:latin typeface="Arial" panose="020B0604020202020204" pitchFamily="34" charset="0"/>
              </a:rPr>
              <a:t>функціонування фахівців супроводу ветеранів – 2,9 млрд грн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altLang="ru-RU" sz="1400" i="1" dirty="0">
                <a:solidFill>
                  <a:srgbClr val="000000"/>
                </a:solidFill>
                <a:latin typeface="Arial" panose="020B0604020202020204" pitchFamily="34" charset="0"/>
              </a:rPr>
              <a:t>придбання житла ветеранам – 4 млрд грн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uk-UA" altLang="ru-RU" sz="1400" i="1" dirty="0">
                <a:solidFill>
                  <a:srgbClr val="000000"/>
                </a:solidFill>
                <a:latin typeface="Arial" panose="020B0604020202020204" pitchFamily="34" charset="0"/>
              </a:rPr>
              <a:t>інвестиції у розвиток ветеранських просторів – 450 млн грн</a:t>
            </a:r>
            <a:endParaRPr lang="uk-UA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2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600" y="1157161"/>
            <a:ext cx="10972800" cy="103578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Надходження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бюджету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Нововолинської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міської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територіальної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громади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2023 - 2025 роки </a:t>
            </a: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75439783"/>
              </p:ext>
            </p:extLst>
          </p:nvPr>
        </p:nvGraphicFramePr>
        <p:xfrm>
          <a:off x="1168400" y="2294620"/>
          <a:ext cx="10099675" cy="4474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61223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50060" y="993182"/>
            <a:ext cx="10972800" cy="103578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Динаміка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надходжень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загального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фонду бюджету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2023 - 2025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рр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 (тис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1824942"/>
              </p:ext>
            </p:extLst>
          </p:nvPr>
        </p:nvGraphicFramePr>
        <p:xfrm>
          <a:off x="1393933" y="1659359"/>
          <a:ext cx="9193742" cy="5578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97075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600" y="1157161"/>
            <a:ext cx="10972800" cy="10357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доходів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загального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фонду                                                                                                                                                                        бюджету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Нововолинської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міської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територіальної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громади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2025 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1"/>
          <p:cNvSpPr txBox="1">
            <a:spLocks/>
          </p:cNvSpPr>
          <p:nvPr/>
        </p:nvSpPr>
        <p:spPr>
          <a:xfrm>
            <a:off x="535423" y="3025072"/>
            <a:ext cx="10972800" cy="10357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uk-UA" sz="24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uk-UA" sz="24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8933" y="2032380"/>
            <a:ext cx="7915149" cy="4681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2061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ПРОЄКТ БЮДЖЕТУ 2025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2866" y="993182"/>
            <a:ext cx="9978713" cy="5525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4322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496</Words>
  <Application>Microsoft Office PowerPoint</Application>
  <PresentationFormat>Произвольный</PresentationFormat>
  <Paragraphs>99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Диаграмма</vt:lpstr>
      <vt:lpstr>ПРОЄКТ БЮДЖЕТу НОВОВОЛИНСЬКОЇ  МІСЬКОЇ ТЕРИТОРІАЛЬНОЇ ГРОМАДИ   2025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User_PC</cp:lastModifiedBy>
  <cp:revision>26</cp:revision>
  <dcterms:created xsi:type="dcterms:W3CDTF">2024-12-10T13:20:00Z</dcterms:created>
  <dcterms:modified xsi:type="dcterms:W3CDTF">2024-12-11T08:04:40Z</dcterms:modified>
</cp:coreProperties>
</file>