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theme/themeOverride1.xml" ContentType="application/vnd.openxmlformats-officedocument.themeOverride+xml"/>
  <Override PartName="/ppt/charts/chart25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9"/>
  </p:notesMasterIdLst>
  <p:sldIdLst>
    <p:sldId id="655" r:id="rId2"/>
    <p:sldId id="258" r:id="rId3"/>
    <p:sldId id="652" r:id="rId4"/>
    <p:sldId id="562" r:id="rId5"/>
    <p:sldId id="572" r:id="rId6"/>
    <p:sldId id="567" r:id="rId7"/>
    <p:sldId id="576" r:id="rId8"/>
    <p:sldId id="642" r:id="rId9"/>
    <p:sldId id="640" r:id="rId10"/>
    <p:sldId id="641" r:id="rId11"/>
    <p:sldId id="643" r:id="rId12"/>
    <p:sldId id="644" r:id="rId13"/>
    <p:sldId id="645" r:id="rId14"/>
    <p:sldId id="646" r:id="rId15"/>
    <p:sldId id="647" r:id="rId16"/>
    <p:sldId id="648" r:id="rId17"/>
    <p:sldId id="649" r:id="rId18"/>
    <p:sldId id="650" r:id="rId19"/>
    <p:sldId id="653" r:id="rId20"/>
    <p:sldId id="654" r:id="rId21"/>
    <p:sldId id="401" r:id="rId22"/>
    <p:sldId id="581" r:id="rId23"/>
    <p:sldId id="580" r:id="rId24"/>
    <p:sldId id="582" r:id="rId25"/>
    <p:sldId id="583" r:id="rId26"/>
    <p:sldId id="585" r:id="rId27"/>
    <p:sldId id="584" r:id="rId28"/>
    <p:sldId id="554" r:id="rId29"/>
    <p:sldId id="594" r:id="rId30"/>
    <p:sldId id="596" r:id="rId31"/>
    <p:sldId id="591" r:id="rId32"/>
    <p:sldId id="556" r:id="rId33"/>
    <p:sldId id="600" r:id="rId34"/>
    <p:sldId id="599" r:id="rId35"/>
    <p:sldId id="598" r:id="rId36"/>
    <p:sldId id="597" r:id="rId37"/>
    <p:sldId id="558" r:id="rId38"/>
    <p:sldId id="604" r:id="rId39"/>
    <p:sldId id="602" r:id="rId40"/>
    <p:sldId id="603" r:id="rId41"/>
    <p:sldId id="605" r:id="rId42"/>
    <p:sldId id="559" r:id="rId43"/>
    <p:sldId id="608" r:id="rId44"/>
    <p:sldId id="609" r:id="rId45"/>
    <p:sldId id="575" r:id="rId46"/>
    <p:sldId id="607" r:id="rId47"/>
    <p:sldId id="606" r:id="rId48"/>
    <p:sldId id="601" r:id="rId49"/>
    <p:sldId id="570" r:id="rId50"/>
    <p:sldId id="639" r:id="rId51"/>
    <p:sldId id="638" r:id="rId52"/>
    <p:sldId id="637" r:id="rId53"/>
    <p:sldId id="560" r:id="rId54"/>
    <p:sldId id="610" r:id="rId55"/>
    <p:sldId id="611" r:id="rId56"/>
    <p:sldId id="613" r:id="rId57"/>
    <p:sldId id="630" r:id="rId58"/>
    <p:sldId id="612" r:id="rId59"/>
    <p:sldId id="569" r:id="rId60"/>
    <p:sldId id="616" r:id="rId61"/>
    <p:sldId id="633" r:id="rId62"/>
    <p:sldId id="634" r:id="rId63"/>
    <p:sldId id="571" r:id="rId64"/>
    <p:sldId id="618" r:id="rId65"/>
    <p:sldId id="619" r:id="rId66"/>
    <p:sldId id="632" r:id="rId67"/>
    <p:sldId id="631" r:id="rId68"/>
    <p:sldId id="555" r:id="rId69"/>
    <p:sldId id="614" r:id="rId70"/>
    <p:sldId id="615" r:id="rId71"/>
    <p:sldId id="574" r:id="rId72"/>
    <p:sldId id="620" r:id="rId73"/>
    <p:sldId id="621" r:id="rId74"/>
    <p:sldId id="577" r:id="rId75"/>
    <p:sldId id="625" r:id="rId76"/>
    <p:sldId id="623" r:id="rId77"/>
    <p:sldId id="624" r:id="rId78"/>
    <p:sldId id="578" r:id="rId79"/>
    <p:sldId id="626" r:id="rId80"/>
    <p:sldId id="627" r:id="rId81"/>
    <p:sldId id="579" r:id="rId82"/>
    <p:sldId id="629" r:id="rId83"/>
    <p:sldId id="622" r:id="rId84"/>
    <p:sldId id="635" r:id="rId85"/>
    <p:sldId id="636" r:id="rId86"/>
    <p:sldId id="573" r:id="rId87"/>
    <p:sldId id="563" r:id="rId88"/>
    <p:sldId id="564" r:id="rId89"/>
    <p:sldId id="557" r:id="rId90"/>
    <p:sldId id="565" r:id="rId91"/>
    <p:sldId id="537" r:id="rId92"/>
    <p:sldId id="485" r:id="rId93"/>
    <p:sldId id="586" r:id="rId94"/>
    <p:sldId id="587" r:id="rId95"/>
    <p:sldId id="588" r:id="rId96"/>
    <p:sldId id="590" r:id="rId97"/>
    <p:sldId id="589" r:id="rId98"/>
  </p:sldIdLst>
  <p:sldSz cx="9144000" cy="6858000" type="screen4x3"/>
  <p:notesSz cx="6797675" cy="9926638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838" autoAdjust="0"/>
    <p:restoredTop sz="94162" autoAdjust="0"/>
  </p:normalViewPr>
  <p:slideViewPr>
    <p:cSldViewPr>
      <p:cViewPr varScale="1">
        <p:scale>
          <a:sx n="79" d="100"/>
          <a:sy n="79" d="100"/>
        </p:scale>
        <p:origin x="48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1.xm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386321775567527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233918128654968E-2"/>
          <c:y val="1.3358554248301933E-2"/>
          <c:w val="0.96783625730994161"/>
          <c:h val="0.668848302305675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2024 р.</c:v>
                </c:pt>
              </c:strCache>
            </c:strRef>
          </c:tx>
          <c:spPr>
            <a:solidFill>
              <a:srgbClr val="FF6600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5A3A-4EAC-AB74-B447077604E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5A3A-4EAC-AB74-B447077604E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9B4F-4666-ADE3-2011CB945026}"/>
              </c:ext>
            </c:extLst>
          </c:dPt>
          <c:dLbls>
            <c:dLbl>
              <c:idx val="0"/>
              <c:layout>
                <c:manualLayout>
                  <c:x val="2.046783625730994E-2"/>
                  <c:y val="0.14182639709321909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149,25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A3A-4EAC-AB74-B447077604EB}"/>
                </c:ext>
              </c:extLst>
            </c:dLbl>
            <c:dLbl>
              <c:idx val="1"/>
              <c:layout>
                <c:manualLayout>
                  <c:x val="3.3625730994152045E-2"/>
                  <c:y val="-8.9746221891261413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24,0</a:t>
                    </a:r>
                    <a:endParaRPr lang="en-US" sz="2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A3A-4EAC-AB74-B447077604EB}"/>
                </c:ext>
              </c:extLst>
            </c:dLbl>
            <c:dLbl>
              <c:idx val="2"/>
              <c:layout>
                <c:manualLayout>
                  <c:x val="2.9239766081871239E-2"/>
                  <c:y val="0.13010136698181654"/>
                </c:manualLayout>
              </c:layout>
              <c:tx>
                <c:rich>
                  <a:bodyPr/>
                  <a:lstStyle/>
                  <a:p>
                    <a:fld id="{DB83EA41-C458-4DCA-B244-6CA922F1BBE1}" type="VALUE">
                      <a:rPr lang="en-US" sz="2400" b="1"/>
                      <a:pPr/>
                      <a:t>[ЗНАЧЕНИЕ]</a:t>
                    </a:fld>
                    <a:endParaRPr lang="uk-UA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B4F-4666-ADE3-2011CB9450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Аркуш1!$A$2:$A$4</c:f>
              <c:strCache>
                <c:ptCount val="3"/>
                <c:pt idx="0">
                  <c:v> всього посад</c:v>
                </c:pt>
                <c:pt idx="1">
                  <c:v>адміністративний та господарський персонал</c:v>
                </c:pt>
                <c:pt idx="2">
                  <c:v>лікарі, сестри медичні, молодші медичні сестри, реєстратори</c:v>
                </c:pt>
              </c:strCache>
            </c:strRef>
          </c:cat>
          <c:val>
            <c:numRef>
              <c:f>Аркуш1!$B$2:$B$4</c:f>
              <c:numCache>
                <c:formatCode>General</c:formatCode>
                <c:ptCount val="3"/>
                <c:pt idx="0">
                  <c:v>149.25</c:v>
                </c:pt>
                <c:pt idx="1">
                  <c:v>24</c:v>
                </c:pt>
                <c:pt idx="2">
                  <c:v>125.25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A3A-4EAC-AB74-B447077604E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184198656"/>
        <c:axId val="184200192"/>
        <c:axId val="0"/>
      </c:bar3DChart>
      <c:catAx>
        <c:axId val="18419865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84200192"/>
        <c:crosses val="autoZero"/>
        <c:auto val="1"/>
        <c:lblAlgn val="ctr"/>
        <c:lblOffset val="100"/>
        <c:noMultiLvlLbl val="0"/>
      </c:catAx>
      <c:valAx>
        <c:axId val="1842001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84198656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1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2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ayout>
        <c:manualLayout>
          <c:xMode val="edge"/>
          <c:yMode val="edge"/>
          <c:x val="6.3672468573007252E-3"/>
          <c:y val="0.69906548172120409"/>
          <c:w val="0.95363966017405732"/>
          <c:h val="0.14907915637001296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Загальний дохід </a:t>
            </a: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41</a:t>
            </a:r>
            <a:r>
              <a:rPr lang="uk-UA" sz="2000" b="1" baseline="0" dirty="0">
                <a:latin typeface="Times New Roman" pitchFamily="18" charset="0"/>
                <a:cs typeface="Times New Roman" pitchFamily="18" charset="0"/>
              </a:rPr>
              <a:t> 048,2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c:rich>
      </c:tx>
      <c:layout>
        <c:manualLayout>
          <c:xMode val="edge"/>
          <c:yMode val="edge"/>
          <c:x val="0.2478288898098264"/>
          <c:y val="1.3440860215053764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Дохід ПМГ первинка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20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10A8-4304-B3A4-6E724B089235}"/>
              </c:ext>
            </c:extLst>
          </c:dPt>
          <c:dPt>
            <c:idx val="1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10A8-4304-B3A4-6E724B089235}"/>
              </c:ext>
            </c:extLst>
          </c:dPt>
          <c:dLbls>
            <c:dLbl>
              <c:idx val="0"/>
              <c:layout>
                <c:manualLayout>
                  <c:x val="-0.20282566652852602"/>
                  <c:y val="-0.2455173143679621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84%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10A8-4304-B3A4-6E724B089235}"/>
                </c:ext>
              </c:extLst>
            </c:dLbl>
            <c:dLbl>
              <c:idx val="1"/>
              <c:layout>
                <c:manualLayout>
                  <c:x val="3.3024128562877009E-2"/>
                  <c:y val="9.8412496824993641E-3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16</a:t>
                    </a:r>
                    <a:r>
                      <a:rPr lang="en-US" sz="2000" b="1" dirty="0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10A8-4304-B3A4-6E724B0892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заробітна плата </c:v>
                </c:pt>
                <c:pt idx="1">
                  <c:v>розвиток закладу 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0.84</c:v>
                </c:pt>
                <c:pt idx="1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0A8-4304-B3A4-6E724B0892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5.003200257862505E-2"/>
          <c:y val="0.75026797053594119"/>
          <c:w val="0.85932472256757408"/>
          <c:h val="0.24633223266446538"/>
        </c:manualLayout>
      </c:layout>
      <c:overlay val="0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view3D>
      <c:rotX val="10"/>
      <c:rotY val="0"/>
      <c:depthPercent val="100"/>
      <c:rAngAx val="1"/>
    </c:view3D>
    <c:floor>
      <c:thickness val="0"/>
      <c:spPr>
        <a:solidFill>
          <a:schemeClr val="bg1">
            <a:lumMod val="8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313131673049602"/>
          <c:y val="2.5463469737244983E-3"/>
          <c:w val="0.88686868326950408"/>
          <c:h val="0.87796322113580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C768-48BF-B6AB-B6D36BEEA26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768-48BF-B6AB-B6D36BEEA262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C768-48BF-B6AB-B6D36BEEA262}"/>
              </c:ext>
            </c:extLst>
          </c:dPt>
          <c:dLbls>
            <c:dLbl>
              <c:idx val="0"/>
              <c:layout>
                <c:manualLayout>
                  <c:x val="-5.6565658365248022E-3"/>
                  <c:y val="0.14725459499975038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5688,1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C768-48BF-B6AB-B6D36BEEA262}"/>
                </c:ext>
              </c:extLst>
            </c:dLbl>
            <c:dLbl>
              <c:idx val="1"/>
              <c:layout>
                <c:manualLayout>
                  <c:x val="0"/>
                  <c:y val="0.14975043559296655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4273,3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768-48BF-B6AB-B6D36BEEA262}"/>
                </c:ext>
              </c:extLst>
            </c:dLbl>
            <c:dLbl>
              <c:idx val="2"/>
              <c:layout>
                <c:manualLayout>
                  <c:x val="2.8282829182624016E-3"/>
                  <c:y val="0.1297837108472377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/>
                      <a:t>6 623,5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768-48BF-B6AB-B6D36BEEA26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2023 рік</c:v>
                </c:pt>
                <c:pt idx="1">
                  <c:v>2024 рік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5688.1</c:v>
                </c:pt>
                <c:pt idx="1">
                  <c:v>4273.3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768-48BF-B6AB-B6D36BEEA26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8963840"/>
        <c:axId val="208969728"/>
        <c:axId val="0"/>
      </c:bar3DChart>
      <c:catAx>
        <c:axId val="2089638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8969728"/>
        <c:crosses val="autoZero"/>
        <c:auto val="1"/>
        <c:lblAlgn val="ctr"/>
        <c:lblOffset val="100"/>
        <c:noMultiLvlLbl val="0"/>
      </c:catAx>
      <c:valAx>
        <c:axId val="20896972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#\ ##0.0" sourceLinked="1"/>
        <c:majorTickMark val="out"/>
        <c:minorTickMark val="none"/>
        <c:tickLblPos val="none"/>
        <c:crossAx val="208963840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104062511572788"/>
          <c:y val="0"/>
          <c:w val="0.81116582284508065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16853065708748413"/>
          <c:y val="0.71041211582423147"/>
          <c:w val="0.82311255539507955"/>
          <c:h val="0.28421154008974686"/>
        </c:manualLayout>
      </c:layout>
      <c:overlay val="0"/>
      <c:txPr>
        <a:bodyPr/>
        <a:lstStyle/>
        <a:p>
          <a:pPr>
            <a:defRPr sz="1400"/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883409089811279"/>
          <c:y val="0"/>
          <c:w val="0.81116582284508065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6073214087323621"/>
          <c:y val="0.7157884063384149"/>
          <c:w val="0.73926785912676363"/>
          <c:h val="0.28421154008974686"/>
        </c:manualLayout>
      </c:layout>
      <c:overlay val="0"/>
      <c:txPr>
        <a:bodyPr/>
        <a:lstStyle/>
        <a:p>
          <a:pPr>
            <a:defRPr sz="1400"/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726561246281281"/>
          <c:y val="0"/>
          <c:w val="0.81116582284508065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1.5699377419602929E-2"/>
          <c:y val="0.69849521224368483"/>
          <c:w val="0.96254983420645579"/>
          <c:h val="0.28958788417576842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2023</a:t>
            </a:r>
            <a:r>
              <a:rPr lang="uk-UA" sz="20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р.</a:t>
            </a:r>
          </a:p>
        </c:rich>
      </c:tx>
      <c:layout>
        <c:manualLayout>
          <c:xMode val="edge"/>
          <c:yMode val="edge"/>
          <c:x val="0.37333366889791164"/>
          <c:y val="6.1054150529489667E-3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6360846255812812E-2"/>
          <c:y val="0"/>
          <c:w val="0.88365811746714806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2023р.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10"/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F39A-4E6D-BCDC-C270AB09BED2}"/>
              </c:ext>
            </c:extLst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F39A-4E6D-BCDC-C270AB09BED2}"/>
              </c:ext>
            </c:extLst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F39A-4E6D-BCDC-C270AB09BED2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F39A-4E6D-BCDC-C270AB09BED2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3-F39A-4E6D-BCDC-C270AB09BED2}"/>
              </c:ext>
            </c:extLst>
          </c:dPt>
          <c:dPt>
            <c:idx val="5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F39A-4E6D-BCDC-C270AB09BED2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F39A-4E6D-BCDC-C270AB09BED2}"/>
              </c:ext>
            </c:extLst>
          </c:dPt>
          <c:dLbls>
            <c:dLbl>
              <c:idx val="0"/>
              <c:layout>
                <c:manualLayout>
                  <c:x val="-8.8039800736858492E-2"/>
                  <c:y val="-0.1280818802882781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>
                        <a:latin typeface="Times New Roman" pitchFamily="18" charset="0"/>
                        <a:cs typeface="Times New Roman" pitchFamily="18" charset="0"/>
                      </a:rPr>
                      <a:t>1756,1</a:t>
                    </a:r>
                    <a:endParaRPr lang="en-US" sz="18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F39A-4E6D-BCDC-C270AB09BED2}"/>
                </c:ext>
              </c:extLst>
            </c:dLbl>
            <c:dLbl>
              <c:idx val="1"/>
              <c:layout>
                <c:manualLayout>
                  <c:x val="-1.7046334635894703E-3"/>
                  <c:y val="-1.5438955546485639E-2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>
                        <a:latin typeface="Times New Roman" pitchFamily="18" charset="0"/>
                        <a:cs typeface="Times New Roman" pitchFamily="18" charset="0"/>
                      </a:rPr>
                      <a:t>1164,3</a:t>
                    </a:r>
                    <a:endParaRPr lang="en-US" sz="180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F39A-4E6D-BCDC-C270AB09BED2}"/>
                </c:ext>
              </c:extLst>
            </c:dLbl>
            <c:dLbl>
              <c:idx val="2"/>
              <c:layout>
                <c:manualLayout>
                  <c:x val="3.2951057819766015E-3"/>
                  <c:y val="0.14691413739820586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>
                        <a:latin typeface="Times New Roman" pitchFamily="18" charset="0"/>
                        <a:cs typeface="Times New Roman" pitchFamily="18" charset="0"/>
                      </a:rPr>
                      <a:t>2563,5</a:t>
                    </a:r>
                    <a:endParaRPr lang="en-US" sz="18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39A-4E6D-BCDC-C270AB09BED2}"/>
                </c:ext>
              </c:extLst>
            </c:dLbl>
            <c:dLbl>
              <c:idx val="3"/>
              <c:layout>
                <c:manualLayout>
                  <c:x val="-7.0114233339152801E-2"/>
                  <c:y val="-8.2034264077203017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39A-4E6D-BCDC-C270AB09BED2}"/>
                </c:ext>
              </c:extLst>
            </c:dLbl>
            <c:dLbl>
              <c:idx val="4"/>
              <c:layout>
                <c:manualLayout>
                  <c:x val="-4.1993019294152494E-2"/>
                  <c:y val="-6.028059287172050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39A-4E6D-BCDC-C270AB09BED2}"/>
                </c:ext>
              </c:extLst>
            </c:dLbl>
            <c:dLbl>
              <c:idx val="5"/>
              <c:layout>
                <c:manualLayout>
                  <c:x val="8.1746635994693409E-2"/>
                  <c:y val="-5.094924764828260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39A-4E6D-BCDC-C270AB09BED2}"/>
                </c:ext>
              </c:extLst>
            </c:dLbl>
            <c:dLbl>
              <c:idx val="6"/>
              <c:layout>
                <c:manualLayout>
                  <c:x val="0.13175603945240658"/>
                  <c:y val="-1.265345864025061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39A-4E6D-BCDC-C270AB09BE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медичне обладнання та госптовари</c:v>
                </c:pt>
                <c:pt idx="1">
                  <c:v>лікарські засоби</c:v>
                </c:pt>
                <c:pt idx="2">
                  <c:v>послуги і інші витрати</c:v>
                </c:pt>
                <c:pt idx="3">
                  <c:v>видатки на відрядження</c:v>
                </c:pt>
                <c:pt idx="4">
                  <c:v>діагностика, аналізи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1756.1</c:v>
                </c:pt>
                <c:pt idx="1">
                  <c:v>1164.3</c:v>
                </c:pt>
                <c:pt idx="2">
                  <c:v>2563.5</c:v>
                </c:pt>
                <c:pt idx="3">
                  <c:v>168.6</c:v>
                </c:pt>
                <c:pt idx="4">
                  <c:v>35.6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39A-4E6D-BCDC-C270AB09BE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1"/>
        <c:txPr>
          <a:bodyPr/>
          <a:lstStyle/>
          <a:p>
            <a:pPr>
              <a:defRPr sz="16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2"/>
        <c:txPr>
          <a:bodyPr/>
          <a:lstStyle/>
          <a:p>
            <a:pPr>
              <a:defRPr sz="16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ayout>
        <c:manualLayout>
          <c:xMode val="edge"/>
          <c:yMode val="edge"/>
          <c:x val="6.0222614290903427E-2"/>
          <c:y val="0.71041204469517705"/>
          <c:w val="0.92224829049495594"/>
          <c:h val="0.28958795530482295"/>
        </c:manualLayout>
      </c:layout>
      <c:overlay val="0"/>
      <c:txPr>
        <a:bodyPr/>
        <a:lstStyle/>
        <a:p>
          <a:pPr>
            <a:defRPr sz="1600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2024р.</a:t>
            </a:r>
          </a:p>
        </c:rich>
      </c:tx>
      <c:layout>
        <c:manualLayout>
          <c:xMode val="edge"/>
          <c:yMode val="edge"/>
          <c:x val="0.41905276762551813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926431746346045"/>
          <c:y val="0"/>
          <c:w val="0.81116582284508065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2024р.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10"/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C-76F9-42EF-9042-D87D616C2A85}"/>
              </c:ext>
            </c:extLst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76F9-42EF-9042-D87D616C2A85}"/>
              </c:ext>
            </c:extLst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76F9-42EF-9042-D87D616C2A85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76F9-42EF-9042-D87D616C2A85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7-76F9-42EF-9042-D87D616C2A85}"/>
              </c:ext>
            </c:extLst>
          </c:dPt>
          <c:dPt>
            <c:idx val="5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76F9-42EF-9042-D87D616C2A85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76F9-42EF-9042-D87D616C2A85}"/>
              </c:ext>
            </c:extLst>
          </c:dPt>
          <c:dLbls>
            <c:dLbl>
              <c:idx val="0"/>
              <c:layout>
                <c:manualLayout>
                  <c:x val="-8.2546734022015136E-2"/>
                  <c:y val="-0.10040725284433066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800" b="1" dirty="0">
                        <a:latin typeface="Times New Roman" pitchFamily="18" charset="0"/>
                        <a:cs typeface="Times New Roman" pitchFamily="18" charset="0"/>
                      </a:rPr>
                      <a:t>1814,4</a:t>
                    </a:r>
                    <a:endParaRPr lang="en-US" sz="1800" b="1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76F9-42EF-9042-D87D616C2A85}"/>
                </c:ext>
              </c:extLst>
            </c:dLbl>
            <c:dLbl>
              <c:idx val="1"/>
              <c:layout>
                <c:manualLayout>
                  <c:x val="-0.17504948971314835"/>
                  <c:y val="-5.1415971223617414E-2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800" dirty="0">
                        <a:latin typeface="Times New Roman" pitchFamily="18" charset="0"/>
                        <a:cs typeface="Times New Roman" pitchFamily="18" charset="0"/>
                      </a:rPr>
                      <a:t>1014,0</a:t>
                    </a:r>
                    <a:endParaRPr lang="en-US" sz="18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76F9-42EF-9042-D87D616C2A85}"/>
                </c:ext>
              </c:extLst>
            </c:dLbl>
            <c:dLbl>
              <c:idx val="2"/>
              <c:layout>
                <c:manualLayout>
                  <c:x val="0"/>
                  <c:y val="-5.2343180198215704E-2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800" b="1" dirty="0">
                        <a:latin typeface="Times New Roman" pitchFamily="18" charset="0"/>
                        <a:cs typeface="Times New Roman" pitchFamily="18" charset="0"/>
                      </a:rPr>
                      <a:t>1319,0</a:t>
                    </a:r>
                    <a:endParaRPr lang="en-US" sz="1800" b="1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76F9-42EF-9042-D87D616C2A85}"/>
                </c:ext>
              </c:extLst>
            </c:dLbl>
            <c:dLbl>
              <c:idx val="3"/>
              <c:layout>
                <c:manualLayout>
                  <c:x val="-7.0114233339152801E-2"/>
                  <c:y val="-8.203426407720301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uk-UA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6F9-42EF-9042-D87D616C2A85}"/>
                </c:ext>
              </c:extLst>
            </c:dLbl>
            <c:dLbl>
              <c:idx val="4"/>
              <c:layout>
                <c:manualLayout>
                  <c:x val="-4.1993019294152494E-2"/>
                  <c:y val="-6.028059287172050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uk-UA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6F9-42EF-9042-D87D616C2A85}"/>
                </c:ext>
              </c:extLst>
            </c:dLbl>
            <c:dLbl>
              <c:idx val="5"/>
              <c:layout>
                <c:manualLayout>
                  <c:x val="8.1746635994693409E-2"/>
                  <c:y val="-5.094924764828260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6F9-42EF-9042-D87D616C2A85}"/>
                </c:ext>
              </c:extLst>
            </c:dLbl>
            <c:dLbl>
              <c:idx val="6"/>
              <c:layout>
                <c:manualLayout>
                  <c:x val="0.13175603945240658"/>
                  <c:y val="-1.265345864025061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6F9-42EF-9042-D87D616C2A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медичне обладнання та госптовари</c:v>
                </c:pt>
                <c:pt idx="1">
                  <c:v>лікарські засоби</c:v>
                </c:pt>
                <c:pt idx="2">
                  <c:v>послуги і інші витрати</c:v>
                </c:pt>
                <c:pt idx="3">
                  <c:v>видатки на відрядження</c:v>
                </c:pt>
                <c:pt idx="4">
                  <c:v>діагностика, аналізи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1814.4</c:v>
                </c:pt>
                <c:pt idx="1">
                  <c:v>1014</c:v>
                </c:pt>
                <c:pt idx="2">
                  <c:v>1319</c:v>
                </c:pt>
                <c:pt idx="3">
                  <c:v>87.6</c:v>
                </c:pt>
                <c:pt idx="4">
                  <c:v>38.299999999999997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76F9-42EF-9042-D87D616C2A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800" b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1"/>
        <c:txPr>
          <a:bodyPr/>
          <a:lstStyle/>
          <a:p>
            <a:pPr>
              <a:defRPr sz="1800" b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2"/>
        <c:txPr>
          <a:bodyPr/>
          <a:lstStyle/>
          <a:p>
            <a:pPr>
              <a:defRPr sz="1800" b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ayout>
        <c:manualLayout>
          <c:xMode val="edge"/>
          <c:yMode val="edge"/>
          <c:x val="5.6927498251828239E-2"/>
          <c:y val="0.71041211582423147"/>
          <c:w val="0.92224829049495594"/>
          <c:h val="0.28958795530482295"/>
        </c:manualLayout>
      </c:layout>
      <c:overlay val="0"/>
      <c:txPr>
        <a:bodyPr/>
        <a:lstStyle/>
        <a:p>
          <a:pPr>
            <a:defRPr sz="180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bg1">
            <a:lumMod val="8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3316984877260779E-2"/>
          <c:y val="0"/>
          <c:w val="0.96668301512273924"/>
          <c:h val="0.7799062387178681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  <c:pt idx="0">
                  <c:v>лікарі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621A-4315-8B1D-A90C0551FCF2}"/>
              </c:ext>
            </c:extLst>
          </c:dPt>
          <c:dLbls>
            <c:dLbl>
              <c:idx val="0"/>
              <c:layout>
                <c:manualLayout>
                  <c:x val="1.4724700227626319E-2"/>
                  <c:y val="0.15994367606268012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>
                        <a:latin typeface="Times New Roman" pitchFamily="18" charset="0"/>
                        <a:cs typeface="Times New Roman" pitchFamily="18" charset="0"/>
                      </a:rPr>
                      <a:t>24,8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21A-4315-8B1D-A90C0551FCF2}"/>
                </c:ext>
              </c:extLst>
            </c:dLbl>
            <c:dLbl>
              <c:idx val="1"/>
              <c:layout>
                <c:manualLayout>
                  <c:x val="2.062505000826963E-2"/>
                  <c:y val="0.15152557622003893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>
                        <a:latin typeface="Times New Roman" pitchFamily="18" charset="0"/>
                        <a:cs typeface="Times New Roman" pitchFamily="18" charset="0"/>
                      </a:rPr>
                      <a:t>24,7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21A-4315-8B1D-A90C0551FCF2}"/>
                </c:ext>
              </c:extLst>
            </c:dLbl>
            <c:dLbl>
              <c:idx val="2"/>
              <c:layout>
                <c:manualLayout>
                  <c:x val="2.1929824561403514E-2"/>
                  <c:y val="-2.5183154432140611E-2"/>
                </c:manualLayout>
              </c:layout>
              <c:tx>
                <c:rich>
                  <a:bodyPr/>
                  <a:lstStyle/>
                  <a:p>
                    <a:r>
                      <a:rPr lang="uk-UA" sz="1800" b="1" dirty="0">
                        <a:latin typeface="Times New Roman" pitchFamily="18" charset="0"/>
                        <a:cs typeface="Times New Roman" pitchFamily="18" charset="0"/>
                      </a:rPr>
                      <a:t>158,5</a:t>
                    </a:r>
                    <a:endParaRPr lang="en-US" sz="18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21A-4315-8B1D-A90C0551FC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2024 р.</c:v>
                </c:pt>
              </c:strCache>
            </c:strRef>
          </c:cat>
          <c:val>
            <c:numRef>
              <c:f>Аркуш1!$B$2</c:f>
              <c:numCache>
                <c:formatCode>0.00</c:formatCode>
                <c:ptCount val="1"/>
                <c:pt idx="0">
                  <c:v>24.8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21A-4315-8B1D-A90C0551FCF2}"/>
            </c:ext>
          </c:extLst>
        </c:ser>
        <c:ser>
          <c:idx val="1"/>
          <c:order val="1"/>
          <c:tx>
            <c:strRef>
              <c:f>Аркуш1!$A$3</c:f>
              <c:strCache>
                <c:ptCount val="1"/>
                <c:pt idx="0">
                  <c:v>середній м/п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3053007990710358E-2"/>
                  <c:y val="0.15713786372930222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>
                        <a:latin typeface="Times New Roman" pitchFamily="18" charset="0"/>
                        <a:cs typeface="Times New Roman" pitchFamily="18" charset="0"/>
                      </a:rPr>
                      <a:t>16,3</a:t>
                    </a:r>
                    <a:endParaRPr lang="en-US" sz="2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621A-4315-8B1D-A90C0551FCF2}"/>
                </c:ext>
              </c:extLst>
            </c:dLbl>
            <c:dLbl>
              <c:idx val="1"/>
              <c:layout>
                <c:manualLayout>
                  <c:x val="1.3000659542746444E-2"/>
                  <c:y val="0.17677965480046015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>
                        <a:latin typeface="Times New Roman" pitchFamily="18" charset="0"/>
                        <a:cs typeface="Times New Roman" pitchFamily="18" charset="0"/>
                      </a:rPr>
                      <a:t>15,9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621A-4315-8B1D-A90C0551FCF2}"/>
                </c:ext>
              </c:extLst>
            </c:dLbl>
            <c:dLbl>
              <c:idx val="2"/>
              <c:layout>
                <c:manualLayout>
                  <c:x val="2.1929824561403514E-2"/>
                  <c:y val="-2.80605537563063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21A-4315-8B1D-A90C0551FC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2024 р.</c:v>
                </c:pt>
              </c:strCache>
            </c:strRef>
          </c:cat>
          <c:val>
            <c:numRef>
              <c:f>Аркуш1!$B$3</c:f>
              <c:numCache>
                <c:formatCode>0.00</c:formatCode>
                <c:ptCount val="1"/>
                <c:pt idx="0">
                  <c:v>16.3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21A-4315-8B1D-A90C0551FCF2}"/>
            </c:ext>
          </c:extLst>
        </c:ser>
        <c:ser>
          <c:idx val="2"/>
          <c:order val="2"/>
          <c:tx>
            <c:strRef>
              <c:f>Аркуш1!$A$4</c:f>
              <c:strCache>
                <c:ptCount val="1"/>
                <c:pt idx="0">
                  <c:v>молодший медичний персонал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2.2296742245185585E-2"/>
                  <c:y val="0.117853176849474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8,4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621A-4315-8B1D-A90C0551FCF2}"/>
                </c:ext>
              </c:extLst>
            </c:dLbl>
            <c:dLbl>
              <c:idx val="1"/>
              <c:layout>
                <c:manualLayout>
                  <c:x val="2.0467836257310051E-2"/>
                  <c:y val="0.16836199685282383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8,8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621A-4315-8B1D-A90C0551FCF2}"/>
                </c:ext>
              </c:extLst>
            </c:dLbl>
            <c:dLbl>
              <c:idx val="2"/>
              <c:layout>
                <c:manualLayout>
                  <c:x val="8.7719298245615106E-3"/>
                  <c:y val="0.10382323139257466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144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621A-4315-8B1D-A90C0551FC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2024 р.</c:v>
                </c:pt>
              </c:strCache>
            </c:strRef>
          </c:cat>
          <c:val>
            <c:numRef>
              <c:f>Аркуш1!$B$4</c:f>
              <c:numCache>
                <c:formatCode>General</c:formatCode>
                <c:ptCount val="1"/>
                <c:pt idx="0">
                  <c:v>8.4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621A-4315-8B1D-A90C0551FCF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9515264"/>
        <c:axId val="209516800"/>
        <c:axId val="0"/>
      </c:bar3DChart>
      <c:catAx>
        <c:axId val="2095152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9516800"/>
        <c:crosses val="autoZero"/>
        <c:auto val="1"/>
        <c:lblAlgn val="ctr"/>
        <c:lblOffset val="100"/>
        <c:noMultiLvlLbl val="0"/>
      </c:catAx>
      <c:valAx>
        <c:axId val="209516800"/>
        <c:scaling>
          <c:orientation val="minMax"/>
          <c:min val="0"/>
        </c:scaling>
        <c:delete val="1"/>
        <c:axPos val="l"/>
        <c:numFmt formatCode="0.00" sourceLinked="1"/>
        <c:majorTickMark val="out"/>
        <c:minorTickMark val="none"/>
        <c:tickLblPos val="none"/>
        <c:crossAx val="209515264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2000"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uk-UA" dirty="0"/>
              <a:t>2024 р.</a:t>
            </a:r>
          </a:p>
        </c:rich>
      </c:tx>
      <c:layout>
        <c:manualLayout>
          <c:xMode val="edge"/>
          <c:yMode val="edge"/>
          <c:x val="0.43102223895561675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3951385374190247E-2"/>
          <c:y val="4.2269207423238329E-2"/>
          <c:w val="0.95645202659238138"/>
          <c:h val="0.957730792576761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 р.</c:v>
                </c:pt>
              </c:strCache>
            </c:strRef>
          </c:tx>
          <c:spPr>
            <a:solidFill>
              <a:srgbClr val="00B0F0"/>
            </a:solidFill>
          </c:spPr>
          <c:explosion val="24"/>
          <c:dPt>
            <c:idx val="0"/>
            <c:bubble3D val="0"/>
            <c:spPr>
              <a:solidFill>
                <a:srgbClr val="92D050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2BBE-4D7B-AF82-1B1C1387197D}"/>
              </c:ext>
            </c:extLst>
          </c:dPt>
          <c:dPt>
            <c:idx val="1"/>
            <c:bubble3D val="0"/>
            <c:explosion val="2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2BBE-4D7B-AF82-1B1C1387197D}"/>
              </c:ext>
            </c:extLst>
          </c:dPt>
          <c:dPt>
            <c:idx val="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2BBE-4D7B-AF82-1B1C1387197D}"/>
              </c:ext>
            </c:extLst>
          </c:dPt>
          <c:dPt>
            <c:idx val="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2BBE-4D7B-AF82-1B1C1387197D}"/>
              </c:ext>
            </c:extLst>
          </c:dPt>
          <c:dLbls>
            <c:dLbl>
              <c:idx val="0"/>
              <c:layout>
                <c:manualLayout>
                  <c:x val="-0.19828190386253386"/>
                  <c:y val="-0.29905922513977845"/>
                </c:manualLayout>
              </c:layout>
              <c:tx>
                <c:rich>
                  <a:bodyPr/>
                  <a:lstStyle/>
                  <a:p>
                    <a:fld id="{F108C530-6378-4DF4-97FE-6C7C33697E51}" type="VALUE">
                      <a:rPr lang="en-US" sz="2000"/>
                      <a:pPr/>
                      <a:t>[ЗНАЧЕНИЕ]</a:t>
                    </a:fld>
                    <a:endParaRPr lang="uk-UA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354243467897506"/>
                      <c:h val="6.790097810875937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2BBE-4D7B-AF82-1B1C1387197D}"/>
                </c:ext>
              </c:extLst>
            </c:dLbl>
            <c:dLbl>
              <c:idx val="1"/>
              <c:layout>
                <c:manualLayout>
                  <c:x val="-5.1307430487521614E-2"/>
                  <c:y val="-2.089659558259135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BE-4D7B-AF82-1B1C1387197D}"/>
                </c:ext>
              </c:extLst>
            </c:dLbl>
            <c:dLbl>
              <c:idx val="2"/>
              <c:layout>
                <c:manualLayout>
                  <c:x val="6.4134288109401983E-3"/>
                  <c:y val="-2.350867003041526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BBE-4D7B-AF82-1B1C1387197D}"/>
                </c:ext>
              </c:extLst>
            </c:dLbl>
            <c:dLbl>
              <c:idx val="3"/>
              <c:layout>
                <c:manualLayout>
                  <c:x val="3.5273858460171031E-2"/>
                  <c:y val="-1.828452113476743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BBE-4D7B-AF82-1B1C138719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інші</c:v>
                </c:pt>
                <c:pt idx="1">
                  <c:v>діти з інвалідністю</c:v>
                </c:pt>
                <c:pt idx="2">
                  <c:v>інваліди армії, війни, вдови</c:v>
                </c:pt>
                <c:pt idx="3">
                  <c:v>учасники АТО, учасники бойових дій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660</c:v>
                </c:pt>
                <c:pt idx="1">
                  <c:v>15.6</c:v>
                </c:pt>
                <c:pt idx="2">
                  <c:v>39.200000000000003</c:v>
                </c:pt>
                <c:pt idx="3">
                  <c:v>60.5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BE-4D7B-AF82-1B1C1387197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1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2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3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ayout>
        <c:manualLayout>
          <c:xMode val="edge"/>
          <c:yMode val="edge"/>
          <c:x val="0"/>
          <c:y val="0.85817578415412288"/>
          <c:w val="1"/>
          <c:h val="0.11816344454101091"/>
        </c:manualLayout>
      </c:layout>
      <c:overlay val="0"/>
      <c:txPr>
        <a:bodyPr/>
        <a:lstStyle/>
        <a:p>
          <a:pPr>
            <a:defRPr sz="1200"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2023</a:t>
            </a:r>
            <a:r>
              <a:rPr lang="uk-UA" sz="2400" dirty="0"/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р.</a:t>
            </a:r>
          </a:p>
        </c:rich>
      </c:tx>
      <c:layout>
        <c:manualLayout>
          <c:xMode val="edge"/>
          <c:yMode val="edge"/>
          <c:x val="0.45490238163343555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856182810340094"/>
          <c:y val="6.9664896079339053E-2"/>
          <c:w val="0.75138862608891643"/>
          <c:h val="0.929343613559095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 р.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13"/>
          <c:dPt>
            <c:idx val="0"/>
            <c:bubble3D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3BD2-418B-8F4E-550113989DB5}"/>
              </c:ext>
            </c:extLst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3BD2-418B-8F4E-550113989DB5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3BD2-418B-8F4E-550113989DB5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3BD2-418B-8F4E-550113989DB5}"/>
              </c:ext>
            </c:extLst>
          </c:dPt>
          <c:dLbls>
            <c:dLbl>
              <c:idx val="0"/>
              <c:layout>
                <c:manualLayout>
                  <c:x val="-0.20853498851558047"/>
                  <c:y val="-5.2198602002719682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72733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2-418B-8F4E-550113989DB5}"/>
                </c:ext>
              </c:extLst>
            </c:dLbl>
            <c:dLbl>
              <c:idx val="1"/>
              <c:layout>
                <c:manualLayout>
                  <c:x val="4.5015248225948878E-2"/>
                  <c:y val="8.0022893888232069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45394</a:t>
                    </a:r>
                    <a:endParaRPr lang="en-US" sz="20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2-418B-8F4E-550113989DB5}"/>
                </c:ext>
              </c:extLst>
            </c:dLbl>
            <c:dLbl>
              <c:idx val="2"/>
              <c:layout>
                <c:manualLayout>
                  <c:x val="4.2485509915549113E-3"/>
                  <c:y val="-5.3407097022762161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15744</a:t>
                    </a:r>
                    <a:endParaRPr lang="en-US" sz="20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2-418B-8F4E-550113989DB5}"/>
                </c:ext>
              </c:extLst>
            </c:dLbl>
            <c:dLbl>
              <c:idx val="3"/>
              <c:layout>
                <c:manualLayout>
                  <c:x val="0.11453255382266711"/>
                  <c:y val="-2.4599367279661822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6792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2-418B-8F4E-550113989D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сімейні лікарі</c:v>
                </c:pt>
                <c:pt idx="1">
                  <c:v>лікарі педіатри</c:v>
                </c:pt>
                <c:pt idx="2">
                  <c:v>лікарі терапевти</c:v>
                </c:pt>
                <c:pt idx="3">
                  <c:v>лікарі гінекологи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72733</c:v>
                </c:pt>
                <c:pt idx="1">
                  <c:v>45394</c:v>
                </c:pt>
                <c:pt idx="2">
                  <c:v>15744</c:v>
                </c:pt>
                <c:pt idx="3">
                  <c:v>6792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BD2-418B-8F4E-550113989D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5.7793421515169786E-2"/>
          <c:y val="0.84418817752013431"/>
          <c:w val="0.94220657848483036"/>
          <c:h val="0.14270059557150563"/>
        </c:manualLayout>
      </c:layout>
      <c:overlay val="0"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  <c:pt idx="0">
                  <c:v>Всього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8.8813482729563908E-3"/>
                  <c:y val="0.15952321381880338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47,0</a:t>
                    </a:r>
                    <a:endParaRPr lang="en-US" sz="2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93C-4442-A618-20287B77A0DE}"/>
                </c:ext>
              </c:extLst>
            </c:dLbl>
            <c:dLbl>
              <c:idx val="1"/>
              <c:layout>
                <c:manualLayout>
                  <c:x val="8.771929824561403E-3"/>
                  <c:y val="0.15433183044842186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47,25</a:t>
                    </a:r>
                    <a:endParaRPr lang="en-US" sz="20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93C-4442-A618-20287B77A0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2024 р.</c:v>
                </c:pt>
              </c:strCache>
            </c:strRef>
          </c:cat>
          <c:val>
            <c:numRef>
              <c:f>Аркуш1!$B$2</c:f>
              <c:numCache>
                <c:formatCode>0.00</c:formatCode>
                <c:ptCount val="1"/>
                <c:pt idx="0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93C-4442-A618-20287B77A0DE}"/>
            </c:ext>
          </c:extLst>
        </c:ser>
        <c:ser>
          <c:idx val="1"/>
          <c:order val="1"/>
          <c:tx>
            <c:strRef>
              <c:f>Аркуш1!$A$3</c:f>
              <c:strCache>
                <c:ptCount val="1"/>
                <c:pt idx="0">
                  <c:v>Зайняті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3321962698074523E-2"/>
                  <c:y val="0.14814145922865884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42,25</a:t>
                    </a:r>
                    <a:endParaRPr lang="en-US" sz="2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93C-4442-A618-20287B77A0DE}"/>
                </c:ext>
              </c:extLst>
            </c:dLbl>
            <c:dLbl>
              <c:idx val="1"/>
              <c:layout>
                <c:manualLayout>
                  <c:x val="1.4619883040935675E-2"/>
                  <c:y val="0.16836199685282383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43,75</a:t>
                    </a:r>
                    <a:endParaRPr lang="en-US" sz="20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93C-4442-A618-20287B77A0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2024 р.</c:v>
                </c:pt>
              </c:strCache>
            </c:strRef>
          </c:cat>
          <c:val>
            <c:numRef>
              <c:f>Аркуш1!$B$3</c:f>
              <c:numCache>
                <c:formatCode>0.00</c:formatCode>
                <c:ptCount val="1"/>
                <c:pt idx="0">
                  <c:v>42.25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93C-4442-A618-20287B77A0DE}"/>
            </c:ext>
          </c:extLst>
        </c:ser>
        <c:ser>
          <c:idx val="2"/>
          <c:order val="2"/>
          <c:tx>
            <c:strRef>
              <c:f>Аркуш1!$A$4</c:f>
              <c:strCache>
                <c:ptCount val="1"/>
                <c:pt idx="0">
                  <c:v>Фізичні особи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6464691000877042E-2"/>
                  <c:y val="0.1541737002702725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41</a:t>
                    </a:r>
                    <a:endParaRPr lang="en-US" sz="2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93C-4442-A618-20287B77A0DE}"/>
                </c:ext>
              </c:extLst>
            </c:dLbl>
            <c:dLbl>
              <c:idx val="1"/>
              <c:layout>
                <c:manualLayout>
                  <c:x val="1.3157894736842106E-2"/>
                  <c:y val="0.21325852934691011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43</a:t>
                    </a:r>
                    <a:endParaRPr lang="en-US" sz="20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93C-4442-A618-20287B77A0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2024 р.</c:v>
                </c:pt>
              </c:strCache>
            </c:strRef>
          </c:cat>
          <c:val>
            <c:numRef>
              <c:f>Аркуш1!$B$4</c:f>
              <c:numCache>
                <c:formatCode>General</c:formatCode>
                <c:ptCount val="1"/>
                <c:pt idx="0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93C-4442-A618-20287B77A0DE}"/>
            </c:ext>
          </c:extLst>
        </c:ser>
        <c:ser>
          <c:idx val="3"/>
          <c:order val="3"/>
          <c:tx>
            <c:strRef>
              <c:f>Аркуш1!$A$5</c:f>
              <c:strCache>
                <c:ptCount val="1"/>
                <c:pt idx="0">
                  <c:v>працевлаштовані лікарі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3.7315181398334958E-2"/>
                  <c:y val="-7.1852678290740019E-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93C-4442-A618-20287B77A0DE}"/>
                </c:ext>
              </c:extLst>
            </c:dLbl>
            <c:dLbl>
              <c:idx val="1"/>
              <c:layout>
                <c:manualLayout>
                  <c:x val="1.6081871345029246E-2"/>
                  <c:y val="-2.8060332808803969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endParaRPr lang="en-US" sz="20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93C-4442-A618-20287B77A0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2024 р.</c:v>
                </c:pt>
              </c:strCache>
            </c:strRef>
          </c:cat>
          <c:val>
            <c:numRef>
              <c:f>Аркуш1!$B$5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A93C-4442-A618-20287B77A0DE}"/>
            </c:ext>
          </c:extLst>
        </c:ser>
        <c:ser>
          <c:idx val="4"/>
          <c:order val="4"/>
          <c:tx>
            <c:strRef>
              <c:f>Аркуш1!$A$6</c:f>
              <c:strCache>
                <c:ptCount val="1"/>
                <c:pt idx="0">
                  <c:v>звільнені лікарі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3.9699575428345305E-2"/>
                  <c:y val="-8.037603997240482E-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3983387821939772E-2"/>
                      <c:h val="9.690806182141895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C-A93C-4442-A618-20287B77A0DE}"/>
                </c:ext>
              </c:extLst>
            </c:dLbl>
            <c:dLbl>
              <c:idx val="1"/>
              <c:layout>
                <c:manualLayout>
                  <c:x val="1.6081756227840052E-2"/>
                  <c:y val="-2.2448266247043176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endParaRPr lang="en-US" sz="20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A93C-4442-A618-20287B77A0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2024 р.</c:v>
                </c:pt>
              </c:strCache>
            </c:strRef>
          </c:cat>
          <c:val>
            <c:numRef>
              <c:f>Аркуш1!$B$6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93C-4442-A618-20287B77A0D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0808320"/>
        <c:axId val="200809856"/>
        <c:axId val="0"/>
      </c:bar3DChart>
      <c:catAx>
        <c:axId val="2008083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0809856"/>
        <c:crosses val="autoZero"/>
        <c:auto val="1"/>
        <c:lblAlgn val="ctr"/>
        <c:lblOffset val="100"/>
        <c:noMultiLvlLbl val="0"/>
      </c:catAx>
      <c:valAx>
        <c:axId val="200809856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200808320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2024</a:t>
            </a:r>
            <a:r>
              <a:rPr lang="uk-UA" sz="2400" dirty="0"/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р.</a:t>
            </a:r>
          </a:p>
        </c:rich>
      </c:tx>
      <c:layout>
        <c:manualLayout>
          <c:xMode val="edge"/>
          <c:yMode val="edge"/>
          <c:x val="0.48957756220869458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1500937979584"/>
          <c:y val="4.967858120661197E-2"/>
          <c:w val="0.74849906202041594"/>
          <c:h val="0.9267213879048086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 р.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13"/>
          <c:dPt>
            <c:idx val="0"/>
            <c:bubble3D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3CBD-4F83-A835-B2A4A4BFA0BB}"/>
              </c:ext>
            </c:extLst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3CBD-4F83-A835-B2A4A4BFA0B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3CBD-4F83-A835-B2A4A4BFA0BB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3CBD-4F83-A835-B2A4A4BFA0BB}"/>
              </c:ext>
            </c:extLst>
          </c:dPt>
          <c:dLbls>
            <c:dLbl>
              <c:idx val="0"/>
              <c:layout>
                <c:manualLayout>
                  <c:x val="-8.1392965096238182E-2"/>
                  <c:y val="-6.2687504619866066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72437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CBD-4F83-A835-B2A4A4BFA0BB}"/>
                </c:ext>
              </c:extLst>
            </c:dLbl>
            <c:dLbl>
              <c:idx val="1"/>
              <c:layout>
                <c:manualLayout>
                  <c:x val="4.5015248225948878E-2"/>
                  <c:y val="8.0022893888232069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37174</a:t>
                    </a:r>
                    <a:endParaRPr lang="en-US" sz="20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CBD-4F83-A835-B2A4A4BFA0BB}"/>
                </c:ext>
              </c:extLst>
            </c:dLbl>
            <c:dLbl>
              <c:idx val="2"/>
              <c:layout>
                <c:manualLayout>
                  <c:x val="4.2485509915549113E-3"/>
                  <c:y val="-5.3407097022762161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13239</a:t>
                    </a:r>
                    <a:endParaRPr lang="en-US" sz="20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CBD-4F83-A835-B2A4A4BFA0BB}"/>
                </c:ext>
              </c:extLst>
            </c:dLbl>
            <c:dLbl>
              <c:idx val="3"/>
              <c:layout>
                <c:manualLayout>
                  <c:x val="0.11453255382266711"/>
                  <c:y val="-2.4599367279661822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6603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CBD-4F83-A835-B2A4A4BFA0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сімейні лікарі</c:v>
                </c:pt>
                <c:pt idx="1">
                  <c:v>лікарі педіатри</c:v>
                </c:pt>
                <c:pt idx="2">
                  <c:v>лікарі терапевти</c:v>
                </c:pt>
                <c:pt idx="3">
                  <c:v>лікарі гінекологи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72733</c:v>
                </c:pt>
                <c:pt idx="1">
                  <c:v>45394</c:v>
                </c:pt>
                <c:pt idx="2">
                  <c:v>15744</c:v>
                </c:pt>
                <c:pt idx="3">
                  <c:v>6792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CBD-4F83-A835-B2A4A4BFA0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2024</a:t>
            </a:r>
            <a:r>
              <a:rPr lang="uk-UA" sz="2400" dirty="0"/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uk-UA" sz="24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прийнято всього:129 453</a:t>
            </a:r>
          </a:p>
        </c:rich>
      </c:tx>
      <c:layout>
        <c:manualLayout>
          <c:xMode val="edge"/>
          <c:yMode val="edge"/>
          <c:x val="0.22467279554305591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856182810340094"/>
          <c:y val="6.9664896079339053E-2"/>
          <c:w val="0.75138862608891643"/>
          <c:h val="0.929343613559095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 р.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13"/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3BD2-418B-8F4E-550113989DB5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3BD2-418B-8F4E-550113989DB5}"/>
              </c:ext>
            </c:extLst>
          </c:dPt>
          <c:dPt>
            <c:idx val="2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3BD2-418B-8F4E-550113989DB5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3BD2-418B-8F4E-550113989DB5}"/>
              </c:ext>
            </c:extLst>
          </c:dPt>
          <c:dLbls>
            <c:dLbl>
              <c:idx val="0"/>
              <c:layout>
                <c:manualLayout>
                  <c:x val="-9.3637031033169012E-3"/>
                  <c:y val="-0.14922095121132373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72437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272269692078225"/>
                      <c:h val="0.13791606152443397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3BD2-418B-8F4E-550113989DB5}"/>
                </c:ext>
              </c:extLst>
            </c:dLbl>
            <c:dLbl>
              <c:idx val="1"/>
              <c:layout>
                <c:manualLayout>
                  <c:x val="5.7330962687065952E-3"/>
                  <c:y val="6.6005755682073926E-3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37174</a:t>
                    </a:r>
                    <a:endParaRPr lang="en-US" sz="20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2-418B-8F4E-550113989DB5}"/>
                </c:ext>
              </c:extLst>
            </c:dLbl>
            <c:dLbl>
              <c:idx val="2"/>
              <c:layout>
                <c:manualLayout>
                  <c:x val="4.2485509915549113E-3"/>
                  <c:y val="-5.3407097022762161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13239</a:t>
                    </a:r>
                    <a:endParaRPr lang="en-US" sz="20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2-418B-8F4E-550113989DB5}"/>
                </c:ext>
              </c:extLst>
            </c:dLbl>
            <c:dLbl>
              <c:idx val="3"/>
              <c:layout>
                <c:manualLayout>
                  <c:x val="0.11453255382266711"/>
                  <c:y val="-2.4599367279661822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6603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2-418B-8F4E-550113989D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сімейні лікарі</c:v>
                </c:pt>
                <c:pt idx="1">
                  <c:v>лікарі педіатри</c:v>
                </c:pt>
                <c:pt idx="2">
                  <c:v>лікарі терапевти</c:v>
                </c:pt>
                <c:pt idx="3">
                  <c:v>лікарі гінекологи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72437</c:v>
                </c:pt>
                <c:pt idx="1">
                  <c:v>37174</c:v>
                </c:pt>
                <c:pt idx="2">
                  <c:v>13239</c:v>
                </c:pt>
                <c:pt idx="3">
                  <c:v>6603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BD2-418B-8F4E-550113989D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11558514335833753"/>
          <c:y val="0.85192312377689694"/>
          <c:w val="0.82311255539507955"/>
          <c:h val="0.14270059557150563"/>
        </c:manualLayout>
      </c:layout>
      <c:overlay val="0"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solidFill>
          <a:schemeClr val="accent1">
            <a:lumMod val="20000"/>
            <a:lumOff val="80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3.233648400540115E-2"/>
          <c:w val="1"/>
          <c:h val="0.804114330862662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12D-4833-83E6-F7EC9AED9B5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C12D-4833-83E6-F7EC9AED9B54}"/>
              </c:ext>
            </c:extLst>
          </c:dPt>
          <c:dLbls>
            <c:dLbl>
              <c:idx val="0"/>
              <c:layout>
                <c:manualLayout>
                  <c:x val="2.727444535148265E-2"/>
                  <c:y val="0.17659387416092714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en-US" sz="2800" b="1" dirty="0"/>
                      <a:t>38,95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12D-4833-83E6-F7EC9AED9B54}"/>
                </c:ext>
              </c:extLst>
            </c:dLbl>
            <c:dLbl>
              <c:idx val="1"/>
              <c:layout>
                <c:manualLayout>
                  <c:x val="5.3209229475592035E-2"/>
                  <c:y val="-9.5830783328961902E-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32,17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C12D-4833-83E6-F7EC9AED9B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Всього 260</c:v>
                </c:pt>
                <c:pt idx="1">
                  <c:v> первинна інвалідність 35</c:v>
                </c:pt>
              </c:strCache>
            </c:strRef>
          </c:cat>
          <c:val>
            <c:numRef>
              <c:f>Аркуш1!$B$2:$C$2</c:f>
              <c:numCache>
                <c:formatCode>General</c:formatCode>
                <c:ptCount val="2"/>
                <c:pt idx="0">
                  <c:v>238.95</c:v>
                </c:pt>
                <c:pt idx="1">
                  <c:v>32.17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2-C12D-4833-83E6-F7EC9AED9B5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box"/>
        <c:axId val="209661312"/>
        <c:axId val="210375040"/>
        <c:axId val="0"/>
      </c:bar3DChart>
      <c:catAx>
        <c:axId val="209661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10375040"/>
        <c:crosses val="autoZero"/>
        <c:auto val="1"/>
        <c:lblAlgn val="ctr"/>
        <c:lblOffset val="100"/>
        <c:noMultiLvlLbl val="0"/>
      </c:catAx>
      <c:valAx>
        <c:axId val="210375040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209661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solidFill>
          <a:schemeClr val="accent1">
            <a:lumMod val="20000"/>
            <a:lumOff val="80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3.233648400540115E-2"/>
          <c:w val="1"/>
          <c:h val="0.804114330862662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12D-4833-83E6-F7EC9AED9B5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C12D-4833-83E6-F7EC9AED9B54}"/>
              </c:ext>
            </c:extLst>
          </c:dPt>
          <c:dLbls>
            <c:dLbl>
              <c:idx val="0"/>
              <c:layout>
                <c:manualLayout>
                  <c:x val="4.4527963076566375E-2"/>
                  <c:y val="0.21257726918008049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219,50%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662750032605071"/>
                      <c:h val="0.1732086421671960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C12D-4833-83E6-F7EC9AED9B54}"/>
                </c:ext>
              </c:extLst>
            </c:dLbl>
            <c:dLbl>
              <c:idx val="1"/>
              <c:layout>
                <c:manualLayout>
                  <c:x val="7.6322868887583925E-2"/>
                  <c:y val="-9.3260540827593899E-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28,43%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C12D-4833-83E6-F7EC9AED9B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Всього 239</c:v>
                </c:pt>
                <c:pt idx="1">
                  <c:v> первинна інвалідність 29</c:v>
                </c:pt>
              </c:strCache>
            </c:strRef>
          </c:cat>
          <c:val>
            <c:numRef>
              <c:f>Аркуш1!$B$2:$C$2</c:f>
              <c:numCache>
                <c:formatCode>0.00%</c:formatCode>
                <c:ptCount val="2"/>
                <c:pt idx="0">
                  <c:v>2.1949999999999998</c:v>
                </c:pt>
                <c:pt idx="1">
                  <c:v>0.2843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2-C12D-4833-83E6-F7EC9AED9B5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box"/>
        <c:axId val="209661312"/>
        <c:axId val="210375040"/>
        <c:axId val="0"/>
      </c:bar3DChart>
      <c:catAx>
        <c:axId val="209661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10375040"/>
        <c:crosses val="autoZero"/>
        <c:auto val="1"/>
        <c:lblAlgn val="ctr"/>
        <c:lblOffset val="100"/>
        <c:noMultiLvlLbl val="0"/>
      </c:catAx>
      <c:valAx>
        <c:axId val="210375040"/>
        <c:scaling>
          <c:orientation val="minMax"/>
          <c:min val="0"/>
        </c:scaling>
        <c:delete val="1"/>
        <c:axPos val="l"/>
        <c:numFmt formatCode="0.00%" sourceLinked="1"/>
        <c:majorTickMark val="out"/>
        <c:minorTickMark val="none"/>
        <c:tickLblPos val="none"/>
        <c:crossAx val="209661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225392519110776E-2"/>
          <c:y val="5.182034568457386E-2"/>
          <c:w val="0.59087666334564981"/>
          <c:h val="0.89338285091610825"/>
        </c:manualLayout>
      </c:layout>
      <c:pie3D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2024 рік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explosion val="25"/>
          <c:dPt>
            <c:idx val="0"/>
            <c:bubble3D val="0"/>
            <c:spPr>
              <a:solidFill>
                <a:srgbClr val="A04DA3">
                  <a:lumMod val="40000"/>
                  <a:lumOff val="60000"/>
                </a:srgbClr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D458-49CF-90DD-3AB66943F78D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D458-49CF-90DD-3AB66943F78D}"/>
              </c:ext>
            </c:extLst>
          </c:dPt>
          <c:dPt>
            <c:idx val="3"/>
            <c:bubble3D val="0"/>
            <c:spPr>
              <a:solidFill>
                <a:srgbClr val="5C92B5">
                  <a:lumMod val="60000"/>
                  <a:lumOff val="40000"/>
                </a:srgbClr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D458-49CF-90DD-3AB66943F78D}"/>
              </c:ext>
            </c:extLst>
          </c:dPt>
          <c:dPt>
            <c:idx val="4"/>
            <c:bubble3D val="0"/>
            <c:spPr>
              <a:solidFill>
                <a:srgbClr val="8B5D3D">
                  <a:lumMod val="60000"/>
                  <a:lumOff val="40000"/>
                </a:srgbClr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6C89-41BB-86B3-26008372C449}"/>
              </c:ext>
            </c:extLst>
          </c:dPt>
          <c:dPt>
            <c:idx val="6"/>
            <c:bubble3D val="0"/>
            <c:spPr>
              <a:solidFill>
                <a:srgbClr val="00B0F0"/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D458-49CF-90DD-3AB66943F78D}"/>
              </c:ext>
            </c:extLst>
          </c:dPt>
          <c:dPt>
            <c:idx val="7"/>
            <c:bubble3D val="0"/>
            <c:spPr>
              <a:solidFill>
                <a:srgbClr val="A04DA3">
                  <a:lumMod val="75000"/>
                </a:srgbClr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DAE7-43BB-9B61-0A919D49EE5E}"/>
              </c:ext>
            </c:extLst>
          </c:dPt>
          <c:dPt>
            <c:idx val="8"/>
            <c:bubble3D val="0"/>
            <c:spPr>
              <a:solidFill>
                <a:srgbClr val="FF0000"/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DAE7-43BB-9B61-0A919D49EE5E}"/>
              </c:ext>
            </c:extLst>
          </c:dPt>
          <c:dPt>
            <c:idx val="9"/>
            <c:bubble3D val="0"/>
            <c:spPr>
              <a:solidFill>
                <a:srgbClr val="FFFF00"/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C89-41BB-86B3-26008372C449}"/>
              </c:ext>
            </c:extLst>
          </c:dPt>
          <c:dLbls>
            <c:dLbl>
              <c:idx val="0"/>
              <c:layout>
                <c:manualLayout>
                  <c:x val="-6.7471373076305866E-2"/>
                  <c:y val="-6.377270480413611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58-49CF-90DD-3AB66943F78D}"/>
                </c:ext>
              </c:extLst>
            </c:dLbl>
            <c:dLbl>
              <c:idx val="1"/>
              <c:layout>
                <c:manualLayout>
                  <c:x val="-0.10230516501750701"/>
                  <c:y val="8.952125562913100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58-49CF-90DD-3AB66943F78D}"/>
                </c:ext>
              </c:extLst>
            </c:dLbl>
            <c:dLbl>
              <c:idx val="2"/>
              <c:layout>
                <c:manualLayout>
                  <c:x val="3.9964695280771276E-2"/>
                  <c:y val="1.009549663563952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58-49CF-90DD-3AB66943F78D}"/>
                </c:ext>
              </c:extLst>
            </c:dLbl>
            <c:dLbl>
              <c:idx val="3"/>
              <c:layout>
                <c:manualLayout>
                  <c:x val="1.8050048095320844E-2"/>
                  <c:y val="-1.7485979818667498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58-49CF-90DD-3AB66943F78D}"/>
                </c:ext>
              </c:extLst>
            </c:dLbl>
            <c:dLbl>
              <c:idx val="4"/>
              <c:layout>
                <c:manualLayout>
                  <c:x val="1.0703335830069061E-3"/>
                  <c:y val="-1.141615923953655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C89-41BB-86B3-26008372C449}"/>
                </c:ext>
              </c:extLst>
            </c:dLbl>
            <c:dLbl>
              <c:idx val="6"/>
              <c:layout>
                <c:manualLayout>
                  <c:x val="-3.1940895456061092E-4"/>
                  <c:y val="-2.18891203869281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458-49CF-90DD-3AB66943F78D}"/>
                </c:ext>
              </c:extLst>
            </c:dLbl>
            <c:dLbl>
              <c:idx val="9"/>
              <c:layout>
                <c:manualLayout>
                  <c:x val="5.1181029168802031E-2"/>
                  <c:y val="-2.866557444910991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C89-41BB-86B3-26008372C4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Аркуш1!$A$2:$A$11</c:f>
              <c:strCache>
                <c:ptCount val="10"/>
                <c:pt idx="0">
                  <c:v>Вроджені аномалії (вади розвитку)</c:v>
                </c:pt>
                <c:pt idx="1">
                  <c:v>Хвороби центральної нервової системи</c:v>
                </c:pt>
                <c:pt idx="2">
                  <c:v>Розлади психіки та поведінки</c:v>
                </c:pt>
                <c:pt idx="3">
                  <c:v>Хвороби ендокринної системи</c:v>
                </c:pt>
                <c:pt idx="4">
                  <c:v>Хвороби вуха та сосковидного відростку</c:v>
                </c:pt>
                <c:pt idx="5">
                  <c:v>Хвороби кістково-м'язової системи</c:v>
                </c:pt>
                <c:pt idx="6">
                  <c:v>Новоутворення</c:v>
                </c:pt>
                <c:pt idx="7">
                  <c:v>Хвороби ока та придаткового апарату</c:v>
                </c:pt>
                <c:pt idx="8">
                  <c:v>Деякі інфекційні та паразитарні хвороби</c:v>
                </c:pt>
                <c:pt idx="9">
                  <c:v>Інші</c:v>
                </c:pt>
              </c:strCache>
            </c:strRef>
          </c:cat>
          <c:val>
            <c:numRef>
              <c:f>Аркуш1!$B$2:$B$11</c:f>
              <c:numCache>
                <c:formatCode>General</c:formatCode>
                <c:ptCount val="10"/>
                <c:pt idx="0">
                  <c:v>65</c:v>
                </c:pt>
                <c:pt idx="1">
                  <c:v>42</c:v>
                </c:pt>
                <c:pt idx="2">
                  <c:v>54</c:v>
                </c:pt>
                <c:pt idx="3">
                  <c:v>18</c:v>
                </c:pt>
                <c:pt idx="4">
                  <c:v>16</c:v>
                </c:pt>
                <c:pt idx="5">
                  <c:v>10</c:v>
                </c:pt>
                <c:pt idx="6">
                  <c:v>6</c:v>
                </c:pt>
                <c:pt idx="7">
                  <c:v>9</c:v>
                </c:pt>
                <c:pt idx="8">
                  <c:v>5</c:v>
                </c:pt>
                <c:pt idx="9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458-49CF-90DD-3AB66943F78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1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2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3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4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5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6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7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8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9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ayout>
        <c:manualLayout>
          <c:xMode val="edge"/>
          <c:yMode val="edge"/>
          <c:x val="0.63702700148012226"/>
          <c:y val="8.330505134132737E-4"/>
          <c:w val="0.34346150158942906"/>
          <c:h val="0.9991669605148541"/>
        </c:manualLayout>
      </c:layout>
      <c:overlay val="0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solidFill>
          <a:schemeClr val="accent1">
            <a:lumMod val="20000"/>
            <a:lumOff val="80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6612281067131517E-2"/>
          <c:y val="3.0422487117807977E-2"/>
          <c:w val="0.9674738786957281"/>
          <c:h val="0.8647769445892615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</c:strCache>
            </c:strRef>
          </c:tx>
          <c:spPr>
            <a:solidFill>
              <a:srgbClr val="00B0F0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7A62-4B9A-975D-74E24FA7106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6441-4F1B-B615-D19F8B653BD0}"/>
              </c:ext>
            </c:extLst>
          </c:dPt>
          <c:dLbls>
            <c:dLbl>
              <c:idx val="0"/>
              <c:layout>
                <c:manualLayout>
                  <c:x val="3.8127040231226497E-2"/>
                  <c:y val="-0.122940820096176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/>
                      <a:t>28</a:t>
                    </a:r>
                    <a:r>
                      <a:rPr lang="en-US" sz="2400" baseline="0" dirty="0"/>
                      <a:t> </a:t>
                    </a:r>
                    <a:endParaRPr lang="en-US" sz="2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7A62-4B9A-975D-74E24FA7106B}"/>
                </c:ext>
              </c:extLst>
            </c:dLbl>
            <c:dLbl>
              <c:idx val="1"/>
              <c:layout>
                <c:manualLayout>
                  <c:x val="4.5535754926735214E-2"/>
                  <c:y val="-0.12793450694011629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/>
                      <a:t>23</a:t>
                    </a:r>
                    <a:r>
                      <a:rPr lang="en-US" sz="2400" baseline="0" dirty="0"/>
                      <a:t> </a:t>
                    </a:r>
                    <a:endParaRPr lang="en-US" sz="2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441-4F1B-B615-D19F8B653B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2023р.</c:v>
                </c:pt>
                <c:pt idx="1">
                  <c:v>2024р.</c:v>
                </c:pt>
              </c:strCache>
            </c:strRef>
          </c:cat>
          <c:val>
            <c:numRef>
              <c:f>Аркуш1!$B$2:$C$2</c:f>
              <c:numCache>
                <c:formatCode>#,##0.00</c:formatCode>
                <c:ptCount val="2"/>
                <c:pt idx="0" formatCode="0.00">
                  <c:v>28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62-4B9A-975D-74E24FA7106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46"/>
        <c:shape val="cylinder"/>
        <c:axId val="207577088"/>
        <c:axId val="207578624"/>
        <c:axId val="0"/>
      </c:bar3DChart>
      <c:catAx>
        <c:axId val="207577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7578624"/>
        <c:crosses val="autoZero"/>
        <c:auto val="1"/>
        <c:lblAlgn val="ctr"/>
        <c:lblOffset val="100"/>
        <c:noMultiLvlLbl val="0"/>
      </c:catAx>
      <c:valAx>
        <c:axId val="207578624"/>
        <c:scaling>
          <c:orientation val="minMax"/>
          <c:min val="0"/>
        </c:scaling>
        <c:delete val="1"/>
        <c:axPos val="l"/>
        <c:numFmt formatCode="0.00" sourceLinked="1"/>
        <c:majorTickMark val="out"/>
        <c:minorTickMark val="none"/>
        <c:tickLblPos val="nextTo"/>
        <c:crossAx val="2075770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1"/>
      </a:pPr>
      <a:endParaRPr lang="uk-UA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р.</a:t>
            </a:r>
          </a:p>
        </c:rich>
      </c:tx>
      <c:layout>
        <c:manualLayout>
          <c:xMode val="edge"/>
          <c:yMode val="edge"/>
          <c:x val="0.4590929805985276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497649920983837"/>
          <c:y val="0"/>
          <c:w val="0.81116582284508065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2024р.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10"/>
          <c:dPt>
            <c:idx val="0"/>
            <c:bubble3D val="0"/>
            <c:explosion val="12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0E82-4690-A80F-2CD4C29B4D95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0E82-4690-A80F-2CD4C29B4D95}"/>
              </c:ext>
            </c:extLst>
          </c:dPt>
          <c:dPt>
            <c:idx val="2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0E82-4690-A80F-2CD4C29B4D95}"/>
              </c:ext>
            </c:extLst>
          </c:dPt>
          <c:dPt>
            <c:idx val="3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0E82-4690-A80F-2CD4C29B4D95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0E82-4690-A80F-2CD4C29B4D95}"/>
              </c:ext>
            </c:extLst>
          </c:dPt>
          <c:dPt>
            <c:idx val="5"/>
            <c:bubble3D val="0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0E82-4690-A80F-2CD4C29B4D95}"/>
              </c:ext>
            </c:extLst>
          </c:dPt>
          <c:dLbls>
            <c:dLbl>
              <c:idx val="0"/>
              <c:layout>
                <c:manualLayout>
                  <c:x val="-0.24398989681418631"/>
                  <c:y val="-9.6214258667728148E-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23</a:t>
                    </a:r>
                    <a:endParaRPr lang="en-US" sz="28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E82-4690-A80F-2CD4C29B4D95}"/>
                </c:ext>
              </c:extLst>
            </c:dLbl>
            <c:dLbl>
              <c:idx val="1"/>
              <c:layout>
                <c:manualLayout>
                  <c:x val="-3.9928953472289927E-3"/>
                  <c:y val="9.0942454634600108E-3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10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E82-4690-A80F-2CD4C29B4D95}"/>
                </c:ext>
              </c:extLst>
            </c:dLbl>
            <c:dLbl>
              <c:idx val="2"/>
              <c:layout>
                <c:manualLayout>
                  <c:x val="2.1028417477423112E-2"/>
                  <c:y val="-3.3799625231802889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5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E82-4690-A80F-2CD4C29B4D95}"/>
                </c:ext>
              </c:extLst>
            </c:dLbl>
            <c:dLbl>
              <c:idx val="3"/>
              <c:layout>
                <c:manualLayout>
                  <c:x val="-2.5097834934440389E-3"/>
                  <c:y val="-4.1199258230822369E-3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E82-4690-A80F-2CD4C29B4D95}"/>
                </c:ext>
              </c:extLst>
            </c:dLbl>
            <c:dLbl>
              <c:idx val="4"/>
              <c:layout>
                <c:manualLayout>
                  <c:x val="1.3581540826529478E-2"/>
                  <c:y val="-1.1393924094876549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E82-4690-A80F-2CD4C29B4D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лікарі ЗПСМ</c:v>
                </c:pt>
                <c:pt idx="1">
                  <c:v>педіатри</c:v>
                </c:pt>
                <c:pt idx="2">
                  <c:v>терапевти</c:v>
                </c:pt>
                <c:pt idx="3">
                  <c:v>гінекологи</c:v>
                </c:pt>
                <c:pt idx="4">
                  <c:v>ультразвукової діагностики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</c:v>
                </c:pt>
                <c:pt idx="1">
                  <c:v>10</c:v>
                </c:pt>
                <c:pt idx="2">
                  <c:v>5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E82-4690-A80F-2CD4C29B4D9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1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2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3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4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ayout>
        <c:manualLayout>
          <c:xMode val="edge"/>
          <c:yMode val="edge"/>
          <c:x val="0"/>
          <c:y val="0.80456393973827134"/>
          <c:w val="1"/>
          <c:h val="0.19543606026172861"/>
        </c:manualLayout>
      </c:layout>
      <c:overlay val="0"/>
      <c:txPr>
        <a:bodyPr/>
        <a:lstStyle/>
        <a:p>
          <a:pPr>
            <a:defRPr sz="1400"/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bg2"/>
        </a:solidFill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  <c:pt idx="0">
                  <c:v>Всього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7.2500747720540418E-3"/>
                  <c:y val="0.13181824594445415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4</a:t>
                    </a:r>
                    <a:r>
                      <a:rPr lang="en-US" dirty="0"/>
                      <a:t>6189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26E7-4EAD-A918-1AFECCC42B55}"/>
                </c:ext>
              </c:extLst>
            </c:dLbl>
            <c:dLbl>
              <c:idx val="1"/>
              <c:layout>
                <c:manualLayout>
                  <c:x val="1.3133883932649094E-2"/>
                  <c:y val="0.1346243715424917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48868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26E7-4EAD-A918-1AFECCC42B55}"/>
                </c:ext>
              </c:extLst>
            </c:dLbl>
            <c:dLbl>
              <c:idx val="2"/>
              <c:layout>
                <c:manualLayout>
                  <c:x val="1.4619883040935675E-2"/>
                  <c:y val="0.12065943107785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E7-4EAD-A918-1AFECCC42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2019р.</c:v>
                </c:pt>
                <c:pt idx="1">
                  <c:v>2024 р.</c:v>
                </c:pt>
              </c:strCache>
            </c:strRef>
          </c:cat>
          <c:val>
            <c:numRef>
              <c:f>Аркуш1!$B$2:$C$2</c:f>
              <c:numCache>
                <c:formatCode>General</c:formatCode>
                <c:ptCount val="2"/>
                <c:pt idx="0" formatCode="0.00">
                  <c:v>46189</c:v>
                </c:pt>
                <c:pt idx="1">
                  <c:v>48868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6E7-4EAD-A918-1AFECCC42B55}"/>
            </c:ext>
          </c:extLst>
        </c:ser>
        <c:ser>
          <c:idx val="1"/>
          <c:order val="1"/>
          <c:tx>
            <c:strRef>
              <c:f>Аркуш1!$A$3</c:f>
              <c:strCache>
                <c:ptCount val="1"/>
                <c:pt idx="0">
                  <c:v>дорослі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6081871345029246E-2"/>
                  <c:y val="0.10943507700683305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r>
                      <a:rPr lang="en-US" dirty="0"/>
                      <a:t>5151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26E7-4EAD-A918-1AFECCC42B55}"/>
                </c:ext>
              </c:extLst>
            </c:dLbl>
            <c:dLbl>
              <c:idx val="1"/>
              <c:layout>
                <c:manualLayout>
                  <c:x val="1.4619883040935725E-2"/>
                  <c:y val="9.5405131549933478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39146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26E7-4EAD-A918-1AFECCC42B55}"/>
                </c:ext>
              </c:extLst>
            </c:dLbl>
            <c:dLbl>
              <c:idx val="2"/>
              <c:layout>
                <c:manualLayout>
                  <c:x val="1.6081871345029246E-2"/>
                  <c:y val="0.10662926467345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6E7-4EAD-A918-1AFECCC42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2019р.</c:v>
                </c:pt>
                <c:pt idx="1">
                  <c:v>2024 р.</c:v>
                </c:pt>
              </c:strCache>
            </c:strRef>
          </c:cat>
          <c:val>
            <c:numRef>
              <c:f>Аркуш1!$B$3:$C$3</c:f>
              <c:numCache>
                <c:formatCode>General</c:formatCode>
                <c:ptCount val="2"/>
                <c:pt idx="0" formatCode="0.00">
                  <c:v>35151</c:v>
                </c:pt>
                <c:pt idx="1">
                  <c:v>39146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6E7-4EAD-A918-1AFECCC42B55}"/>
            </c:ext>
          </c:extLst>
        </c:ser>
        <c:ser>
          <c:idx val="2"/>
          <c:order val="2"/>
          <c:tx>
            <c:strRef>
              <c:f>Аркуш1!$A$4</c:f>
              <c:strCache>
                <c:ptCount val="1"/>
                <c:pt idx="0">
                  <c:v>діти та підлітки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7.3099543112665902E-3"/>
                  <c:y val="0.1035616913524574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en-US" dirty="0"/>
                      <a:t>1038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26E7-4EAD-A918-1AFECCC42B55}"/>
                </c:ext>
              </c:extLst>
            </c:dLbl>
            <c:dLbl>
              <c:idx val="1"/>
              <c:layout>
                <c:manualLayout>
                  <c:x val="1.3157894736842106E-2"/>
                  <c:y val="9.259909826905310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9722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26E7-4EAD-A918-1AFECCC42B55}"/>
                </c:ext>
              </c:extLst>
            </c:dLbl>
            <c:dLbl>
              <c:idx val="2"/>
              <c:layout>
                <c:manualLayout>
                  <c:x val="1.0233918128655078E-2"/>
                  <c:y val="0.109435297954335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6E7-4EAD-A918-1AFECCC42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2019р.</c:v>
                </c:pt>
                <c:pt idx="1">
                  <c:v>2024 р.</c:v>
                </c:pt>
              </c:strCache>
            </c:strRef>
          </c:cat>
          <c:val>
            <c:numRef>
              <c:f>Аркуш1!$B$4:$C$4</c:f>
              <c:numCache>
                <c:formatCode>General</c:formatCode>
                <c:ptCount val="2"/>
                <c:pt idx="0" formatCode="0.00">
                  <c:v>11038</c:v>
                </c:pt>
                <c:pt idx="1">
                  <c:v>9722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26E7-4EAD-A918-1AFECCC42B5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2195328"/>
        <c:axId val="202196864"/>
        <c:axId val="0"/>
      </c:bar3DChart>
      <c:catAx>
        <c:axId val="202195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2196864"/>
        <c:crosses val="autoZero"/>
        <c:auto val="1"/>
        <c:lblAlgn val="ctr"/>
        <c:lblOffset val="100"/>
        <c:noMultiLvlLbl val="0"/>
      </c:catAx>
      <c:valAx>
        <c:axId val="202196864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202195328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 b="1"/>
      </a:pPr>
      <a:endParaRPr lang="uk-UA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view3D>
      <c:rotX val="10"/>
      <c:rotY val="0"/>
      <c:depthPercent val="100"/>
      <c:rAngAx val="1"/>
    </c:view3D>
    <c:floor>
      <c:thickness val="0"/>
      <c:spPr>
        <a:solidFill>
          <a:schemeClr val="bg1">
            <a:lumMod val="8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030303381223364"/>
          <c:y val="2.5008912312669482E-2"/>
          <c:w val="0.88686868326950408"/>
          <c:h val="0.87796322113580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0A4B-472F-B968-5DD52B52BF1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0A4B-472F-B968-5DD52B52BF10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0A4B-472F-B968-5DD52B52BF10}"/>
              </c:ext>
            </c:extLst>
          </c:dPt>
          <c:dLbls>
            <c:dLbl>
              <c:idx val="0"/>
              <c:layout>
                <c:manualLayout>
                  <c:x val="-9.8991015636395955E-3"/>
                  <c:y val="0.1672213197454793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40 166,7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A4B-472F-B968-5DD52B52BF10}"/>
                </c:ext>
              </c:extLst>
            </c:dLbl>
            <c:dLbl>
              <c:idx val="1"/>
              <c:layout>
                <c:manualLayout>
                  <c:x val="-5.6565658365248022E-3"/>
                  <c:y val="0.18219636330477593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41 048,2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A4B-472F-B968-5DD52B52BF10}"/>
                </c:ext>
              </c:extLst>
            </c:dLbl>
            <c:dLbl>
              <c:idx val="2"/>
              <c:layout>
                <c:manualLayout>
                  <c:x val="1.414141459131201E-3"/>
                  <c:y val="0.10732114550829271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r>
                      <a:rPr lang="en-US" sz="2000" b="1" dirty="0"/>
                      <a:t>3 367,5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A4B-472F-B968-5DD52B52BF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2023 рік</c:v>
                </c:pt>
                <c:pt idx="1">
                  <c:v>2024 рік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40166.699999999997</c:v>
                </c:pt>
                <c:pt idx="1">
                  <c:v>41048.199999999997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A4B-472F-B968-5DD52B52BF1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6668544"/>
        <c:axId val="206670080"/>
        <c:axId val="0"/>
      </c:bar3DChart>
      <c:catAx>
        <c:axId val="2066685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4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6670080"/>
        <c:crosses val="autoZero"/>
        <c:auto val="1"/>
        <c:lblAlgn val="ctr"/>
        <c:lblOffset val="100"/>
        <c:noMultiLvlLbl val="0"/>
      </c:catAx>
      <c:valAx>
        <c:axId val="206670080"/>
        <c:scaling>
          <c:orientation val="minMax"/>
          <c:min val="0"/>
        </c:scaling>
        <c:delete val="1"/>
        <c:axPos val="l"/>
        <c:majorGridlines>
          <c:spPr>
            <a:ln>
              <a:noFill/>
            </a:ln>
          </c:spPr>
        </c:majorGridlines>
        <c:numFmt formatCode="#\ ##0.0" sourceLinked="1"/>
        <c:majorTickMark val="out"/>
        <c:minorTickMark val="none"/>
        <c:tickLblPos val="nextTo"/>
        <c:crossAx val="206668544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view3D>
      <c:rotX val="10"/>
      <c:rotY val="0"/>
      <c:depthPercent val="10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313131673049602"/>
          <c:y val="2.5463469737244983E-3"/>
          <c:w val="0.88686868326950408"/>
          <c:h val="0.87796322113580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4718-49F6-8CD1-B945B193C1B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4718-49F6-8CD1-B945B193C1B3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4718-49F6-8CD1-B945B193C1B3}"/>
              </c:ext>
            </c:extLst>
          </c:dPt>
          <c:dLbls>
            <c:dLbl>
              <c:idx val="0"/>
              <c:layout>
                <c:manualLayout>
                  <c:x val="5.9929278732255096E-3"/>
                  <c:y val="-6.2396014830402767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2739,8</a:t>
                    </a:r>
                    <a:endParaRPr lang="en-US" sz="2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4718-49F6-8CD1-B945B193C1B3}"/>
                </c:ext>
              </c:extLst>
            </c:dLbl>
            <c:dLbl>
              <c:idx val="1"/>
              <c:layout>
                <c:manualLayout>
                  <c:x val="5.9929278732255096E-3"/>
                  <c:y val="-5.4908689573635747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2900,8</a:t>
                    </a:r>
                    <a:endParaRPr lang="en-US" sz="2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718-49F6-8CD1-B945B193C1B3}"/>
                </c:ext>
              </c:extLst>
            </c:dLbl>
            <c:dLbl>
              <c:idx val="2"/>
              <c:layout>
                <c:manualLayout>
                  <c:x val="2.9964639366127548E-3"/>
                  <c:y val="-1.3637115783027735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en-US" sz="2400" b="1" dirty="0"/>
                      <a:t> 938,5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4718-49F6-8CD1-B945B193C1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2023рік</c:v>
                </c:pt>
                <c:pt idx="1">
                  <c:v>2024 рік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2739.8</c:v>
                </c:pt>
                <c:pt idx="1">
                  <c:v>2900.8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718-49F6-8CD1-B945B193C1B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1446144"/>
        <c:axId val="201447680"/>
        <c:axId val="0"/>
      </c:bar3DChart>
      <c:catAx>
        <c:axId val="201446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1447680"/>
        <c:crosses val="autoZero"/>
        <c:auto val="1"/>
        <c:lblAlgn val="ctr"/>
        <c:lblOffset val="100"/>
        <c:noMultiLvlLbl val="0"/>
      </c:catAx>
      <c:valAx>
        <c:axId val="201447680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#\ ##0.0" sourceLinked="1"/>
        <c:majorTickMark val="out"/>
        <c:minorTickMark val="none"/>
        <c:tickLblPos val="none"/>
        <c:crossAx val="201446144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view3D>
      <c:rotX val="10"/>
      <c:rotY val="0"/>
      <c:depthPercent val="100"/>
      <c:rAngAx val="1"/>
    </c:view3D>
    <c:floor>
      <c:thickness val="0"/>
      <c:spPr>
        <a:solidFill>
          <a:schemeClr val="bg1">
            <a:lumMod val="85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313131673049602"/>
          <c:y val="2.5463469737244983E-3"/>
          <c:w val="0.88686868326950408"/>
          <c:h val="0.87796322113580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chemeClr val="accent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542A-48BD-B8A4-1675536EEFB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542A-48BD-B8A4-1675536EEFBB}"/>
              </c:ext>
            </c:extLst>
          </c:dPt>
          <c:dLbls>
            <c:dLbl>
              <c:idx val="0"/>
              <c:layout>
                <c:manualLayout>
                  <c:x val="-8.4848487547872029E-3"/>
                  <c:y val="0.15431973300161916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101,2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42A-48BD-B8A4-1675536EEFBB}"/>
                </c:ext>
              </c:extLst>
            </c:dLbl>
            <c:dLbl>
              <c:idx val="1"/>
              <c:layout>
                <c:manualLayout>
                  <c:x val="4.2424243773934974E-3"/>
                  <c:y val="0.1420116323677573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82,0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42A-48BD-B8A4-1675536EEFB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en-US" sz="2000" b="1" dirty="0"/>
                      <a:t>14,1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542A-48BD-B8A4-1675536EEF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2023 рік</c:v>
                </c:pt>
                <c:pt idx="1">
                  <c:v>2024 рік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101.2</c:v>
                </c:pt>
                <c:pt idx="1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42A-48BD-B8A4-1675536EEFB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7512704"/>
        <c:axId val="207514624"/>
        <c:axId val="0"/>
      </c:bar3DChart>
      <c:catAx>
        <c:axId val="2075127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4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7514624"/>
        <c:crosses val="autoZero"/>
        <c:auto val="1"/>
        <c:lblAlgn val="ctr"/>
        <c:lblOffset val="100"/>
        <c:noMultiLvlLbl val="0"/>
      </c:catAx>
      <c:valAx>
        <c:axId val="20751462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#\ ##0.0" sourceLinked="1"/>
        <c:majorTickMark val="out"/>
        <c:minorTickMark val="none"/>
        <c:tickLblPos val="none"/>
        <c:crossAx val="207512704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solidFill>
          <a:schemeClr val="bg1">
            <a:lumMod val="85000"/>
          </a:schemeClr>
        </a:solidFill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  <c:pt idx="0">
                  <c:v>Витрати всього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8.7719298245613909E-3"/>
                  <c:y val="-5.892669889848831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40 562,20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7A62-4B9A-975D-74E24FA7106B}"/>
                </c:ext>
              </c:extLst>
            </c:dLbl>
            <c:dLbl>
              <c:idx val="1"/>
              <c:layout>
                <c:manualLayout>
                  <c:x val="8.771929824561403E-3"/>
                  <c:y val="-7.01508320220099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441-4F1B-B615-D19F8B653B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2023 р.</c:v>
                </c:pt>
                <c:pt idx="1">
                  <c:v>2024 р.</c:v>
                </c:pt>
              </c:strCache>
            </c:strRef>
          </c:cat>
          <c:val>
            <c:numRef>
              <c:f>Аркуш1!$B$2:$C$2</c:f>
              <c:numCache>
                <c:formatCode>#,##0.00</c:formatCode>
                <c:ptCount val="2"/>
                <c:pt idx="0" formatCode="0.00">
                  <c:v>40562.199999999997</c:v>
                </c:pt>
                <c:pt idx="1">
                  <c:v>38764.300000000003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62-4B9A-975D-74E24FA7106B}"/>
            </c:ext>
          </c:extLst>
        </c:ser>
        <c:ser>
          <c:idx val="1"/>
          <c:order val="1"/>
          <c:tx>
            <c:strRef>
              <c:f>Аркуш1!$A$3</c:f>
              <c:strCache>
                <c:ptCount val="1"/>
                <c:pt idx="0">
                  <c:v>заробітна плата та відрахування на соціальні заходи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3.0701754385964911E-2"/>
                  <c:y val="-5.612066561760792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34 874,10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441-4F1B-B615-D19F8B653BD0}"/>
                </c:ext>
              </c:extLst>
            </c:dLbl>
            <c:dLbl>
              <c:idx val="1"/>
              <c:layout>
                <c:manualLayout>
                  <c:x val="3.3625730994152045E-2"/>
                  <c:y val="-6.734479874112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441-4F1B-B615-D19F8B653B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2023 р.</c:v>
                </c:pt>
                <c:pt idx="1">
                  <c:v>2024 р.</c:v>
                </c:pt>
              </c:strCache>
            </c:strRef>
          </c:cat>
          <c:val>
            <c:numRef>
              <c:f>Аркуш1!$B$3:$C$3</c:f>
              <c:numCache>
                <c:formatCode>#,##0.00</c:formatCode>
                <c:ptCount val="2"/>
                <c:pt idx="0" formatCode="0.00">
                  <c:v>34874.1</c:v>
                </c:pt>
                <c:pt idx="1">
                  <c:v>34491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A62-4B9A-975D-74E24FA7106B}"/>
            </c:ext>
          </c:extLst>
        </c:ser>
        <c:ser>
          <c:idx val="2"/>
          <c:order val="2"/>
          <c:tx>
            <c:strRef>
              <c:f>Аркуш1!$A$4</c:f>
              <c:strCache>
                <c:ptCount val="1"/>
                <c:pt idx="0">
                  <c:v>розвиток закладу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2.7777777777777776E-2"/>
                  <c:y val="-6.453876546024911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5 688,10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441-4F1B-B615-D19F8B653BD0}"/>
                </c:ext>
              </c:extLst>
            </c:dLbl>
            <c:dLbl>
              <c:idx val="1"/>
              <c:layout>
                <c:manualLayout>
                  <c:x val="3.5087719298245508E-2"/>
                  <c:y val="-6.1732732179368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441-4F1B-B615-D19F8B653B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2023 р.</c:v>
                </c:pt>
                <c:pt idx="1">
                  <c:v>2024 р.</c:v>
                </c:pt>
              </c:strCache>
            </c:strRef>
          </c:cat>
          <c:val>
            <c:numRef>
              <c:f>Аркуш1!$B$4:$C$4</c:f>
              <c:numCache>
                <c:formatCode>#,##0.00</c:formatCode>
                <c:ptCount val="2"/>
                <c:pt idx="0" formatCode="0.00">
                  <c:v>5688.1</c:v>
                </c:pt>
                <c:pt idx="1">
                  <c:v>4273.3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A62-4B9A-975D-74E24FA7106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7577088"/>
        <c:axId val="207578624"/>
        <c:axId val="0"/>
      </c:bar3DChart>
      <c:catAx>
        <c:axId val="207577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7578624"/>
        <c:crosses val="autoZero"/>
        <c:auto val="1"/>
        <c:lblAlgn val="ctr"/>
        <c:lblOffset val="100"/>
        <c:noMultiLvlLbl val="0"/>
      </c:catAx>
      <c:valAx>
        <c:axId val="207578624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207577088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 b="1"/>
      </a:pPr>
      <a:endParaRPr lang="uk-UA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Дохід ПМГ первинка </a:t>
            </a: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38</a:t>
            </a:r>
            <a:r>
              <a:rPr lang="uk-UA" sz="2000" baseline="0" dirty="0">
                <a:latin typeface="Times New Roman" pitchFamily="18" charset="0"/>
                <a:cs typeface="Times New Roman" pitchFamily="18" charset="0"/>
              </a:rPr>
              <a:t> 698,7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c:rich>
      </c:tx>
      <c:layout>
        <c:manualLayout>
          <c:xMode val="edge"/>
          <c:yMode val="edge"/>
          <c:x val="0.21274117051158081"/>
          <c:y val="1.3440860215053769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Дохід ПМГ первинка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20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DAC8-438E-91D5-221B0507BE2D}"/>
              </c:ext>
            </c:extLst>
          </c:dPt>
          <c:dPt>
            <c:idx val="1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DAC8-438E-91D5-221B0507BE2D}"/>
              </c:ext>
            </c:extLst>
          </c:dPt>
          <c:dLbls>
            <c:dLbl>
              <c:idx val="0"/>
              <c:layout>
                <c:manualLayout>
                  <c:x val="-9.4439149053736723E-2"/>
                  <c:y val="-0.2861512573025146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89%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DAC8-438E-91D5-221B0507BE2D}"/>
                </c:ext>
              </c:extLst>
            </c:dLbl>
            <c:dLbl>
              <c:idx val="1"/>
              <c:layout>
                <c:manualLayout>
                  <c:x val="4.1050329235161456E-2"/>
                  <c:y val="-5.7171281009228702E-4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10</a:t>
                    </a:r>
                    <a:r>
                      <a:rPr lang="en-US" sz="2000" b="1" dirty="0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DAC8-438E-91D5-221B0507BE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заробітна плата</c:v>
                </c:pt>
                <c:pt idx="1">
                  <c:v>розвиток закладу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0.89</c:v>
                </c:pt>
                <c:pt idx="1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AC8-438E-91D5-221B0507BE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24593843532716306"/>
          <c:y val="0.74757979849293021"/>
          <c:w val="0.56107910853248621"/>
          <c:h val="0.24633223266446538"/>
        </c:manualLayout>
      </c:layout>
      <c:overlay val="0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0.09334</cdr:x>
      <cdr:y>0.15968</cdr:y>
    </cdr:from>
    <cdr:to>
      <cdr:x>0.16794</cdr:x>
      <cdr:y>0.25514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10816" y="722709"/>
          <a:ext cx="64807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0.23426</cdr:x>
      <cdr:y>0.74835</cdr:y>
    </cdr:from>
    <cdr:to>
      <cdr:x>0.31465</cdr:x>
      <cdr:y>0.8231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34952" y="3387005"/>
          <a:ext cx="698376" cy="3383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0.19878</cdr:x>
      <cdr:y>0.56841</cdr:y>
    </cdr:from>
    <cdr:to>
      <cdr:x>0.30405</cdr:x>
      <cdr:y>0.77044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726797" y="2736304"/>
          <a:ext cx="914459" cy="972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0.30655</cdr:x>
      <cdr:y>0.31412</cdr:y>
    </cdr:from>
    <cdr:to>
      <cdr:x>0.37865</cdr:x>
      <cdr:y>0.4207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662901" y="1512168"/>
          <a:ext cx="626318" cy="5130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0.47465</cdr:x>
      <cdr:y>0.60516</cdr:y>
    </cdr:from>
    <cdr:to>
      <cdr:x>0.53847</cdr:x>
      <cdr:y>0.67991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123184" y="2738933"/>
          <a:ext cx="554360" cy="3383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0.46636</cdr:x>
      <cdr:y>0.55743</cdr:y>
    </cdr:from>
    <cdr:to>
      <cdr:x>0.54676</cdr:x>
      <cdr:y>0.63218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051176" y="2522909"/>
          <a:ext cx="698376" cy="3383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0.54925</cdr:x>
      <cdr:y>0.30287</cdr:y>
    </cdr:from>
    <cdr:to>
      <cdr:x>0.62965</cdr:x>
      <cdr:y>0.39354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4771256" y="1370781"/>
          <a:ext cx="698376" cy="4103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0.72101</cdr:x>
      <cdr:y>0.31412</cdr:y>
    </cdr:from>
    <cdr:to>
      <cdr:x>0.80141</cdr:x>
      <cdr:y>0.4207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6263301" y="1512168"/>
          <a:ext cx="698419" cy="513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0.8228</cdr:x>
      <cdr:y>0.73244</cdr:y>
    </cdr:from>
    <cdr:to>
      <cdr:x>0.9032</cdr:x>
      <cdr:y>0.83901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7147520" y="3314997"/>
          <a:ext cx="698376" cy="4823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0.8228</cdr:x>
      <cdr:y>0.68471</cdr:y>
    </cdr:from>
    <cdr:to>
      <cdr:x>0.88662</cdr:x>
      <cdr:y>0.79128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7147520" y="3098973"/>
          <a:ext cx="554360" cy="4823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0.87851</cdr:x>
      <cdr:y>0.35899</cdr:y>
    </cdr:from>
    <cdr:to>
      <cdr:x>0.98377</cdr:x>
      <cdr:y>0.56102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7631453" y="1728192"/>
          <a:ext cx="914373" cy="972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E1354F-126E-4CDD-8F4D-F33EEE2DB7EE}" type="datetimeFigureOut">
              <a:rPr lang="uk-UA" smtClean="0"/>
              <a:t>27.02.2025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33A66-F24C-4E82-B9DF-FC4317F7CC3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26479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A33A66-F24C-4E82-B9DF-FC4317F7CC3C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95735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A33A66-F24C-4E82-B9DF-FC4317F7CC3C}" type="slidenum">
              <a:rPr lang="uk-UA" smtClean="0"/>
              <a:t>71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841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B047E4D-90B3-4A1F-A689-79DBD64D983A}" type="datetimeFigureOut">
              <a:rPr lang="uk-UA" smtClean="0"/>
              <a:pPr/>
              <a:t>27.02.2025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27.02.2025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27.02.2025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27.02.2025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27.02.2025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27.02.2025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B047E4D-90B3-4A1F-A689-79DBD64D983A}" type="datetimeFigureOut">
              <a:rPr lang="uk-UA" smtClean="0"/>
              <a:pPr/>
              <a:t>27.02.2025</a:t>
            </a:fld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B047E4D-90B3-4A1F-A689-79DBD64D983A}" type="datetimeFigureOut">
              <a:rPr lang="uk-UA" smtClean="0"/>
              <a:pPr/>
              <a:t>27.02.2025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27.02.2025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27.02.2025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27.02.2025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B047E4D-90B3-4A1F-A689-79DBD64D983A}" type="datetimeFigureOut">
              <a:rPr lang="uk-UA" smtClean="0"/>
              <a:pPr/>
              <a:t>27.02.2025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7" Type="http://schemas.openxmlformats.org/officeDocument/2006/relationships/chart" Target="../charts/chart16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58576B-A6CE-45F5-B84C-8F82176838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58570" y="1358770"/>
            <a:ext cx="5904656" cy="44284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bliqueTopLef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D55557-D781-43A0-B30A-8DED792D2CDA}"/>
              </a:ext>
            </a:extLst>
          </p:cNvPr>
          <p:cNvSpPr txBox="1"/>
          <p:nvPr/>
        </p:nvSpPr>
        <p:spPr>
          <a:xfrm>
            <a:off x="4716016" y="1196752"/>
            <a:ext cx="4104456" cy="2806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Підсумки надання первинної медичної допомоги з профілактики захворювань населення та підтримки громадського здоров’я на території громади у 2024 році.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F1CB6A-50DC-4F60-B850-4E401ACF924F}"/>
              </a:ext>
            </a:extLst>
          </p:cNvPr>
          <p:cNvSpPr txBox="1"/>
          <p:nvPr/>
        </p:nvSpPr>
        <p:spPr>
          <a:xfrm>
            <a:off x="4590452" y="4867657"/>
            <a:ext cx="4644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1800" b="1" dirty="0">
                <a:solidFill>
                  <a:srgbClr val="002060"/>
                </a:solidFill>
              </a:rPr>
              <a:t>Доповідач: генеральний директор    </a:t>
            </a:r>
            <a:r>
              <a:rPr lang="uk-UA" sz="1800" b="1" dirty="0" err="1">
                <a:solidFill>
                  <a:srgbClr val="002060"/>
                </a:solidFill>
              </a:rPr>
              <a:t>Попіка</a:t>
            </a:r>
            <a:r>
              <a:rPr lang="uk-UA" sz="1800" b="1" dirty="0">
                <a:solidFill>
                  <a:srgbClr val="002060"/>
                </a:solidFill>
              </a:rPr>
              <a:t> О.О.</a:t>
            </a:r>
          </a:p>
        </p:txBody>
      </p:sp>
      <p:pic>
        <p:nvPicPr>
          <p:cNvPr id="10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DB0EFFD8-67F9-424C-8636-B4A4AC447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76896"/>
            <a:ext cx="1415387" cy="85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095272"/>
      </p:ext>
    </p:extLst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B3E36280-48AD-437E-A584-3D714CF6A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715" y="6191269"/>
            <a:ext cx="1065873" cy="64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6D5D86-31E3-47E1-9C79-3968FB21AF69}"/>
              </a:ext>
            </a:extLst>
          </p:cNvPr>
          <p:cNvSpPr txBox="1"/>
          <p:nvPr/>
        </p:nvSpPr>
        <p:spPr>
          <a:xfrm>
            <a:off x="686771" y="908720"/>
            <a:ext cx="79208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uk-UA" sz="2400" b="1" dirty="0">
                <a:latin typeface="Times New Roman"/>
                <a:ea typeface="Calibri"/>
                <a:cs typeface="Times New Roman"/>
              </a:rPr>
              <a:t>Дохід від НСЗУ за програмою медичних гарантій за пакетами медичних  послуг (</a:t>
            </a:r>
            <a:r>
              <a:rPr lang="uk-UA" sz="2400" b="1" dirty="0" err="1">
                <a:latin typeface="Times New Roman"/>
                <a:ea typeface="Calibri"/>
                <a:cs typeface="Times New Roman"/>
              </a:rPr>
              <a:t>тис.грн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.)</a:t>
            </a:r>
            <a:endParaRPr lang="uk-UA" sz="2400" b="1" dirty="0"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1422EE96-59B7-408E-99A9-7CD9B7A2B8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278965"/>
              </p:ext>
            </p:extLst>
          </p:nvPr>
        </p:nvGraphicFramePr>
        <p:xfrm>
          <a:off x="237845" y="2230829"/>
          <a:ext cx="8668310" cy="39604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20980">
                  <a:extLst>
                    <a:ext uri="{9D8B030D-6E8A-4147-A177-3AD203B41FA5}">
                      <a16:colId xmlns:a16="http://schemas.microsoft.com/office/drawing/2014/main" val="3238282393"/>
                    </a:ext>
                  </a:extLst>
                </a:gridCol>
                <a:gridCol w="1673665">
                  <a:extLst>
                    <a:ext uri="{9D8B030D-6E8A-4147-A177-3AD203B41FA5}">
                      <a16:colId xmlns:a16="http://schemas.microsoft.com/office/drawing/2014/main" val="2347742437"/>
                    </a:ext>
                  </a:extLst>
                </a:gridCol>
                <a:gridCol w="1673665">
                  <a:extLst>
                    <a:ext uri="{9D8B030D-6E8A-4147-A177-3AD203B41FA5}">
                      <a16:colId xmlns:a16="http://schemas.microsoft.com/office/drawing/2014/main" val="578424435"/>
                    </a:ext>
                  </a:extLst>
                </a:gridCol>
              </a:tblGrid>
              <a:tr h="400933">
                <a:tc>
                  <a:txBody>
                    <a:bodyPr/>
                    <a:lstStyle/>
                    <a:p>
                      <a:endParaRPr lang="uk-UA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р.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р.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8619478"/>
                  </a:ext>
                </a:extLst>
              </a:tr>
              <a:tr h="1002332">
                <a:tc>
                  <a:txBody>
                    <a:bodyPr/>
                    <a:lstStyle/>
                    <a:p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Супровід та лікування дорослих та дітей з психічними розладами на первинному рівні медичної допомоги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12,3</a:t>
                      </a: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237,0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373906"/>
                  </a:ext>
                </a:extLst>
              </a:tr>
              <a:tr h="971079">
                <a:tc>
                  <a:txBody>
                    <a:bodyPr/>
                    <a:lstStyle/>
                    <a:p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Мобільна паліативна медична допомога дорослим і дітям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534,8</a:t>
                      </a: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522,8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705399"/>
                  </a:ext>
                </a:extLst>
              </a:tr>
              <a:tr h="615017">
                <a:tc>
                  <a:txBody>
                    <a:bodyPr/>
                    <a:lstStyle/>
                    <a:p>
                      <a:pPr algn="ctr"/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Всього: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i="0" dirty="0">
                          <a:latin typeface="Times New Roman" pitchFamily="18" charset="0"/>
                          <a:cs typeface="Times New Roman" pitchFamily="18" charset="0"/>
                        </a:rPr>
                        <a:t>40 166,7</a:t>
                      </a:r>
                    </a:p>
                    <a:p>
                      <a:pPr algn="ctr"/>
                      <a:endParaRPr lang="uk-UA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i="0" dirty="0">
                          <a:latin typeface="Times New Roman" pitchFamily="18" charset="0"/>
                          <a:cs typeface="Times New Roman" pitchFamily="18" charset="0"/>
                        </a:rPr>
                        <a:t>41048,2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540577"/>
                  </a:ext>
                </a:extLst>
              </a:tr>
              <a:tr h="971079">
                <a:tc>
                  <a:txBody>
                    <a:bodyPr/>
                    <a:lstStyle/>
                    <a:p>
                      <a:endParaRPr lang="uk-UA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964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7112690"/>
      </p:ext>
    </p:extLst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154160"/>
              </p:ext>
            </p:extLst>
          </p:nvPr>
        </p:nvGraphicFramePr>
        <p:xfrm>
          <a:off x="0" y="1484784"/>
          <a:ext cx="8476658" cy="5088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9552" y="620688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Кошти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отримані з міського бюджету</a:t>
            </a:r>
          </a:p>
          <a:p>
            <a:pPr algn="ctr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відповідно до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програм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и розвитку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.)</a:t>
            </a:r>
            <a:br>
              <a:rPr lang="uk-UA" sz="2400" b="1" dirty="0">
                <a:latin typeface="Times New Roman" pitchFamily="18" charset="0"/>
                <a:cs typeface="Times New Roman" pitchFamily="18" charset="0"/>
              </a:rPr>
            </a:b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136617840"/>
      </p:ext>
    </p:extLst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532" y="544186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Витрати за кошти Нововолинської міської територіальної громади (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368219"/>
              </p:ext>
            </p:extLst>
          </p:nvPr>
        </p:nvGraphicFramePr>
        <p:xfrm>
          <a:off x="359532" y="1284864"/>
          <a:ext cx="8244916" cy="53515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763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24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86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8560">
                <a:tc>
                  <a:txBody>
                    <a:bodyPr/>
                    <a:lstStyle/>
                    <a:p>
                      <a:endParaRPr lang="uk-UA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р.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р.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7922">
                <a:tc>
                  <a:txBody>
                    <a:bodyPr/>
                    <a:lstStyle/>
                    <a:p>
                      <a:r>
                        <a:rPr lang="uk-UA" sz="20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Комунальні послуги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1267,3</a:t>
                      </a:r>
                    </a:p>
                    <a:p>
                      <a:pPr algn="ctr"/>
                      <a:endParaRPr lang="uk-UA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1521,0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8512">
                <a:tc>
                  <a:txBody>
                    <a:bodyPr/>
                    <a:lstStyle/>
                    <a:p>
                      <a:r>
                        <a:rPr lang="uk-UA" sz="20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Лікарські засоби для пільгових категорій населення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795,4</a:t>
                      </a:r>
                    </a:p>
                    <a:p>
                      <a:pPr algn="ctr"/>
                      <a:endParaRPr lang="uk-UA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1017,9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5508">
                <a:tc>
                  <a:txBody>
                    <a:bodyPr/>
                    <a:lstStyle/>
                    <a:p>
                      <a:r>
                        <a:rPr lang="uk-UA" sz="20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Забезпечення лікуванням хворих на </a:t>
                      </a:r>
                      <a:r>
                        <a:rPr lang="uk-UA" sz="2000" b="1" i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орфанні</a:t>
                      </a:r>
                      <a:r>
                        <a:rPr lang="uk-UA" sz="20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захворювання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177,1</a:t>
                      </a:r>
                    </a:p>
                    <a:p>
                      <a:pPr algn="ctr"/>
                      <a:endParaRPr lang="uk-UA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285,5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7922">
                <a:tc>
                  <a:txBody>
                    <a:bodyPr/>
                    <a:lstStyle/>
                    <a:p>
                      <a:pPr algn="l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Проведення кап. ремонту медичного ПТБ </a:t>
                      </a:r>
                      <a:r>
                        <a:rPr lang="uk-UA" sz="2000" b="1" i="0" dirty="0" err="1">
                          <a:latin typeface="Times New Roman" pitchFamily="18" charset="0"/>
                          <a:cs typeface="Times New Roman" pitchFamily="18" charset="0"/>
                        </a:rPr>
                        <a:t>Грибовиця</a:t>
                      </a:r>
                      <a:endParaRPr lang="uk-UA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</a:p>
                    <a:p>
                      <a:pPr algn="ctr"/>
                      <a:endParaRPr lang="uk-UA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0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6892">
                <a:tc>
                  <a:txBody>
                    <a:bodyPr/>
                    <a:lstStyle/>
                    <a:p>
                      <a:pPr algn="l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Забезпечення дітей з інвалідністю технічними та іншими засобами (підгузки)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2000" b="0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76,4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7502002"/>
                  </a:ext>
                </a:extLst>
              </a:tr>
              <a:tr h="556892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Всього: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2739,8</a:t>
                      </a:r>
                    </a:p>
                    <a:p>
                      <a:pPr algn="ctr"/>
                      <a:endParaRPr lang="uk-UA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2900,8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2955893"/>
                  </a:ext>
                </a:extLst>
              </a:tr>
            </a:tbl>
          </a:graphicData>
        </a:graphic>
      </p:graphicFrame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BA1E4625-8A28-409D-BF15-3FDD70A1C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778" y="6236011"/>
            <a:ext cx="983339" cy="59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895294"/>
      </p:ext>
    </p:extLst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070087"/>
              </p:ext>
            </p:extLst>
          </p:nvPr>
        </p:nvGraphicFramePr>
        <p:xfrm>
          <a:off x="-304258" y="1328574"/>
          <a:ext cx="8980714" cy="5244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11560" y="620688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Дохід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платних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послуг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.)</a:t>
            </a:r>
            <a:br>
              <a:rPr lang="uk-UA" sz="2400" b="1" dirty="0">
                <a:latin typeface="Times New Roman" pitchFamily="18" charset="0"/>
                <a:cs typeface="Times New Roman" pitchFamily="18" charset="0"/>
              </a:rPr>
            </a:b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60326258"/>
      </p:ext>
    </p:extLst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Місце для вмісту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2074060"/>
              </p:ext>
            </p:extLst>
          </p:nvPr>
        </p:nvGraphicFramePr>
        <p:xfrm>
          <a:off x="349696" y="1550820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83568" y="764704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Витрати КНП «НЦПМСД» за кошти отримані від НСЗУ (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915376"/>
      </p:ext>
    </p:extLst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686800" cy="841248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Порівняння витрат на заробітну плату від доходу 2024 р</a:t>
            </a:r>
            <a:r>
              <a:rPr lang="uk-UA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87745979"/>
              </p:ext>
            </p:extLst>
          </p:nvPr>
        </p:nvGraphicFramePr>
        <p:xfrm>
          <a:off x="4644008" y="1412776"/>
          <a:ext cx="4343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11807640"/>
              </p:ext>
            </p:extLst>
          </p:nvPr>
        </p:nvGraphicFramePr>
        <p:xfrm>
          <a:off x="539552" y="1412776"/>
          <a:ext cx="4343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848058"/>
      </p:ext>
    </p:extLst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647279"/>
              </p:ext>
            </p:extLst>
          </p:nvPr>
        </p:nvGraphicFramePr>
        <p:xfrm>
          <a:off x="-108520" y="1484784"/>
          <a:ext cx="8980714" cy="5088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55805" y="620688"/>
            <a:ext cx="86881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Витрати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коштів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отриманих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НСЗУ на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КНП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НЦПМСД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затвердженого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фінансового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плану (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.)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113127"/>
      </p:ext>
    </p:extLst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686800" cy="667544"/>
          </a:xfrm>
        </p:spPr>
        <p:txBody>
          <a:bodyPr>
            <a:noAutofit/>
          </a:bodyPr>
          <a:lstStyle/>
          <a:p>
            <a:pPr lvl="0" algn="ctr">
              <a:spcBef>
                <a:spcPts val="0"/>
              </a:spcBef>
            </a:pP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Витрати </a:t>
            </a:r>
            <a:r>
              <a:rPr lang="ru-RU" sz="2000" b="1" cap="none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коштів</a:t>
            </a: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отриманих від НСЗУ на розвиток </a:t>
            </a:r>
            <a:b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cap="none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КНП</a:t>
            </a: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«</a:t>
            </a:r>
            <a:r>
              <a:rPr lang="ru-RU" sz="2000" b="1" cap="none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НЦПМСД</a:t>
            </a: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»  </a:t>
            </a:r>
            <a:b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відповідно до затвердженого </a:t>
            </a:r>
            <a:r>
              <a:rPr lang="ru-RU" sz="2000" b="1" cap="none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фінансового</a:t>
            </a: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плану (</a:t>
            </a:r>
            <a:r>
              <a:rPr lang="ru-RU" sz="2000" b="1" cap="none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тис.грн</a:t>
            </a: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.)</a:t>
            </a:r>
            <a:br>
              <a:rPr lang="uk-UA" sz="2400" b="1" i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uk-UA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4"/>
          <p:cNvGraphicFramePr>
            <a:graphicFrameLocks noGrp="1"/>
          </p:cNvGraphicFramePr>
          <p:nvPr>
            <p:ph sz="half" idx="1"/>
          </p:nvPr>
        </p:nvGraphicFramePr>
        <p:xfrm>
          <a:off x="5148980" y="1899864"/>
          <a:ext cx="3044185" cy="4862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Объект 4"/>
          <p:cNvGraphicFramePr>
            <a:graphicFrameLocks noGrp="1"/>
          </p:cNvGraphicFramePr>
          <p:nvPr>
            <p:ph sz="half" idx="2"/>
          </p:nvPr>
        </p:nvGraphicFramePr>
        <p:xfrm>
          <a:off x="2771800" y="1196752"/>
          <a:ext cx="331236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Объект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697651344"/>
              </p:ext>
            </p:extLst>
          </p:nvPr>
        </p:nvGraphicFramePr>
        <p:xfrm>
          <a:off x="611560" y="1340768"/>
          <a:ext cx="3744913" cy="532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Объект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919719018"/>
              </p:ext>
            </p:extLst>
          </p:nvPr>
        </p:nvGraphicFramePr>
        <p:xfrm>
          <a:off x="457200" y="1720279"/>
          <a:ext cx="3754760" cy="4805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6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7668"/>
            <a:ext cx="1055347" cy="6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Объект 4">
            <a:extLst>
              <a:ext uri="{FF2B5EF4-FFF2-40B4-BE49-F238E27FC236}">
                <a16:creationId xmlns:a16="http://schemas.microsoft.com/office/drawing/2014/main" id="{0BA15978-0C23-4747-9B57-BAC73D96DC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0763532"/>
              </p:ext>
            </p:extLst>
          </p:nvPr>
        </p:nvGraphicFramePr>
        <p:xfrm>
          <a:off x="4331395" y="1720279"/>
          <a:ext cx="4067373" cy="4805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759569836"/>
      </p:ext>
    </p:extLst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2915" y="11663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br>
              <a:rPr lang="uk-UA" sz="2800" b="1" cap="none" dirty="0">
                <a:solidFill>
                  <a:srgbClr val="292934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uk-UA" sz="2800" dirty="0"/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9811889"/>
              </p:ext>
            </p:extLst>
          </p:nvPr>
        </p:nvGraphicFramePr>
        <p:xfrm>
          <a:off x="539552" y="1412776"/>
          <a:ext cx="8386113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984026"/>
            <a:ext cx="1127355" cy="68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01722" y="764704"/>
            <a:ext cx="80237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Середня заробітна плата працівників (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.) 2024 рік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934061"/>
      </p:ext>
    </p:extLst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686800" cy="667544"/>
          </a:xfrm>
        </p:spPr>
        <p:txBody>
          <a:bodyPr>
            <a:noAutofit/>
          </a:bodyPr>
          <a:lstStyle/>
          <a:p>
            <a:pPr algn="ctr"/>
            <a:r>
              <a:rPr lang="uk-UA" sz="2000" b="1" cap="none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Виділені кошти на пільгове забезпечення ліками за рецептами лікарів пільгових категорій населення</a:t>
            </a:r>
            <a:r>
              <a:rPr lang="en-US" sz="2000" b="1" cap="none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cap="none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(тис. грн.)</a:t>
            </a:r>
            <a:endParaRPr lang="uk-UA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38234685"/>
              </p:ext>
            </p:extLst>
          </p:nvPr>
        </p:nvGraphicFramePr>
        <p:xfrm>
          <a:off x="1187624" y="1430030"/>
          <a:ext cx="6480720" cy="5023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7668"/>
            <a:ext cx="1055347" cy="6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542868"/>
      </p:ext>
    </p:extLst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540" y="1242398"/>
            <a:ext cx="8280920" cy="5392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Комунальне некомерційне підприємство </a:t>
            </a:r>
          </a:p>
          <a:p>
            <a:pPr algn="ctr">
              <a:lnSpc>
                <a:spcPct val="150000"/>
              </a:lnSpc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«Нововолинський Центр первинної медико – санітарної допомоги»,  розпочало свою роботу з 17 листопада 2018 року. </a:t>
            </a:r>
          </a:p>
          <a:p>
            <a:pPr algn="ctr">
              <a:lnSpc>
                <a:spcPct val="150000"/>
              </a:lnSpc>
            </a:pPr>
            <a:r>
              <a:rPr lang="uk-UA" sz="24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На даний час первинна медична допомога надається у 5</a:t>
            </a:r>
            <a:r>
              <a:rPr lang="uk-UA" sz="2400" i="1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uk-UA" sz="24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амбулаторіях загальної практики сімейної медицини та 2 пунктах тимчасового медичного базування </a:t>
            </a:r>
          </a:p>
          <a:p>
            <a:pPr algn="ctr">
              <a:lnSpc>
                <a:spcPct val="150000"/>
              </a:lnSpc>
            </a:pPr>
            <a:r>
              <a:rPr lang="uk-UA" sz="2400" dirty="0" err="1">
                <a:latin typeface="Times New Roman" pitchFamily="18" charset="0"/>
                <a:ea typeface="Calibri"/>
                <a:cs typeface="Times New Roman" pitchFamily="18" charset="0"/>
              </a:rPr>
              <a:t>Грядівський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 та </a:t>
            </a:r>
            <a:r>
              <a:rPr lang="uk-UA" sz="2400" dirty="0" err="1">
                <a:latin typeface="Times New Roman" pitchFamily="18" charset="0"/>
                <a:ea typeface="Calibri"/>
                <a:cs typeface="Times New Roman" pitchFamily="18" charset="0"/>
              </a:rPr>
              <a:t>Грибовицький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 медичний пункт тимчасового базування.</a:t>
            </a:r>
            <a:endParaRPr lang="uk-UA" sz="2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3284984"/>
            <a:ext cx="7632848" cy="49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endParaRPr lang="uk-UA" sz="2000" b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33256"/>
            <a:ext cx="1487395" cy="90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049674"/>
      </p:ext>
    </p:ext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8686800" cy="667544"/>
          </a:xfrm>
        </p:spPr>
        <p:txBody>
          <a:bodyPr>
            <a:no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uk-UA" sz="2400" b="1" kern="0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Кількість пацієнтів прийнято  сімейними лікарями </a:t>
            </a:r>
            <a:br>
              <a:rPr lang="uk-UA" sz="2400" b="1" kern="0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2400" b="1" kern="0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               та лікарями педіатрами дільничними, гінекологами</a:t>
            </a:r>
            <a:br>
              <a:rPr lang="uk-UA" sz="2400" kern="0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uk-UA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837" y="6190456"/>
            <a:ext cx="1101448" cy="66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Объект 4">
            <a:extLst>
              <a:ext uri="{FF2B5EF4-FFF2-40B4-BE49-F238E27FC236}">
                <a16:creationId xmlns:a16="http://schemas.microsoft.com/office/drawing/2014/main" id="{A6270FBF-27D5-40EF-93D0-A4D8026281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3479510"/>
              </p:ext>
            </p:extLst>
          </p:nvPr>
        </p:nvGraphicFramePr>
        <p:xfrm>
          <a:off x="467544" y="1425749"/>
          <a:ext cx="4395085" cy="4843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928A84AD-9716-44B1-9237-A96F51189F3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7956695"/>
              </p:ext>
            </p:extLst>
          </p:nvPr>
        </p:nvGraphicFramePr>
        <p:xfrm>
          <a:off x="3825501" y="1504256"/>
          <a:ext cx="4395085" cy="4843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09162535"/>
      </p:ext>
    </p:extLst>
  </p:cSld>
  <p:clrMapOvr>
    <a:masterClrMapping/>
  </p:clrMapOvr>
  <p:transition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8686800" cy="667544"/>
          </a:xfrm>
        </p:spPr>
        <p:txBody>
          <a:bodyPr>
            <a:no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uk-UA" sz="2400" b="1" kern="0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Кількість пацієнтів прийнято  сімейними лікарями </a:t>
            </a:r>
            <a:br>
              <a:rPr lang="uk-UA" sz="2400" b="1" kern="0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2400" b="1" kern="0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               та лікарями педіатрами дільничними</a:t>
            </a:r>
            <a:r>
              <a:rPr lang="uk-UA" sz="2400" b="1" kern="0" cap="none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, гінекологами</a:t>
            </a:r>
            <a:br>
              <a:rPr lang="uk-UA" sz="2400" kern="0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uk-UA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7668"/>
            <a:ext cx="1055347" cy="6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Объект 4">
            <a:extLst>
              <a:ext uri="{FF2B5EF4-FFF2-40B4-BE49-F238E27FC236}">
                <a16:creationId xmlns:a16="http://schemas.microsoft.com/office/drawing/2014/main" id="{A6270FBF-27D5-40EF-93D0-A4D8026281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7144369"/>
              </p:ext>
            </p:extLst>
          </p:nvPr>
        </p:nvGraphicFramePr>
        <p:xfrm>
          <a:off x="854026" y="1512240"/>
          <a:ext cx="7435947" cy="4843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14833470"/>
      </p:ext>
    </p:extLst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Інформація про стан імунізації дитячого населення міста</a:t>
            </a:r>
            <a:endParaRPr lang="uk-UA" sz="2400" kern="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83568" y="1124743"/>
          <a:ext cx="7751219" cy="532945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882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92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Щеплення</a:t>
                      </a:r>
                    </a:p>
                    <a:p>
                      <a:endParaRPr lang="uk-UA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рік</a:t>
                      </a:r>
                      <a:endParaRPr lang="uk-UA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357">
                <a:tc>
                  <a:txBody>
                    <a:bodyPr/>
                    <a:lstStyle/>
                    <a:p>
                      <a:r>
                        <a:rPr lang="uk-UA" b="1" i="1" dirty="0">
                          <a:latin typeface="Times New Roman" pitchFamily="18" charset="0"/>
                          <a:cs typeface="Times New Roman" pitchFamily="18" charset="0"/>
                        </a:rPr>
                        <a:t>ОПВ 3 (до року)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262-84,5%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ОПВ 3 (1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рік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і ст.)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82 -100%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ОПВ 5 (6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років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485 -100%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ОПВ 6 (14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років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680 -100%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ОПВ 4 (18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міс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348 -100%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i="1" dirty="0">
                          <a:latin typeface="Times New Roman" pitchFamily="18" charset="0"/>
                          <a:cs typeface="Times New Roman" pitchFamily="18" charset="0"/>
                        </a:rPr>
                        <a:t>Гепатит В3 (до 1 року)</a:t>
                      </a:r>
                      <a:endParaRPr lang="uk-UA" sz="1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253 -81,6%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i="1" dirty="0">
                          <a:latin typeface="Times New Roman" pitchFamily="18" charset="0"/>
                          <a:cs typeface="Times New Roman" pitchFamily="18" charset="0"/>
                        </a:rPr>
                        <a:t>Гепатит В3 (1 рік і ст.)</a:t>
                      </a:r>
                      <a:endParaRPr lang="uk-UA" sz="1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141 -100%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i="1" dirty="0">
                          <a:latin typeface="Times New Roman" pitchFamily="18" charset="0"/>
                          <a:cs typeface="Times New Roman" pitchFamily="18" charset="0"/>
                        </a:rPr>
                        <a:t>Ні</a:t>
                      </a:r>
                      <a:r>
                        <a:rPr lang="en-US" sz="1800" b="1" i="1" dirty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uk-UA" sz="1800" b="1" i="1" dirty="0">
                          <a:latin typeface="Times New Roman" pitchFamily="18" charset="0"/>
                          <a:cs typeface="Times New Roman" pitchFamily="18" charset="0"/>
                        </a:rPr>
                        <a:t>-3 (1 рік)</a:t>
                      </a:r>
                      <a:endParaRPr lang="uk-UA" sz="1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262 -84,5%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9E95E065-450E-4025-86A6-44134F625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157" y="6199859"/>
            <a:ext cx="839323" cy="50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443498"/>
      </p:ext>
    </p:extLst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2048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2400" b="1" kern="0" dirty="0">
                <a:latin typeface="Times New Roman" pitchFamily="18" charset="0"/>
                <a:cs typeface="Times New Roman" pitchFamily="18" charset="0"/>
              </a:rPr>
              <a:t>Інформація про стан імунізації дитячого населення міста</a:t>
            </a:r>
            <a:endParaRPr lang="uk-UA" sz="2400" kern="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2" y="1448128"/>
          <a:ext cx="8064896" cy="464517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136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8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68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i="0" dirty="0">
                          <a:solidFill>
                            <a:schemeClr val="tx1"/>
                          </a:solidFill>
                        </a:rPr>
                        <a:t>Щеплення</a:t>
                      </a:r>
                    </a:p>
                    <a:p>
                      <a:endParaRPr lang="uk-UA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рік</a:t>
                      </a:r>
                      <a:endParaRPr lang="uk-UA" sz="20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БЦЖ (1</a:t>
                      </a:r>
                      <a:r>
                        <a:rPr kumimoji="0" lang="en-US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рік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і ст.)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28 – 64,3%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АКДП-3 (до року)</a:t>
                      </a:r>
                      <a:endParaRPr kumimoji="0" lang="ru-RU" altLang="uk-UA" sz="1800" b="1" i="1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266 – 85,8%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68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АДПм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(16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років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uk-UA" sz="1800" b="1" i="1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527 -100%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5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АДП (6 р.)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335 – 74,1%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5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КПК (1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рік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uk-UA" sz="1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313 - 100%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305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i="1" dirty="0">
                          <a:latin typeface="Times New Roman" pitchFamily="18" charset="0"/>
                          <a:cs typeface="Times New Roman" pitchFamily="18" charset="0"/>
                        </a:rPr>
                        <a:t>КПК (6 років)</a:t>
                      </a:r>
                      <a:endParaRPr lang="uk-UA" sz="1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433 -95,8%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5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786" y="6165304"/>
            <a:ext cx="839323" cy="50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206542"/>
      </p:ext>
    </p:extLst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764704"/>
            <a:ext cx="7488832" cy="9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>
                <a:latin typeface="Times New Roman" pitchFamily="18" charset="0"/>
                <a:ea typeface="Calibri"/>
                <a:cs typeface="Times New Roman" pitchFamily="18" charset="0"/>
              </a:rPr>
              <a:t>Діти з інвалідністю до 18 років по Нововолинській ОТГ 2023 рік на 10 тис. дитячого населення</a:t>
            </a:r>
            <a:endParaRPr lang="uk-UA" sz="2400" b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6" name="Місце для вмісту 4"/>
          <p:cNvGraphicFramePr>
            <a:graphicFrameLocks/>
          </p:cNvGraphicFramePr>
          <p:nvPr/>
        </p:nvGraphicFramePr>
        <p:xfrm>
          <a:off x="899592" y="1844824"/>
          <a:ext cx="7344816" cy="4770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1288"/>
            <a:ext cx="1142948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70083"/>
      </p:ext>
    </p:extLst>
  </p:cSld>
  <p:clrMapOvr>
    <a:masterClrMapping/>
  </p:clrMapOvr>
  <p:transition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764704"/>
            <a:ext cx="7488832" cy="9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>
                <a:latin typeface="Times New Roman" pitchFamily="18" charset="0"/>
                <a:ea typeface="Calibri"/>
                <a:cs typeface="Times New Roman" pitchFamily="18" charset="0"/>
              </a:rPr>
              <a:t>Діти </a:t>
            </a:r>
            <a:r>
              <a:rPr lang="uk-UA" sz="2400" b="1">
                <a:latin typeface="Times New Roman" pitchFamily="18" charset="0"/>
                <a:ea typeface="Calibri"/>
                <a:cs typeface="Times New Roman" pitchFamily="18" charset="0"/>
              </a:rPr>
              <a:t>з інвалідністю до </a:t>
            </a:r>
            <a:r>
              <a:rPr lang="uk-UA" sz="2400" b="1" dirty="0">
                <a:latin typeface="Times New Roman" pitchFamily="18" charset="0"/>
                <a:ea typeface="Calibri"/>
                <a:cs typeface="Times New Roman" pitchFamily="18" charset="0"/>
              </a:rPr>
              <a:t>18 років по Нововолинській ОТГ 2024 рік на 10 тис. дитячого населення</a:t>
            </a:r>
            <a:endParaRPr lang="uk-UA" sz="2400" b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6" name="Місце для вмісту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8152506"/>
              </p:ext>
            </p:extLst>
          </p:nvPr>
        </p:nvGraphicFramePr>
        <p:xfrm>
          <a:off x="971600" y="1674602"/>
          <a:ext cx="7056784" cy="4941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1288"/>
            <a:ext cx="1142948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726752"/>
      </p:ext>
    </p:extLst>
  </p:cSld>
  <p:clrMapOvr>
    <a:masterClrMapping/>
  </p:clrMapOvr>
  <p:transition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52" y="6165304"/>
            <a:ext cx="1142948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Місце для вмісту 4"/>
          <p:cNvGraphicFramePr>
            <a:graphicFrameLocks/>
          </p:cNvGraphicFramePr>
          <p:nvPr/>
        </p:nvGraphicFramePr>
        <p:xfrm>
          <a:off x="98376" y="1504285"/>
          <a:ext cx="8928992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331640" y="692696"/>
            <a:ext cx="6462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r>
              <a:rPr lang="uk-UA" sz="2400" b="1" dirty="0">
                <a:latin typeface="Times New Roman" pitchFamily="18" charset="0"/>
                <a:ea typeface="+mj-ea"/>
                <a:cs typeface="Times New Roman" pitchFamily="18" charset="0"/>
              </a:rPr>
              <a:t>Структура захворювань</a:t>
            </a:r>
            <a:br>
              <a:rPr lang="uk-UA" sz="2400" b="1" dirty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uk-UA" sz="2400" b="1" dirty="0">
                <a:latin typeface="Times New Roman" pitchFamily="18" charset="0"/>
                <a:ea typeface="+mj-ea"/>
                <a:cs typeface="Times New Roman" pitchFamily="18" charset="0"/>
              </a:rPr>
              <a:t>    дітей</a:t>
            </a:r>
            <a:r>
              <a:rPr lang="ru-RU" sz="2400" dirty="0"/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/>
              <a:t> </a:t>
            </a:r>
            <a:r>
              <a:rPr lang="uk-UA" sz="2400" b="1" dirty="0">
                <a:latin typeface="Times New Roman" pitchFamily="18" charset="0"/>
                <a:ea typeface="+mj-ea"/>
                <a:cs typeface="Times New Roman" pitchFamily="18" charset="0"/>
              </a:rPr>
              <a:t>інвалідністю за 2024 р.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592670"/>
      </p:ext>
    </p:extLst>
  </p:cSld>
  <p:clrMapOvr>
    <a:masterClrMapping/>
  </p:clrMapOvr>
  <p:transition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Місце для вмісту 4"/>
          <p:cNvGraphicFramePr>
            <a:graphicFrameLocks/>
          </p:cNvGraphicFramePr>
          <p:nvPr/>
        </p:nvGraphicFramePr>
        <p:xfrm>
          <a:off x="183757" y="1556792"/>
          <a:ext cx="8590019" cy="4591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47F268-7B54-4543-9E25-4843F31ADA5F}"/>
              </a:ext>
            </a:extLst>
          </p:cNvPr>
          <p:cNvSpPr txBox="1"/>
          <p:nvPr/>
        </p:nvSpPr>
        <p:spPr>
          <a:xfrm>
            <a:off x="755576" y="709210"/>
            <a:ext cx="76328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хворих з уперше в житті встановленим діагнозом активного туберкульозу</a:t>
            </a: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390552"/>
      </p:ext>
    </p:extLst>
  </p:cSld>
  <p:clrMapOvr>
    <a:masterClrMapping/>
  </p:clrMapOvr>
  <p:transition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5BED89-F4E1-47F0-827F-A3B6BBBFAF8D}"/>
              </a:ext>
            </a:extLst>
          </p:cNvPr>
          <p:cNvSpPr txBox="1"/>
          <p:nvPr/>
        </p:nvSpPr>
        <p:spPr>
          <a:xfrm>
            <a:off x="323529" y="1197620"/>
            <a:ext cx="8424936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нашому закладі активно діє «Школа відповідального батьківства», яка допомагає майбутнім батькам підготуватися до відповідального й усвідомленого батьківства.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Під час зустрічей у школі обговорюються важливі та актуальні питання. Тренінги проводить сімейна лікарка, консультант з грудного вигодовування, член Української Академії Медицини Грудного Вигодовування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Тиханська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Тетяна та сестра медична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Тачинська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Тетяна, які надають практичні поради, відповідають на актуальні питання та допомагають впоратися з викликами, які можуть виникнути на різних етапах батьківства.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Ми прагнемо створити простір підтримки, де кожен батько чи матір може відчути впевненість у своїх силах і отримати корисні знання для щасливого майбутнього своєї сім’ї.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У «Школі відповідального батьківства» за 2024 рік відбулося 31 заняття та 5 візитів у пологове відділення КНП «НЦМЛ».</a:t>
            </a:r>
            <a:endParaRPr lang="uk-UA" sz="2000" dirty="0"/>
          </a:p>
        </p:txBody>
      </p:sp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E82ED574-BA25-46AB-B7B8-EBFD93EC3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818" y="6002386"/>
            <a:ext cx="1263181" cy="76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532799"/>
      </p:ext>
    </p:extLst>
  </p:cSld>
  <p:clrMapOvr>
    <a:masterClrMapping/>
  </p:clrMapOvr>
  <p:transition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D8E502-3FE3-4100-849C-65A59A72F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20" y="577758"/>
            <a:ext cx="5056152" cy="6190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F0602CFE-129B-4AA1-839D-729477DE41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091820"/>
            <a:ext cx="1115615" cy="67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F80D34-9D3C-425E-BC90-74CC9CABA5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625" y="1058030"/>
            <a:ext cx="3556455" cy="47419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12700" stA="33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prst="convex"/>
          </a:sp3d>
        </p:spPr>
      </p:pic>
    </p:spTree>
    <p:extLst>
      <p:ext uri="{BB962C8B-B14F-4D97-AF65-F5344CB8AC3E}">
        <p14:creationId xmlns:p14="http://schemas.microsoft.com/office/powerpoint/2010/main" val="3019297581"/>
      </p:ext>
    </p:extLst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959D526E-6168-49DB-9969-823149510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995102"/>
            <a:ext cx="1055347" cy="63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7711DA-A2AA-423E-99D0-61B14AF912D1}"/>
              </a:ext>
            </a:extLst>
          </p:cNvPr>
          <p:cNvSpPr txBox="1"/>
          <p:nvPr/>
        </p:nvSpPr>
        <p:spPr>
          <a:xfrm flipH="1">
            <a:off x="539552" y="1074509"/>
            <a:ext cx="806489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2024 році було укладено договори з Національною службою здоров’я за відповідними пакетами медичних послуг: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285750" indent="-285750">
              <a:buFontTx/>
              <a:buChar char="-"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Первинна медична допомога;</a:t>
            </a:r>
          </a:p>
          <a:p>
            <a:pPr marL="285750" indent="-285750">
              <a:buFontTx/>
              <a:buChar char="-"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Мобільна паліативна допомога дорослим та дітям;</a:t>
            </a:r>
          </a:p>
          <a:p>
            <a:pPr marL="285750" indent="-285750">
              <a:buFontTx/>
              <a:buChar char="-"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Ведення вагітності в амбулаторних умовах;</a:t>
            </a:r>
          </a:p>
          <a:p>
            <a:pPr marL="285750" indent="-285750">
              <a:buFontTx/>
              <a:buChar char="-"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Профілактика, діагностика, спостереження та лікування в амбулаторних умовах;</a:t>
            </a:r>
          </a:p>
          <a:p>
            <a:pPr marL="285750" indent="-285750">
              <a:buFontTx/>
              <a:buChar char="-"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Супровід і лікування дорослих та дітей з психічними розладами на первинному рівні;</a:t>
            </a:r>
          </a:p>
          <a:p>
            <a:pPr marL="285750" indent="-285750">
              <a:buFontTx/>
              <a:buChar char="-"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Супровід і лікування дорослих та дітей хворих на туберкульоз на первинному рівні медичної допомоги.</a:t>
            </a:r>
          </a:p>
          <a:p>
            <a:pPr marL="285750" indent="-285750">
              <a:buFontTx/>
              <a:buChar char="-"/>
            </a:pP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Це важливий крок для забезпечення якісного та доступного медичного обслуговування для наших пацієнтів.</a:t>
            </a:r>
          </a:p>
        </p:txBody>
      </p:sp>
    </p:spTree>
    <p:extLst>
      <p:ext uri="{BB962C8B-B14F-4D97-AF65-F5344CB8AC3E}">
        <p14:creationId xmlns:p14="http://schemas.microsoft.com/office/powerpoint/2010/main" val="2915306238"/>
      </p:ext>
    </p:extLst>
  </p:cSld>
  <p:clrMapOvr>
    <a:masterClrMapping/>
  </p:clrMapOvr>
  <p:transition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E9D25F-BEFF-4A44-A7AD-A2D8142F47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476672"/>
            <a:ext cx="4608511" cy="629391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E94C63-1E08-46BE-932C-612908D9A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92696"/>
            <a:ext cx="4104455" cy="593680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5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671A9C2C-9AC5-4298-99B5-1CD616D9A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135461"/>
            <a:ext cx="1043607" cy="63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684109"/>
      </p:ext>
    </p:extLst>
  </p:cSld>
  <p:clrMapOvr>
    <a:masterClrMapping/>
  </p:clrMapOvr>
  <p:transition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B72DBC75-D950-4A87-8A1E-478B8A8F2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179103"/>
            <a:ext cx="971599" cy="58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EC3F11-128B-4C1E-8324-A4F7D12BB2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274" y="706388"/>
            <a:ext cx="4083918" cy="54452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1EDDC3C-CE95-4043-9F9E-82C3E0F8AC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56" y="506511"/>
            <a:ext cx="4595960" cy="612794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295601466"/>
      </p:ext>
    </p:extLst>
  </p:cSld>
  <p:clrMapOvr>
    <a:masterClrMapping/>
  </p:clrMapOvr>
  <p:transition>
    <p:zo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6474FBEA-A1ED-4A50-9CD1-A809E4A8F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136154"/>
            <a:ext cx="1134280" cy="60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52B8DA-4E3E-4A3F-B8D4-D204B5AFA845}"/>
              </a:ext>
            </a:extLst>
          </p:cNvPr>
          <p:cNvSpPr txBox="1"/>
          <p:nvPr/>
        </p:nvSpPr>
        <p:spPr>
          <a:xfrm>
            <a:off x="250704" y="980729"/>
            <a:ext cx="85697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«Школа здоров’я» – це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освітньо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оздоровчий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проєкт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спрямований на підвищення обізнаності пацієнтів про здоровий спосіб життя, профілактику захворювань та управління хронічними станами.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Профілактика – краще за будь-яке лікування. З цією метою у нашому закладі функціонує «Школа здоров’я».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Наш заклад постійно організовує виїзні заходи для підвищення обізнаності населення про важливість здорового способу життя та профілактики захворювань.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Такі виїзні сесії проводяться по організаціях, навчальних закладах, підприємствах нашої громади. Розглядаються та проводяться практичні заняття на такі теми: «Надання першої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домедичної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допомоги», «Профілактика виникнення серцевих захворювань та популяризації здорового способу життя».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Досвідчений сімейний лікар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Розводовська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Діана та  сімейні лікарі разом з сестрами медичними протягом 2024 року провели 18 навчально -інформаційних заходів «Школи здоров’я» на підприємствах та організаціях.</a:t>
            </a:r>
          </a:p>
        </p:txBody>
      </p:sp>
    </p:spTree>
    <p:extLst>
      <p:ext uri="{BB962C8B-B14F-4D97-AF65-F5344CB8AC3E}">
        <p14:creationId xmlns:p14="http://schemas.microsoft.com/office/powerpoint/2010/main" val="462630912"/>
      </p:ext>
    </p:extLst>
  </p:cSld>
  <p:clrMapOvr>
    <a:masterClrMapping/>
  </p:clrMapOvr>
  <p:transition>
    <p:zo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2D07D72-E22E-4AD5-AD0C-B939F5DC5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6" y="692696"/>
            <a:ext cx="8676964" cy="59396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3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8BEC92BF-5935-4DBC-8F77-5CF5E051B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9894" y="6237310"/>
            <a:ext cx="1107761" cy="58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946606"/>
      </p:ext>
    </p:extLst>
  </p:cSld>
  <p:clrMapOvr>
    <a:masterClrMapping/>
  </p:clrMapOvr>
  <p:transition>
    <p:zo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C7FC45-0905-4F6A-B8DE-4E63D746B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70485"/>
            <a:ext cx="8712968" cy="602545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7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581AAE52-5965-4A75-95BB-4D301B2E5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376" y="6223210"/>
            <a:ext cx="1134280" cy="60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506952"/>
      </p:ext>
    </p:extLst>
  </p:cSld>
  <p:clrMapOvr>
    <a:masterClrMapping/>
  </p:clrMapOvr>
  <p:transition>
    <p:zo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273999-516D-421C-99C3-2655BE291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49" y="620689"/>
            <a:ext cx="8816239" cy="614726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ED025EBC-E46A-4C95-BB59-1006E975D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9894" y="6237310"/>
            <a:ext cx="1107761" cy="58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191049"/>
      </p:ext>
    </p:extLst>
  </p:cSld>
  <p:clrMapOvr>
    <a:masterClrMapping/>
  </p:clrMapOvr>
  <p:transition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491AE0AB-31D6-4675-A21E-A2910DF21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091820"/>
            <a:ext cx="1115615" cy="67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37EA50-522E-45B6-A500-7041028A9D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0" y="523134"/>
            <a:ext cx="4683614" cy="624481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A3A49A-96C0-48A6-B55C-98F8EA8AA1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828092"/>
            <a:ext cx="3901362" cy="520181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  <p:extLst>
      <p:ext uri="{BB962C8B-B14F-4D97-AF65-F5344CB8AC3E}">
        <p14:creationId xmlns:p14="http://schemas.microsoft.com/office/powerpoint/2010/main" val="3930513317"/>
      </p:ext>
    </p:extLst>
  </p:cSld>
  <p:clrMapOvr>
    <a:masterClrMapping/>
  </p:clrMapOvr>
  <p:transition>
    <p:zo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555E7046-007C-4340-B2D0-2E9CAC54B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975865"/>
            <a:ext cx="1259632" cy="76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41A46F5-275C-4493-A3B4-F8298E6C67F8}"/>
              </a:ext>
            </a:extLst>
          </p:cNvPr>
          <p:cNvSpPr txBox="1"/>
          <p:nvPr/>
        </p:nvSpPr>
        <p:spPr>
          <a:xfrm>
            <a:off x="179512" y="764704"/>
            <a:ext cx="8604956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Проєкт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ЮНІСЕФТ «Турбота з народження вдома» - це ініціатива, спрямована на підтримку молодих батьків та новонароджених у перші місяці життя дитини.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Мета програми – створити комфортні умови для адаптації сімей після народження дитини, надання якісної інформації та підтримки.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Медична команда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проєкту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ЮНІСЕФТ «Турбота з народження вдома» сімейна лікарка, консультант з грудного вигодовування, член Української Академії Медицини Грудного Вигодовування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Тиханська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Тетяна та медична сестра Добровольська Мар’яна здійснюють комплексний огляд новонародженої дитини, оцінюють стан матері після пологів, надають консультації  щодо  грудного вигодовування, догляду за дитиною, вакцинації, профілактики інфекційних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хвороб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відповідають на запитання батьків та надають рекомендації для створення безпечного середовища вдома.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У травні цього року представники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проєкту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робочим візитом відвідали наш заклад, разом з сестрою медичною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проєкту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здійснили виїзд у родину, де побачили на практиці, як здійснюються патронажні візити та відвідали «Школу відповідального батьківства» у нашому закладі.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У рамках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проєкту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«Турбота з народження вдома» було відвідано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родин з них здійснено 57 візитів.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10016270"/>
      </p:ext>
    </p:extLst>
  </p:cSld>
  <p:clrMapOvr>
    <a:masterClrMapping/>
  </p:clrMapOvr>
  <p:transition>
    <p:zo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5903CA-1B7C-4EB7-8F73-EB00B380A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30" y="671076"/>
            <a:ext cx="8674842" cy="607029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8E04FB7E-352C-43C8-AE45-C794310C7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106788"/>
            <a:ext cx="1043608" cy="63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456028"/>
      </p:ext>
    </p:extLst>
  </p:cSld>
  <p:clrMapOvr>
    <a:masterClrMapping/>
  </p:clrMapOvr>
  <p:transition>
    <p:zo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37A74E1F-8EE2-494A-BF6E-29A684E22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019505"/>
            <a:ext cx="1187624" cy="71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7EB8AE-E674-465B-AAD1-C15D5FABD8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25969"/>
            <a:ext cx="4680520" cy="624069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D89795-55C0-4C1E-B4B0-BABCBB3314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310" y="668601"/>
            <a:ext cx="4013178" cy="535090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951305818"/>
      </p:ext>
    </p:ext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692696"/>
            <a:ext cx="8686800" cy="838200"/>
          </a:xfrm>
        </p:spPr>
        <p:txBody>
          <a:bodyPr>
            <a:normAutofit/>
          </a:bodyPr>
          <a:lstStyle/>
          <a:p>
            <a:pPr lvl="0" algn="ctr">
              <a:spcBef>
                <a:spcPts val="0"/>
              </a:spcBef>
            </a:pPr>
            <a:r>
              <a:rPr lang="uk-UA" sz="24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Штатні посади всіх працівників КНП «НЦПМСД»</a:t>
            </a:r>
            <a:br>
              <a:rPr lang="uk-UA" sz="24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uk-UA" sz="2400" b="1" cap="none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981794"/>
              </p:ext>
            </p:extLst>
          </p:nvPr>
        </p:nvGraphicFramePr>
        <p:xfrm>
          <a:off x="252915" y="1196751"/>
          <a:ext cx="8686800" cy="5470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684" y="5829070"/>
            <a:ext cx="1383031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140895"/>
      </p:ext>
    </p:extLst>
  </p:cSld>
  <p:clrMapOvr>
    <a:masterClrMapping/>
  </p:clrMapOvr>
  <p:transition>
    <p:zo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BDEE5E-0EA0-4E36-AE34-DC0138F9E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2696"/>
            <a:ext cx="8136904" cy="60486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5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EA1DBDE7-210B-4624-953A-40F10CC9A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063236"/>
            <a:ext cx="1187624" cy="71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598388"/>
      </p:ext>
    </p:extLst>
  </p:cSld>
  <p:clrMapOvr>
    <a:masterClrMapping/>
  </p:clrMapOvr>
  <p:transition>
    <p:zo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2F7F89B-AB49-4FE2-B8B9-F2BD51C22A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794" y="818674"/>
            <a:ext cx="4165822" cy="55544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5BA3D7D5-47D4-40B1-ADDA-9AC14957C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992" y="6123331"/>
            <a:ext cx="1187624" cy="71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9775FF0-25ED-406D-82F0-AD01DD354B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4" y="475539"/>
            <a:ext cx="4680526" cy="624070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1749361824"/>
      </p:ext>
    </p:extLst>
  </p:cSld>
  <p:clrMapOvr>
    <a:masterClrMapping/>
  </p:clrMapOvr>
  <p:transition>
    <p:zo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02D62F18-2674-4EFF-AB5A-E412FC1B48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932224"/>
            <a:ext cx="1331640" cy="807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7CE4FB-2E51-4127-9FE4-DADCF5C1EE86}"/>
              </a:ext>
            </a:extLst>
          </p:cNvPr>
          <p:cNvSpPr txBox="1"/>
          <p:nvPr/>
        </p:nvSpPr>
        <p:spPr>
          <a:xfrm>
            <a:off x="359024" y="764704"/>
            <a:ext cx="878497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У нашому закладі, ми приділяємо особливу увагу підтримці психоемоційного стану наших працівників.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Одним із ключових напрямків роботи є профілактика професійного вигорання.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Для цього ми регулярно організовуємо тренінги, які проводить «Центр життєстійкості» Нововолинської громади.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Ці заходи спрямовані на розвиток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стресостійкості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покращення емоційного балансу та збереження внутрішніх ресурсів.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Учасники отримують практичні навички з подолання стресу, управління емоціями та відновлення енергії, що є важливими складовими у нашій щоденній роботі.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Ми віримо, що турбота про наш персонал є запорукою якісної допомоги нашим пацієнтам і завдяки таким ініціативам створюємо атмосферу підтримки, професійного зростання та турботу.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За звітний період було проведено 7 тренінгів з профілактики професійного вигорання для наших працівників та 1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тімбілдінг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тему: «Профілактика вигорання» саме цей захід став необхідним для працівників нашого закладу.</a:t>
            </a:r>
          </a:p>
        </p:txBody>
      </p:sp>
    </p:spTree>
    <p:extLst>
      <p:ext uri="{BB962C8B-B14F-4D97-AF65-F5344CB8AC3E}">
        <p14:creationId xmlns:p14="http://schemas.microsoft.com/office/powerpoint/2010/main" val="1937667848"/>
      </p:ext>
    </p:extLst>
  </p:cSld>
  <p:clrMapOvr>
    <a:masterClrMapping/>
  </p:clrMapOvr>
  <p:transition>
    <p:zo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C8F5E7-3024-487A-BC7E-2946EC834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6" y="579612"/>
            <a:ext cx="4536504" cy="60486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224C6B-63D7-49A3-B86B-605A645FAB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310" y="954929"/>
            <a:ext cx="4251554" cy="564322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FC364755-EA17-4742-95E2-275DA906B5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240" y="6107707"/>
            <a:ext cx="1187624" cy="71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397257"/>
      </p:ext>
    </p:extLst>
  </p:cSld>
  <p:clrMapOvr>
    <a:masterClrMapping/>
  </p:clrMapOvr>
  <p:transition>
    <p:zo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8B239AF-F485-4D2C-8411-02592351A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72472"/>
            <a:ext cx="8496944" cy="608009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5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C37FB8C0-2A56-494D-81F6-BE1E9FEA9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4216" y="6032797"/>
            <a:ext cx="1187624" cy="71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722785"/>
      </p:ext>
    </p:extLst>
  </p:cSld>
  <p:clrMapOvr>
    <a:masterClrMapping/>
  </p:clrMapOvr>
  <p:transition>
    <p:zo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70350C6D-CB6A-45E0-A2EA-D7D7E72DB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071308"/>
            <a:ext cx="983339" cy="59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3390663-1C8B-4CC3-8BC5-34AC41C3E55E}"/>
              </a:ext>
            </a:extLst>
          </p:cNvPr>
          <p:cNvSpPr txBox="1"/>
          <p:nvPr/>
        </p:nvSpPr>
        <p:spPr>
          <a:xfrm>
            <a:off x="520121" y="1268760"/>
            <a:ext cx="795688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  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 заклад забезпечує супровід та лікування дорослих та дітей з психічними розладами на первинному рівні медичної допомоги.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Ми надаємо кваліфіковану підтримку та ведення пацієнтів, сприяючи їхньому психоемоційному здоров’ю.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Завдяки висококваліфікованим фахівцям ми забезпечуємо комплексний підхід до діагностики орієнтуючись на індивідуальні потреби кожного пацієнта.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Понад 36 лікарів та 50 медичних сестер пройшли курс навчання ВООЗ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mhGAP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ведення та лікування пацієнтів з психічними і неврологічними розладами та отримали сертифікати.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Вдосконалюємося, щоб на найвищому рівні надавати первинну медичну допомогу мешканцям громади.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У 2024 році надано медичну допомогу на первинному рівні із психічними розладами 1285 пацієнтам, забезпечуючи якісну підтримку та необхідне лікування.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2028331"/>
      </p:ext>
    </p:extLst>
  </p:cSld>
  <p:clrMapOvr>
    <a:masterClrMapping/>
  </p:clrMapOvr>
  <p:transition>
    <p:zo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37A74E1F-8EE2-494A-BF6E-29A684E22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019505"/>
            <a:ext cx="1187624" cy="71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2738427-972A-47A9-9A4E-7678C0219A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65" y="476672"/>
            <a:ext cx="4720544" cy="626794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14E77A6-02D9-480E-A811-D835904E80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257" y="815557"/>
            <a:ext cx="3812104" cy="50617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3290940760"/>
      </p:ext>
    </p:extLst>
  </p:cSld>
  <p:clrMapOvr>
    <a:masterClrMapping/>
  </p:clrMapOvr>
  <p:transition>
    <p:zo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37A74E1F-8EE2-494A-BF6E-29A684E22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019505"/>
            <a:ext cx="1187624" cy="71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BCC5E9-78A1-4E91-9E9D-E1EEE5E8E0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37248"/>
            <a:ext cx="4731990" cy="63093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3485FC-C40B-4992-A1C0-38A6F8D1D3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836712"/>
            <a:ext cx="3785860" cy="502686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2121256215"/>
      </p:ext>
    </p:extLst>
  </p:cSld>
  <p:clrMapOvr>
    <a:masterClrMapping/>
  </p:clrMapOvr>
  <p:transition>
    <p:zo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37A74E1F-8EE2-494A-BF6E-29A684E22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019505"/>
            <a:ext cx="1187624" cy="71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F25F6E-3362-40E9-B0A5-443AC6C74E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712854"/>
            <a:ext cx="3569807" cy="528034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8F032B9-E9DC-4351-BB4A-8687238017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65598"/>
            <a:ext cx="4556642" cy="60502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315626699"/>
      </p:ext>
    </p:extLst>
  </p:cSld>
  <p:clrMapOvr>
    <a:masterClrMapping/>
  </p:clrMapOvr>
  <p:transition>
    <p:zo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A40DFDC4-DF10-4613-802F-D0D123D61B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684" y="5829070"/>
            <a:ext cx="1383031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55E282-30FB-4195-9D02-A0E08695CE74}"/>
              </a:ext>
            </a:extLst>
          </p:cNvPr>
          <p:cNvSpPr txBox="1"/>
          <p:nvPr/>
        </p:nvSpPr>
        <p:spPr>
          <a:xfrm>
            <a:off x="521550" y="1489420"/>
            <a:ext cx="81009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   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Ментальне здоров’я – це стан психологічного, емоційного та соціального благополуччя, який дає змогу людині справлятися зі стресами,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продуктивно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працювати, будувати здорові стосунки та приймати зважені рішення.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Ментальне здоров’я – це командна робота між лікарем та пацієнтом.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Важливо не боятися звертатися по допомогу, якщо є труднощі.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За результатами впровадження Всеукраїнської програми ментального здоров’я Ти як? за ініціативи першої леді Олени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Зеленської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наш заклад отримав відзнаку «Кращий заклад Ти як? у сфері охорони здоров’я».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Лікарі нашого закладу пройшли  курс ВООЗ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mhGAP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 володіють сучасними методиками діагностики та лікування психологічних розладів.</a:t>
            </a:r>
          </a:p>
          <a:p>
            <a:endParaRPr lang="uk-UA" dirty="0"/>
          </a:p>
          <a:p>
            <a:r>
              <a:rPr lang="uk-UA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4679596"/>
      </p:ext>
    </p:ext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uk-UA" sz="24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Штатні посади (лікарі):</a:t>
            </a:r>
            <a:endParaRPr lang="uk-UA" sz="2400" dirty="0">
              <a:solidFill>
                <a:schemeClr val="tx1"/>
              </a:solidFill>
            </a:endParaRPr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665251"/>
              </p:ext>
            </p:extLst>
          </p:nvPr>
        </p:nvGraphicFramePr>
        <p:xfrm>
          <a:off x="467544" y="1412776"/>
          <a:ext cx="8373616" cy="4612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984026"/>
            <a:ext cx="1127355" cy="68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706703"/>
      </p:ext>
    </p:extLst>
  </p:cSld>
  <p:clrMapOvr>
    <a:masterClrMapping/>
  </p:clrMapOvr>
  <p:transition>
    <p:zo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ED1C26-739E-4044-BF57-72373353A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2696"/>
            <a:ext cx="8136904" cy="59766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F1301D8D-4E7E-4C8F-B8B2-0C68BEEC8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889" y="6165304"/>
            <a:ext cx="1094999" cy="6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518684"/>
      </p:ext>
    </p:extLst>
  </p:cSld>
  <p:clrMapOvr>
    <a:masterClrMapping/>
  </p:clrMapOvr>
  <p:transition>
    <p:zo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D23199-F643-48DE-B138-A1EC422CE0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11813"/>
            <a:ext cx="4231282" cy="56343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4A63E7-17FA-4201-A36B-E0680DF109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184" y="696915"/>
            <a:ext cx="4371950" cy="582926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640859F2-0009-40BE-93EB-8661E55A3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205410"/>
            <a:ext cx="1076772" cy="65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62374"/>
      </p:ext>
    </p:extLst>
  </p:cSld>
  <p:clrMapOvr>
    <a:masterClrMapping/>
  </p:clrMapOvr>
  <p:transition>
    <p:zo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0E842C-87D2-468A-AACF-0B9A9DACB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18" y="692696"/>
            <a:ext cx="8598163" cy="572852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F2A91530-5984-4510-8299-CAD780F20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104404"/>
            <a:ext cx="1094999" cy="6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495422"/>
      </p:ext>
    </p:extLst>
  </p:cSld>
  <p:clrMapOvr>
    <a:masterClrMapping/>
  </p:clrMapOvr>
  <p:transition>
    <p:zo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694133AF-EF9D-4016-8BA4-CE48580FD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106789"/>
            <a:ext cx="1043608" cy="63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8D7E82-64F2-4A47-9694-C9B3A030F727}"/>
              </a:ext>
            </a:extLst>
          </p:cNvPr>
          <p:cNvSpPr txBox="1"/>
          <p:nvPr/>
        </p:nvSpPr>
        <p:spPr>
          <a:xfrm>
            <a:off x="179511" y="620688"/>
            <a:ext cx="8771999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/>
              <a:t>  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«Ярмарка здоров’я» надає чудову можливість популяризувати здоровий спосіб життя, підвищити обізнаність населення про профілактику захворювань.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Наш заклад постійно проводить заходи, які дозволяють мешканцям нашої громади безкоштовно пройти експрес-діагностику та отримати консультацію щодо здорового способу життя та профілактики захворювань.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На «Ярмарці здоров’я» усім охочим вимірювали артеріальний тиск, визначали рівень цукру в крові, вимірювали рівень холестерину, а також проводили швидкі тести на гепатит В, гепатит С та ВІЛ-інфекцію.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Такі заходи спрямовані на раннє виявлення ризиків для здоров’я.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Ціль «Ярмарки здоров’я» –сформувати у громадян звичку вести здоровий спосіб життя.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За 2024 рік було організовано 19 заходів, на яких обстежено 3183 особи.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Виявлено підвищений артеріальний тиск у 1293 особи, підвищений рівень глюкози в крові - 877 особи. Всього обстежено швидкими тестами на наявність гепатиту В, С та ВІЛ-інфекцію - 2894 особи, з них виявлено позитивні результати на наявність гепатиту В у 6 осіб, на гепатит С 4 особи, тести на ВІЛ-інфекцію – негативні.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Пацієнтів із виявленими відхиленнями було скеровано для подальшого обстеження до своїх сімейних лікарів.</a:t>
            </a:r>
          </a:p>
        </p:txBody>
      </p:sp>
    </p:spTree>
    <p:extLst>
      <p:ext uri="{BB962C8B-B14F-4D97-AF65-F5344CB8AC3E}">
        <p14:creationId xmlns:p14="http://schemas.microsoft.com/office/powerpoint/2010/main" val="887766396"/>
      </p:ext>
    </p:extLst>
  </p:cSld>
  <p:clrMapOvr>
    <a:masterClrMapping/>
  </p:clrMapOvr>
  <p:transition>
    <p:zo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1476DA-53F3-4D91-BF1C-B2E152FD7B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92696"/>
            <a:ext cx="4227934" cy="56372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F343DCBD-6B9B-41E4-99DD-F0B19BD78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106789"/>
            <a:ext cx="1043608" cy="63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B37BC22-37F8-4DAF-8C55-D2CD4E9430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6" y="669824"/>
            <a:ext cx="4515966" cy="60212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2834152642"/>
      </p:ext>
    </p:extLst>
  </p:cSld>
  <p:clrMapOvr>
    <a:masterClrMapping/>
  </p:clrMapOvr>
  <p:transition>
    <p:zo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C2FBE4-03F7-4F76-B94F-8599D5AB5F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4680520" cy="624069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EBF279-6514-4545-AED4-280AE54A8F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012" y="708079"/>
            <a:ext cx="4026460" cy="57778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8FB7E4C2-ABEE-4E48-9DFE-085FA3BC0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106789"/>
            <a:ext cx="1043608" cy="63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736722"/>
      </p:ext>
    </p:extLst>
  </p:cSld>
  <p:clrMapOvr>
    <a:masterClrMapping/>
  </p:clrMapOvr>
  <p:transition>
    <p:zo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42491CF-C30A-46DD-BE2D-2A3CC2835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692696"/>
            <a:ext cx="3960441" cy="594940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BD702510-BC36-431A-8E56-12AF0488F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106789"/>
            <a:ext cx="1043608" cy="63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A6838B8-6932-42D7-BEDE-03C66C0CC8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608747"/>
            <a:ext cx="4587974" cy="611729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919898261"/>
      </p:ext>
    </p:extLst>
  </p:cSld>
  <p:clrMapOvr>
    <a:masterClrMapping/>
  </p:clrMapOvr>
  <p:transition>
    <p:zo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C60A51D-ACAF-4F9A-A1C8-F9A3BEBF0B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18976"/>
            <a:ext cx="4639444" cy="61859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FDAD93-1DA0-4FCA-8162-A27D75F6DF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617307"/>
            <a:ext cx="3744416" cy="611729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7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975ED6D0-2063-4AC4-925D-0BD72B61B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106789"/>
            <a:ext cx="1043608" cy="63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491863"/>
      </p:ext>
    </p:extLst>
  </p:cSld>
  <p:clrMapOvr>
    <a:masterClrMapping/>
  </p:clrMapOvr>
  <p:transition>
    <p:zo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30131F-3CBC-4736-8AFE-C88178CD73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92696"/>
            <a:ext cx="8280920" cy="6021288"/>
          </a:xfrm>
          <a:prstGeom prst="rect">
            <a:avLst/>
          </a:prstGeom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FC87C6C1-CECC-4A81-8908-46CEA818A8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106789"/>
            <a:ext cx="1043608" cy="63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676658"/>
      </p:ext>
    </p:extLst>
  </p:cSld>
  <p:clrMapOvr>
    <a:masterClrMapping/>
  </p:clrMapOvr>
  <p:transition>
    <p:zo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578C807F-4E0D-49A2-9554-1A6D9029A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684" y="5829070"/>
            <a:ext cx="1383031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B6D954-6219-42C1-AF35-D2AC2493E53C}"/>
              </a:ext>
            </a:extLst>
          </p:cNvPr>
          <p:cNvSpPr txBox="1"/>
          <p:nvPr/>
        </p:nvSpPr>
        <p:spPr>
          <a:xfrm>
            <a:off x="683568" y="1228397"/>
            <a:ext cx="748883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   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Лікарі та сестри медичні нашого закладу регулярно проходять тренінги, спрямовані на раннє виявлення симптомів раку молочної залози та покращення діагностичних навичок.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Після завершення навчання наші фахівці отримують сертифікати, що підтверджують їх кваліфікацію та готовність надавати високоякісну допомогу у виявленні цього захворювання на ранніх стадіях.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Це важливий крок у забезпеченні своєчасної діагностики та ефективного лікування наших пацієнтів.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У 2024 році сімейні лікарі, лікарі-терапевти, педіатри та сестри медичні нашого закладу взяли участь у 6 тренінгах з питань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онко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скринінгу, які відбувалися у різних куточках нашої країни.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Завдяки таким заходам наші фахівці постійно підвищують свій професійний рівень і впроваджують сучасні методи у своїй практиці.</a:t>
            </a:r>
          </a:p>
        </p:txBody>
      </p:sp>
    </p:spTree>
    <p:extLst>
      <p:ext uri="{BB962C8B-B14F-4D97-AF65-F5344CB8AC3E}">
        <p14:creationId xmlns:p14="http://schemas.microsoft.com/office/powerpoint/2010/main" val="2368087001"/>
      </p:ext>
    </p:ext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069848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Лікарі за спеціальностями</a:t>
            </a:r>
          </a:p>
        </p:txBody>
      </p:sp>
      <p:graphicFrame>
        <p:nvGraphicFramePr>
          <p:cNvPr id="7" name="Объект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448498943"/>
              </p:ext>
            </p:extLst>
          </p:nvPr>
        </p:nvGraphicFramePr>
        <p:xfrm>
          <a:off x="827584" y="1298533"/>
          <a:ext cx="7056784" cy="5149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7668"/>
            <a:ext cx="1055347" cy="6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582855"/>
      </p:ext>
    </p:extLst>
  </p:cSld>
  <p:clrMapOvr>
    <a:masterClrMapping/>
  </p:clrMapOvr>
  <p:transition>
    <p:zo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B04748-C649-44CD-B87A-0D8514943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010" y="692696"/>
            <a:ext cx="4407954" cy="60932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1FF3E9-813B-491C-832C-FB44CDBB95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6" y="692696"/>
            <a:ext cx="4407954" cy="60932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43787620-7AC9-49BF-8E75-75EDDD8A1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176" y="6020060"/>
            <a:ext cx="1263788" cy="76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289743"/>
      </p:ext>
    </p:extLst>
  </p:cSld>
  <p:clrMapOvr>
    <a:masterClrMapping/>
  </p:clrMapOvr>
  <p:transition>
    <p:zo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BD8088-46CC-405A-BAC3-37A16D833C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73290"/>
            <a:ext cx="4104456" cy="607927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AAE2C6-CF40-4C1D-B08E-321DCD176E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80" y="673290"/>
            <a:ext cx="4515966" cy="60212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1B680E29-9686-46F7-8B75-A5A754C52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0146" y="6125788"/>
            <a:ext cx="1152128" cy="69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735407"/>
      </p:ext>
    </p:extLst>
  </p:cSld>
  <p:clrMapOvr>
    <a:masterClrMapping/>
  </p:clrMapOvr>
  <p:transition>
    <p:zoom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D23723-233C-417B-B0DA-40FA09462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764704"/>
            <a:ext cx="8849039" cy="5832648"/>
          </a:xfrm>
          <a:prstGeom prst="rect">
            <a:avLst/>
          </a:prstGeom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7A812AD9-23A6-4574-BE86-C0A5782F4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6050396"/>
            <a:ext cx="1216190" cy="73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452409"/>
      </p:ext>
    </p:extLst>
  </p:cSld>
  <p:clrMapOvr>
    <a:masterClrMapping/>
  </p:clrMapOvr>
  <p:transition>
    <p:zoom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190CEAD4-5932-43E3-8836-CD19998AD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684" y="5829070"/>
            <a:ext cx="1383031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8D8DA5-A52D-4F2E-8659-0910AF958D27}"/>
              </a:ext>
            </a:extLst>
          </p:cNvPr>
          <p:cNvSpPr txBox="1"/>
          <p:nvPr/>
        </p:nvSpPr>
        <p:spPr>
          <a:xfrm>
            <a:off x="611560" y="1296126"/>
            <a:ext cx="8136904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   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нашому закладі регулярно проводяться тренінги для лікарів та сестер медичних  на тему: «Активного виявлення, супроводу та лікування туберкульозу на первинному рівні», а також лікарі та сестри медичні відвідують заходи поза межами нашого закладу.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Учасники, які успішно завершили навчання, отримують відповідні сертифікати, що підтверджують їхню участь у здобутті знання.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цих заходів є підвищення кваліфікації медичних працівників у питаннях ранньої діагностики, ефективного лікування та підтримки пацієнтів із захворюванням на туберкульоз.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Завдяки таким навчанням наші фахівці забезпечують високий рівень надання медичної допомоги та сприяють зниженню рівня захворюваності на туберкульоз у громаді.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За звітний період лікарі та сестри медичні взяли участь у 6 тренінгах з питань «Активне виявлення, супровід та лікування туберкульозу на первинній ланці».</a:t>
            </a:r>
          </a:p>
          <a:p>
            <a:endParaRPr lang="uk-UA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291006062"/>
      </p:ext>
    </p:extLst>
  </p:cSld>
  <p:clrMapOvr>
    <a:masterClrMapping/>
  </p:clrMapOvr>
  <p:transition>
    <p:zoom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F9C006-3E7E-4391-AA97-BB6F8F46AE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4608512" cy="61447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8A01AB-45B3-4D13-BC06-1654ACF474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890" y="692696"/>
            <a:ext cx="3939902" cy="59252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7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95F16587-8C67-4097-A828-D58D59ACC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688" y="6165304"/>
            <a:ext cx="1114800" cy="67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241727"/>
      </p:ext>
    </p:extLst>
  </p:cSld>
  <p:clrMapOvr>
    <a:masterClrMapping/>
  </p:clrMapOvr>
  <p:transition>
    <p:zoom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C6377E-3B99-404E-943F-EEF92749E5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92696"/>
            <a:ext cx="4194619" cy="59046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656C56-65C9-4150-974F-0CC636E913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93" y="601642"/>
            <a:ext cx="4469315" cy="613972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DBA85D65-90B2-47A6-80BB-CDFAAC71F8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480" y="6165304"/>
            <a:ext cx="1055347" cy="63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095886"/>
      </p:ext>
    </p:extLst>
  </p:cSld>
  <p:clrMapOvr>
    <a:masterClrMapping/>
  </p:clrMapOvr>
  <p:transition>
    <p:zoom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4D2042-C606-412C-9282-26ADAC9737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81" y="692696"/>
            <a:ext cx="8225437" cy="597875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3A210F18-9809-4779-9388-024F10311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183098"/>
            <a:ext cx="1127355" cy="68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831751"/>
      </p:ext>
    </p:extLst>
  </p:cSld>
  <p:clrMapOvr>
    <a:masterClrMapping/>
  </p:clrMapOvr>
  <p:transition>
    <p:zoom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8B1E75D-169A-45DA-8A5B-C4426DD046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692696"/>
            <a:ext cx="4572000" cy="6070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4A790F-A23D-4C68-ACAD-09F7D95496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6" y="692696"/>
            <a:ext cx="4120430" cy="59252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D53620A7-1EF8-429D-88BF-400FAEC9C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637" y="6165304"/>
            <a:ext cx="1055347" cy="63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81880"/>
      </p:ext>
    </p:extLst>
  </p:cSld>
  <p:clrMapOvr>
    <a:masterClrMapping/>
  </p:clrMapOvr>
  <p:transition>
    <p:zoom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97332CF8-1ABE-4DF2-B763-4E97C0EA0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684" y="5829070"/>
            <a:ext cx="1383031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C56605-43D3-4AA9-9879-8849BCA78F11}"/>
              </a:ext>
            </a:extLst>
          </p:cNvPr>
          <p:cNvSpPr txBox="1"/>
          <p:nvPr/>
        </p:nvSpPr>
        <p:spPr>
          <a:xfrm>
            <a:off x="483005" y="1628800"/>
            <a:ext cx="865223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«Чиста лікарня» - це концепція або сертифікаційна програма, яка спрямована на забезпечення високих стандартів гігієни та санітарії в медичних закладах.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«Чиста лікарня безпечна для пацієнта», допомагає підвищити якість медичних послуг та створити безпечне середовище для пацієнтів та персоналу.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Наш заклад бере участь у Всеукраїнському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проєкті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«Чиста лікарня безпечна для пацієнта» і свій перший сертифікат отримала у 2021 році, який підтверджує, що медичний заклад відповідає високим стандартам чистоти. Щороку ми підтверджуємо цей статус.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Медичні працівники амбулаторій нашого закладу успішно проходять навчання та тестування, як необхідний етап для отримання сертифікату. </a:t>
            </a:r>
          </a:p>
          <a:p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759280"/>
      </p:ext>
    </p:extLst>
  </p:cSld>
  <p:clrMapOvr>
    <a:masterClrMapping/>
  </p:clrMapOvr>
  <p:transition>
    <p:zoom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DF4748-81E8-4E08-A4B1-DA55E2F50A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2696"/>
            <a:ext cx="8082644" cy="606198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7D779DA0-FAD5-4CE5-B79E-00B293ECC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106789"/>
            <a:ext cx="1043608" cy="63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2477723"/>
      </p:ext>
    </p:extLst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692696"/>
            <a:ext cx="8686800" cy="838200"/>
          </a:xfrm>
        </p:spPr>
        <p:txBody>
          <a:bodyPr/>
          <a:lstStyle/>
          <a:p>
            <a:pPr lvl="0" algn="ctr">
              <a:spcBef>
                <a:spcPts val="0"/>
              </a:spcBef>
            </a:pPr>
            <a:r>
              <a:rPr lang="uk-UA" sz="24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Підписані декларації</a:t>
            </a:r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</p:nvPr>
        </p:nvGraphicFramePr>
        <p:xfrm>
          <a:off x="323527" y="1628800"/>
          <a:ext cx="8616187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765820"/>
            <a:ext cx="1487395" cy="90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441736"/>
      </p:ext>
    </p:extLst>
  </p:cSld>
  <p:clrMapOvr>
    <a:masterClrMapping/>
  </p:clrMapOvr>
  <p:transition>
    <p:zoom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66A4BC-8DCC-4429-A30C-CF88AAE45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92696"/>
            <a:ext cx="8136904" cy="6048672"/>
          </a:xfrm>
          <a:prstGeom prst="rect">
            <a:avLst/>
          </a:prstGeom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2ACF55C8-009D-42C9-B0B5-63680F6AA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106789"/>
            <a:ext cx="1043608" cy="63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990138"/>
      </p:ext>
    </p:extLst>
  </p:cSld>
  <p:clrMapOvr>
    <a:masterClrMapping/>
  </p:clrMapOvr>
  <p:transition>
    <p:zoom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29265CB8-682C-4ABF-B9AA-8BCDCCC0C5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940384"/>
            <a:ext cx="1199363" cy="72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AB4C9C8-AD71-4DCC-BCED-EBFA738FFD1D}"/>
              </a:ext>
            </a:extLst>
          </p:cNvPr>
          <p:cNvSpPr txBox="1"/>
          <p:nvPr/>
        </p:nvSpPr>
        <p:spPr>
          <a:xfrm>
            <a:off x="755576" y="1074509"/>
            <a:ext cx="763284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   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Сервіс у медичному закладі – це якість та організація надання медичних і супутніх послуг, спрямованих на забезпечення комфортного та чуйного ставлення до пацієнтів.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Старший реєстратор нашого закладу постійно проводить навчання для реєстраторів медичних, які спрямовані на підвищення професійних навичок, покращення якості обслуговування пацієнтів та створення комфортної атмосфери в закладі охорони здоров’я.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Всі реєстратори пройшли сертифіковане навчання за сприяння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UNFRA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«Ефективна комунікація з клієнтами медичного закладу з акцентом на потреби вразливих груп населення». Старший реєстратор нашого закладу після проходження навчального тренінгу для адміністраторів медичних закладів отримала сертифікат «Ефективний адміністратор медичного закладу».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За 2024 рік реєстратори медичні взяли участь у 10 тренінгах з навчальною метою.</a:t>
            </a:r>
          </a:p>
        </p:txBody>
      </p:sp>
    </p:spTree>
    <p:extLst>
      <p:ext uri="{BB962C8B-B14F-4D97-AF65-F5344CB8AC3E}">
        <p14:creationId xmlns:p14="http://schemas.microsoft.com/office/powerpoint/2010/main" val="1780553883"/>
      </p:ext>
    </p:extLst>
  </p:cSld>
  <p:clrMapOvr>
    <a:masterClrMapping/>
  </p:clrMapOvr>
  <p:transition>
    <p:zoom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8B94A1-E840-47B0-97DD-06B9B8082B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92696"/>
            <a:ext cx="8235450" cy="59766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1D3681F1-AAB5-40C4-A474-7CB79B76C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918441"/>
            <a:ext cx="1239015" cy="75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344450"/>
      </p:ext>
    </p:extLst>
  </p:cSld>
  <p:clrMapOvr>
    <a:masterClrMapping/>
  </p:clrMapOvr>
  <p:transition>
    <p:zoom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DDD14E-FCEA-47BA-8873-666DA1479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2696"/>
            <a:ext cx="8496944" cy="59766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9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555A02D7-C94F-4EB5-B288-953EBDF2B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005724"/>
            <a:ext cx="1094999" cy="66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490230"/>
      </p:ext>
    </p:extLst>
  </p:cSld>
  <p:clrMapOvr>
    <a:masterClrMapping/>
  </p:clrMapOvr>
  <p:transition>
    <p:zoom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8C6645BB-143A-47C2-A53B-FF9691E80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940384"/>
            <a:ext cx="1199363" cy="72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FA881B7-B141-405C-98F3-888334AB393B}"/>
              </a:ext>
            </a:extLst>
          </p:cNvPr>
          <p:cNvSpPr txBox="1"/>
          <p:nvPr/>
        </p:nvSpPr>
        <p:spPr>
          <a:xfrm>
            <a:off x="664529" y="908720"/>
            <a:ext cx="7704856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        «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Знання мають значення лише тоді, коли ними діляться .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Вони стають цінними, коли інші отримують їх».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У нашому закладі активно функціонує Група рівних для медичних працівників. Ця група спрямована на безперервний професійний розвиток шляхом обміну знаннями та досвідом.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Група рівних це новий формат безперервного професійного розвитку медичних фахівців, вільний простір для спілкування у неформальній обстановці, обмін досвідом, розбір складних клінічних випадків, підтримки, навчання, співпраця.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Очолює Групу рівних сімейний лікар, завідувач амбулаторії загальної практики сімейної медицини №2,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фасилітатор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Групи рівних, сертифікований тренер за сприянням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USA ID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межах програми «Відновлення доступу населення до медичної допомоги»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Муцька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Зоряна Михайлівна.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У 2024 році відбулося  5 зустрічей у Групі рівних, кожна з них стала важливим кроком на шляху до взаєморозуміння, підтримки та обміну досвідом.</a:t>
            </a:r>
          </a:p>
          <a:p>
            <a:r>
              <a:rPr lang="uk-UA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868521009"/>
      </p:ext>
    </p:extLst>
  </p:cSld>
  <p:clrMapOvr>
    <a:masterClrMapping/>
  </p:clrMapOvr>
  <p:transition>
    <p:zoom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294DF5-588D-4DAE-9D3C-6CBD0CF016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0688"/>
            <a:ext cx="4065627" cy="59642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520CC5-FC77-4F41-9C9D-F0CBC8635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06388"/>
            <a:ext cx="4411142" cy="54452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EE503927-1856-4DB7-A728-2D3D323D1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962082"/>
            <a:ext cx="1167007" cy="707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002971"/>
      </p:ext>
    </p:extLst>
  </p:cSld>
  <p:clrMapOvr>
    <a:masterClrMapping/>
  </p:clrMapOvr>
  <p:transition>
    <p:zoom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C39DDC5-54EA-41A1-95CB-2F9401693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92696"/>
            <a:ext cx="8280920" cy="60660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A74CE0B2-93B3-41C2-AA4F-6FEB1D261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918441"/>
            <a:ext cx="1239015" cy="75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557849"/>
      </p:ext>
    </p:extLst>
  </p:cSld>
  <p:clrMapOvr>
    <a:masterClrMapping/>
  </p:clrMapOvr>
  <p:transition>
    <p:zoom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5F6285-4EE5-44B2-B8AC-7BD21EBAE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2696"/>
            <a:ext cx="8226660" cy="607529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696CDEFF-5C61-4BF3-BC37-4C662E028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962082"/>
            <a:ext cx="1167007" cy="707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47933"/>
      </p:ext>
    </p:extLst>
  </p:cSld>
  <p:clrMapOvr>
    <a:masterClrMapping/>
  </p:clrMapOvr>
  <p:transition>
    <p:zoom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8C6645BB-143A-47C2-A53B-FF9691E80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940384"/>
            <a:ext cx="1199363" cy="72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3D7204-44A0-4FED-8C14-B94F6978F0B2}"/>
              </a:ext>
            </a:extLst>
          </p:cNvPr>
          <p:cNvSpPr txBox="1"/>
          <p:nvPr/>
        </p:nvSpPr>
        <p:spPr>
          <a:xfrm>
            <a:off x="467543" y="1074509"/>
            <a:ext cx="820891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Дерматоскопія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рекомендована всім, особливо тим, хто має велику кількість родимок чи утворення незвичайної форми. Раннє виявлення захворювань шкіри дає більші шанси на швидке одужання.  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 базі амбулаторії загальної практики сімейної медицини №2 нашого закладу відбулося 2 виїзних прийоми лікаря дерматолога Наталії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Ніколайчук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 сприянням БО «Фонд боротьби з раком», основна увага була спрямована на виявлення ракових і передракових захворювань шкіри.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Фахівець  під час виїзного прийому  провела ретельне обстеження шкіри на ознаки раку, звертаючи увагу на найменші зміни та підозрілі утворення.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У ході обстеження було оглянуто 110 людей , в 5 </a:t>
            </a:r>
            <a:r>
              <a:rPr 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було виявлено ракові та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передракові захворювання шкіри.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Завдяки професійному підходу та сучасним методам діагностики пацієнти отримали вчасні рекомендації щодо подальших дій та необхідного лікування.</a:t>
            </a:r>
          </a:p>
        </p:txBody>
      </p:sp>
    </p:spTree>
    <p:extLst>
      <p:ext uri="{BB962C8B-B14F-4D97-AF65-F5344CB8AC3E}">
        <p14:creationId xmlns:p14="http://schemas.microsoft.com/office/powerpoint/2010/main" val="2960222699"/>
      </p:ext>
    </p:extLst>
  </p:cSld>
  <p:clrMapOvr>
    <a:masterClrMapping/>
  </p:clrMapOvr>
  <p:transition>
    <p:zoom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AF1C6A-353D-4480-832A-FB665214E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44" y="692696"/>
            <a:ext cx="8037512" cy="602813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EFF047F7-3286-4E42-A854-668DDE390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005722"/>
            <a:ext cx="1094999" cy="66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942200"/>
      </p:ext>
    </p:ext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527553"/>
              </p:ext>
            </p:extLst>
          </p:nvPr>
        </p:nvGraphicFramePr>
        <p:xfrm>
          <a:off x="-396552" y="1412776"/>
          <a:ext cx="8980714" cy="5088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83568" y="620688"/>
            <a:ext cx="80648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Дохід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НСЗУ за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програмою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медичних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гарантій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укладання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договорів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.)</a:t>
            </a:r>
            <a:br>
              <a:rPr lang="uk-UA" sz="2400" b="1" i="1" dirty="0">
                <a:latin typeface="Times New Roman" pitchFamily="18" charset="0"/>
                <a:cs typeface="Times New Roman" pitchFamily="18" charset="0"/>
              </a:rPr>
            </a:br>
            <a:endParaRPr lang="uk-UA" i="1" dirty="0"/>
          </a:p>
        </p:txBody>
      </p:sp>
    </p:spTree>
    <p:extLst>
      <p:ext uri="{BB962C8B-B14F-4D97-AF65-F5344CB8AC3E}">
        <p14:creationId xmlns:p14="http://schemas.microsoft.com/office/powerpoint/2010/main" val="2580889279"/>
      </p:ext>
    </p:extLst>
  </p:cSld>
  <p:clrMapOvr>
    <a:masterClrMapping/>
  </p:clrMapOvr>
  <p:transition>
    <p:zoom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6A90A7-018C-4B3F-A728-3A884093F2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764704"/>
            <a:ext cx="4317858" cy="57332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E20F1848-150E-4780-A15B-2519CC318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464" y="6069177"/>
            <a:ext cx="1167007" cy="707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7CF452D-6DD5-4079-B15D-C1B7869D81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3" y="626066"/>
            <a:ext cx="4526681" cy="60105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2597607510"/>
      </p:ext>
    </p:extLst>
  </p:cSld>
  <p:clrMapOvr>
    <a:masterClrMapping/>
  </p:clrMapOvr>
  <p:transition>
    <p:zoom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8C6645BB-143A-47C2-A53B-FF9691E80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940384"/>
            <a:ext cx="1199363" cy="72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CE86E8A-45C3-4E5A-BCFF-708681BCDC97}"/>
              </a:ext>
            </a:extLst>
          </p:cNvPr>
          <p:cNvSpPr txBox="1"/>
          <p:nvPr/>
        </p:nvSpPr>
        <p:spPr>
          <a:xfrm>
            <a:off x="575556" y="955457"/>
            <a:ext cx="799288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Внутрішньо переміщені особи все частіше звертаються до лікарів сімейної медицини, отримуючи кваліфіковану допомогу, підтримку та турботу.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Медичні фахівці забезпечують комплексний підхід до здоров’я кожного пацієнта надаючи консультації, необхідні обстеження та рекомендації щодо лікування.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Завдяки злагодженій роботі медичних працівників ВПО можуть відчути впевненість у своєму здоров’ї та знайти необхідну опору в нових умовах життя.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З початку військового вторгнення у лютому 2022 році було зафіксовано 14102 звернень від внутрішньо переміщених осіб, усім пацієнтам , які звернулися була надана медична допомога на первинному рівні.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При потребі виписувались скерування на консультацію чи госпіталізацію, видавались різноманітні довідки, проводилися профілактичні огляди чи вакцинація.</a:t>
            </a:r>
          </a:p>
        </p:txBody>
      </p:sp>
    </p:spTree>
    <p:extLst>
      <p:ext uri="{BB962C8B-B14F-4D97-AF65-F5344CB8AC3E}">
        <p14:creationId xmlns:p14="http://schemas.microsoft.com/office/powerpoint/2010/main" val="33038909"/>
      </p:ext>
    </p:extLst>
  </p:cSld>
  <p:clrMapOvr>
    <a:masterClrMapping/>
  </p:clrMapOvr>
  <p:transition>
    <p:zoom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7369FE-6030-4739-A40E-43E9CF001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15" y="692696"/>
            <a:ext cx="7808569" cy="585642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6CD5B030-E866-4CD5-B6E2-FB01096A9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502" y="6165304"/>
            <a:ext cx="1043563" cy="63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192348"/>
      </p:ext>
    </p:extLst>
  </p:cSld>
  <p:clrMapOvr>
    <a:masterClrMapping/>
  </p:clrMapOvr>
  <p:transition>
    <p:zoom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25F0B932-284C-4405-BF79-7B44F3758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984025"/>
            <a:ext cx="1127355" cy="68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F859959-294B-4796-8245-58B81D61B3D6}"/>
              </a:ext>
            </a:extLst>
          </p:cNvPr>
          <p:cNvSpPr txBox="1"/>
          <p:nvPr/>
        </p:nvSpPr>
        <p:spPr>
          <a:xfrm>
            <a:off x="467544" y="620688"/>
            <a:ext cx="792088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Своєчасна вакцинація є важливим кроком для захисту вашого здоров’я та здоров’я оточуючих.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Вакцинальний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автобус – це мобільний пункт щеплення, який виїжджає у різні райони міста або громади, щоб зробити вакцинацію доступнішою для мешканців.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Наш заклад долучився та став частиною заходу, який відбувся з нагоди Європейського тижня імунізації.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На заході працював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вакцинальний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автобус, де безкоштовно вакцинувалися всі бажаючі від дифтерії, правцю та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коронавірусної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хвороби.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Протягом заходу 22 мешканці нашої громади зробили щеплення від цих небезпечних інфекційних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хвороб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У медичній локації заходу – 161 людина перевірили базові показники стану організму.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Переваги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вакционального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автобуса: доступність- не потрібно їхати в лікарню; зручність – вакцинація без черг; безпечність – працюють сертифіковані медики; інформування – можна отримати консультацію.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Такий формат допомагає підвищити рівень вакцинації населення та зменшити ризик поширення небезпечних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хвороб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uk-UA" dirty="0"/>
              <a:t>  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08688067"/>
      </p:ext>
    </p:extLst>
  </p:cSld>
  <p:clrMapOvr>
    <a:masterClrMapping/>
  </p:clrMapOvr>
  <p:transition>
    <p:zoom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8332805-B08C-4DF3-8B58-BD7C82EB0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57250"/>
            <a:ext cx="7467600" cy="51435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E28DEC5F-F261-4DB0-AB2B-5C1A6BF23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00750"/>
            <a:ext cx="1127355" cy="68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033895"/>
      </p:ext>
    </p:extLst>
  </p:cSld>
  <p:clrMapOvr>
    <a:masterClrMapping/>
  </p:clrMapOvr>
  <p:transition>
    <p:zoom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C4C9FE-DCFF-4AA7-B00E-A2D78907D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74" y="692696"/>
            <a:ext cx="8736901" cy="58326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D268EA1F-FAF5-4FC7-99F7-86F6A8C60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821" y="6131113"/>
            <a:ext cx="1199363" cy="72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237832"/>
      </p:ext>
    </p:extLst>
  </p:cSld>
  <p:clrMapOvr>
    <a:masterClrMapping/>
  </p:clrMapOvr>
  <p:transition>
    <p:zoom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F470CADA-FD40-4D3A-8F46-4425B17B5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940384"/>
            <a:ext cx="1199363" cy="72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DB0A39-4421-4CC9-B04D-5C0E74AE5D85}"/>
              </a:ext>
            </a:extLst>
          </p:cNvPr>
          <p:cNvSpPr txBox="1"/>
          <p:nvPr/>
        </p:nvSpPr>
        <p:spPr>
          <a:xfrm>
            <a:off x="539552" y="1412776"/>
            <a:ext cx="806489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   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«Мобільна паліативна медична допомога дорослим та дітям», мета якої – підвищення якості життя пацієнтам із захворюваннями, які обмежують життя або загрожують йому.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Послуга полягає у наданні медичної допомоги людям, які мають важкі або невиліковні хвороби.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Надання безоплатної мобільної паліативної допомоги для пацієнта організовується за електронним направленням сімейного лікаря.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У складі бригади паліативної допомоги працює психотерапевт – фахівець, який допомагає пацієнтам і їхнім близьким справлятися з емоційними, психологічними та духовними викликами, що виникають у складних життєвих ситуаціях. Психотерапевт працює на 0,25 посади і надає психологічну допомогу паліативним хворим.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За 2024 рік було надано допомогу 138 паліативним хворим.</a:t>
            </a:r>
          </a:p>
        </p:txBody>
      </p:sp>
    </p:spTree>
    <p:extLst>
      <p:ext uri="{BB962C8B-B14F-4D97-AF65-F5344CB8AC3E}">
        <p14:creationId xmlns:p14="http://schemas.microsoft.com/office/powerpoint/2010/main" val="3108852383"/>
      </p:ext>
    </p:extLst>
  </p:cSld>
  <p:clrMapOvr>
    <a:masterClrMapping/>
  </p:clrMapOvr>
  <p:transition>
    <p:zoom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0CB54541-A32E-4609-8178-9AD70D071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250160"/>
            <a:ext cx="887689" cy="537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096DA7-C95E-416E-A188-0CC9A3717A6C}"/>
              </a:ext>
            </a:extLst>
          </p:cNvPr>
          <p:cNvSpPr txBox="1"/>
          <p:nvPr/>
        </p:nvSpPr>
        <p:spPr>
          <a:xfrm>
            <a:off x="251520" y="692696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     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нашому закладі регулярно проводяться тренінги та навчальні заходи для медичних працівників з метою підвищення їхньої кваліфікації та професійного розвитку.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3E23DC-ECD1-4A85-AC97-374C2430A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64983"/>
            <a:ext cx="3672408" cy="489654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F64A104-D3ED-4D9C-AEF8-51056BA520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382" y="1772817"/>
            <a:ext cx="3903166" cy="489654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3360207047"/>
      </p:ext>
    </p:extLst>
  </p:cSld>
  <p:clrMapOvr>
    <a:masterClrMapping/>
  </p:clrMapOvr>
  <p:transition>
    <p:zoom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AE4A26-9C21-488B-92EB-F02B875B7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764704"/>
            <a:ext cx="4227934" cy="56372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1D3F6CFE-7D4C-4AF9-9DCE-AA2A6E1DD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718" y="6237312"/>
            <a:ext cx="1024136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F1988F-82BC-4FAE-8E04-C79CEB1C8D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43" y="610377"/>
            <a:ext cx="4227934" cy="56372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97130767"/>
      </p:ext>
    </p:extLst>
  </p:cSld>
  <p:clrMapOvr>
    <a:masterClrMapping/>
  </p:clrMapOvr>
  <p:transition>
    <p:zoom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F83A5B6-636C-418E-9521-C30D4E645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64704"/>
            <a:ext cx="8280920" cy="589236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C8480C19-6613-4178-AD69-727827ADE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637" y="6055257"/>
            <a:ext cx="1199363" cy="72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443212"/>
      </p:ext>
    </p:extLst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55" y="549724"/>
            <a:ext cx="8640960" cy="1328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uk-UA" sz="2400" b="1" dirty="0">
                <a:latin typeface="Times New Roman"/>
                <a:ea typeface="Calibri"/>
                <a:cs typeface="Times New Roman"/>
              </a:rPr>
              <a:t>Дохід від НСЗУ за програмою медичних гарантій за пакетами медичних послуг (</a:t>
            </a:r>
            <a:r>
              <a:rPr lang="uk-UA" sz="2400" b="1" dirty="0" err="1">
                <a:latin typeface="Times New Roman"/>
                <a:ea typeface="Calibri"/>
                <a:cs typeface="Times New Roman"/>
              </a:rPr>
              <a:t>тис.грн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.)</a:t>
            </a:r>
          </a:p>
          <a:p>
            <a:pPr algn="ctr">
              <a:spcAft>
                <a:spcPts val="1000"/>
              </a:spcAft>
            </a:pPr>
            <a:endParaRPr lang="uk-UA" sz="2400" b="1" dirty="0"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474915"/>
              </p:ext>
            </p:extLst>
          </p:nvPr>
        </p:nvGraphicFramePr>
        <p:xfrm>
          <a:off x="201709" y="1682805"/>
          <a:ext cx="8643536" cy="4267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296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36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4419">
                <a:tc>
                  <a:txBody>
                    <a:bodyPr/>
                    <a:lstStyle/>
                    <a:p>
                      <a:endParaRPr lang="uk-UA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 р.</a:t>
                      </a:r>
                    </a:p>
                    <a:p>
                      <a:pPr algn="ctr"/>
                      <a:endParaRPr lang="uk-U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р.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947">
                <a:tc>
                  <a:txBody>
                    <a:bodyPr/>
                    <a:lstStyle/>
                    <a:p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Первинна медична допомога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38218,9</a:t>
                      </a: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38698,7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1495">
                <a:tc>
                  <a:txBody>
                    <a:bodyPr/>
                    <a:lstStyle/>
                    <a:p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Профілактика,</a:t>
                      </a:r>
                      <a:r>
                        <a:rPr lang="uk-UA" sz="1800" b="1" i="0" baseline="0" dirty="0">
                          <a:latin typeface="Times New Roman" pitchFamily="18" charset="0"/>
                          <a:cs typeface="Times New Roman" pitchFamily="18" charset="0"/>
                        </a:rPr>
                        <a:t> діагностика, спостереження, лікування та реабілітація пацієнтів в амбулаторних умовах</a:t>
                      </a:r>
                      <a:endParaRPr lang="uk-UA" sz="1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665,8</a:t>
                      </a: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775,3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947">
                <a:tc>
                  <a:txBody>
                    <a:bodyPr/>
                    <a:lstStyle/>
                    <a:p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Ведення вагітності в амбулаторних</a:t>
                      </a:r>
                      <a:r>
                        <a:rPr lang="uk-UA" sz="1800" b="1" i="0" baseline="0" dirty="0">
                          <a:latin typeface="Times New Roman" pitchFamily="18" charset="0"/>
                          <a:cs typeface="Times New Roman" pitchFamily="18" charset="0"/>
                        </a:rPr>
                        <a:t> умовах</a:t>
                      </a:r>
                      <a:endParaRPr lang="uk-UA" sz="1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480,6</a:t>
                      </a: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587,9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1495">
                <a:tc>
                  <a:txBody>
                    <a:bodyPr/>
                    <a:lstStyle/>
                    <a:p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Супровід та лікування дорослих та дітей, хворих</a:t>
                      </a:r>
                      <a:r>
                        <a:rPr lang="uk-UA" sz="1800" b="1" i="0" baseline="0" dirty="0">
                          <a:latin typeface="Times New Roman" pitchFamily="18" charset="0"/>
                          <a:cs typeface="Times New Roman" pitchFamily="18" charset="0"/>
                        </a:rPr>
                        <a:t> на туберкульоз, на первинному рівні медичної допомоги</a:t>
                      </a:r>
                      <a:endParaRPr lang="uk-UA" sz="1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17,3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17,3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1047">
                <a:tc>
                  <a:txBody>
                    <a:bodyPr/>
                    <a:lstStyle/>
                    <a:p>
                      <a:r>
                        <a:rPr lang="ru-RU" sz="1800" b="1" i="0" dirty="0" err="1">
                          <a:latin typeface="Times New Roman" pitchFamily="18" charset="0"/>
                          <a:cs typeface="Times New Roman" pitchFamily="18" charset="0"/>
                        </a:rPr>
                        <a:t>Забезпечення</a:t>
                      </a: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 кадрового </a:t>
                      </a:r>
                      <a:r>
                        <a:rPr lang="ru-RU" sz="1800" b="1" i="0" dirty="0" err="1">
                          <a:latin typeface="Times New Roman" pitchFamily="18" charset="0"/>
                          <a:cs typeface="Times New Roman" pitchFamily="18" charset="0"/>
                        </a:rPr>
                        <a:t>потенціалу</a:t>
                      </a: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i="0" dirty="0" err="1">
                          <a:latin typeface="Times New Roman" pitchFamily="18" charset="0"/>
                          <a:cs typeface="Times New Roman" pitchFamily="18" charset="0"/>
                        </a:rPr>
                        <a:t>системи</a:t>
                      </a: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i="0" dirty="0" err="1">
                          <a:latin typeface="Times New Roman" pitchFamily="18" charset="0"/>
                          <a:cs typeface="Times New Roman" pitchFamily="18" charset="0"/>
                        </a:rPr>
                        <a:t>охорони</a:t>
                      </a: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 здоров</a:t>
                      </a:r>
                      <a:r>
                        <a:rPr lang="en-US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uk-UA" sz="1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237,0</a:t>
                      </a: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209,2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C56FC5E7-9D96-4F65-98BF-1D0204604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7310779"/>
      </p:ext>
    </p:extLst>
  </p:cSld>
  <p:clrMapOvr>
    <a:masterClrMapping/>
  </p:clrMapOvr>
  <p:transition>
    <p:zoom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227F7E-A403-4E40-A0A8-8EEDA861B4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66306"/>
            <a:ext cx="8280919" cy="58569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5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EA9E5DEF-2FCB-4233-9EFA-012C1BDE9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750" y="6148550"/>
            <a:ext cx="1055347" cy="6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315975"/>
      </p:ext>
    </p:extLst>
  </p:cSld>
  <p:clrMapOvr>
    <a:masterClrMapping/>
  </p:clrMapOvr>
  <p:transition>
    <p:zoom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8D0B786-4F0C-44BC-BD66-BF0482F3CE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266489"/>
            <a:ext cx="912444" cy="553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4BCF7E-1FF4-44C1-BC03-72033CF643BA}"/>
              </a:ext>
            </a:extLst>
          </p:cNvPr>
          <p:cNvSpPr txBox="1"/>
          <p:nvPr/>
        </p:nvSpPr>
        <p:spPr>
          <a:xfrm>
            <a:off x="793304" y="761374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Навчаємося, щоб бути кращими!</a:t>
            </a:r>
          </a:p>
          <a:p>
            <a:pPr algn="ctr"/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 заклад постійно відвідує навчальні семінари, тренінги, конгреси та бере участь у розробці проектів.</a:t>
            </a:r>
          </a:p>
          <a:p>
            <a:pPr algn="ctr"/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7FFB6E-F6BC-4A5D-AA65-980B12A146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83" y="1805360"/>
            <a:ext cx="4207981" cy="496257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B09B8EB-AF94-4C8D-AD0A-268A7F026E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344" y="1805360"/>
            <a:ext cx="3724205" cy="442035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val="2964900405"/>
      </p:ext>
    </p:extLst>
  </p:cSld>
  <p:clrMapOvr>
    <a:masterClrMapping/>
  </p:clrMapOvr>
  <p:transition>
    <p:zoom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то, відео мед.працівників\фото амбулат\амб.1\IMG-2159825e90e78d5ded12affd61e7520d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2776"/>
            <a:ext cx="4055911" cy="432048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фото, відео мед.працівників\фото амбулат\амб.2\IMG-e31bff33c3539c6b0cccffa548e6129a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52" y="1471372"/>
            <a:ext cx="4221732" cy="4837947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6252" y="548680"/>
            <a:ext cx="8725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Всі кабінети нашого закладу оснащені згідно з Табелем оснащення та комп’ютерною технікою.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495" y="5949281"/>
            <a:ext cx="1198217" cy="72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543652"/>
      </p:ext>
    </p:extLst>
  </p:cSld>
  <p:clrMapOvr>
    <a:masterClrMapping/>
  </p:clrMapOvr>
  <p:transition>
    <p:zoom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B87DDE6F-9AD3-4D3F-BE12-653B64142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214" y="6021288"/>
            <a:ext cx="1036886" cy="62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2D1A0D-D241-409C-A5AE-D6BDDBAC8659}"/>
              </a:ext>
            </a:extLst>
          </p:cNvPr>
          <p:cNvSpPr txBox="1"/>
          <p:nvPr/>
        </p:nvSpPr>
        <p:spPr>
          <a:xfrm>
            <a:off x="503548" y="843677"/>
            <a:ext cx="813690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Заходи по покращенню роботи на 202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рік</a:t>
            </a:r>
          </a:p>
          <a:p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Надавати кваліфіковану первинну допомогу прикріпленому населенню в межах гарантованих рівнів та обсягів медичних послуг.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Продовжувати максимально дотримуватися вимог НСЗУ щодо виконання індикаторів якості надання первинної медичної допомоги.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Покращити роботу медичних працівників у програмі «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МедЕйр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якість оформлення медичної документації.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Продовжувати організовувати семінари, тренінги, навчання із залученням фахівців різного рівня.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Продовжувати надання психологічної підтримки громади в умовах війни.</a:t>
            </a:r>
          </a:p>
        </p:txBody>
      </p:sp>
    </p:spTree>
    <p:extLst>
      <p:ext uri="{BB962C8B-B14F-4D97-AF65-F5344CB8AC3E}">
        <p14:creationId xmlns:p14="http://schemas.microsoft.com/office/powerpoint/2010/main" val="363251772"/>
      </p:ext>
    </p:extLst>
  </p:cSld>
  <p:clrMapOvr>
    <a:masterClrMapping/>
  </p:clrMapOvr>
  <p:transition>
    <p:zoom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BB30D8D-59DF-4FDF-B437-122791952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214" y="6021288"/>
            <a:ext cx="1036886" cy="62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06A27C-C858-47DD-AE5A-BD8977A64A3E}"/>
              </a:ext>
            </a:extLst>
          </p:cNvPr>
          <p:cNvSpPr txBox="1"/>
          <p:nvPr/>
        </p:nvSpPr>
        <p:spPr>
          <a:xfrm>
            <a:off x="641528" y="1268760"/>
            <a:ext cx="777686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 скринінгів усіх вікових груп населення 40-64 роки та 65 років і старше з захворюванням серцево-судинної системи та цукрового діабету.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Підтримка громади у популяризації здорового способу життя. Просвітницька кампанія.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Плануємо продовжувати медичний супровід населення: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вагітних жінок у «Школі відповідального батьківства»;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в ліцеях громади з популяризації підлітків здорового способу життя, відмова від куріння, наркотиків, сексуальна грамотність серед підлітків, збереження репродуктивного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у «Школі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я»;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506973545"/>
      </p:ext>
    </p:extLst>
  </p:cSld>
  <p:clrMapOvr>
    <a:masterClrMapping/>
  </p:clrMapOvr>
  <p:transition>
    <p:zoom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93ACDD4-EE7E-43BB-AAF7-360BA712F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214" y="6021288"/>
            <a:ext cx="1036886" cy="62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26A638-9880-4ADC-8B17-2FF813F06297}"/>
              </a:ext>
            </a:extLst>
          </p:cNvPr>
          <p:cNvSpPr txBox="1"/>
          <p:nvPr/>
        </p:nvSpPr>
        <p:spPr>
          <a:xfrm>
            <a:off x="323528" y="692696"/>
            <a:ext cx="820891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 «Шкіл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я» на підприємствах та організаціях нашого міста – популяризації здорового способу життя, надання першої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домедичної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допомоги;</a:t>
            </a:r>
          </a:p>
          <a:p>
            <a:pPr marL="342900" indent="-342900">
              <a:buFontTx/>
              <a:buChar char="-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продовжувати проводити «Ярмарки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я» з метою профілактики цукрового діабету та серцево-судинних захворювань.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 медичних послуг з реабілітації та психологічної підтримки,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пріоритетно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військовослужбовцям та членам їх сімей, внутрішньо переміщеним особам.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дотримання принципів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інклюзивності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безбар’єрного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доступу під час надання медичних послуг, з урахуванням потреб осіб з інвалідністю, порушеннями повсякденного функціонування та обмеженнями життєдіяльності.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323017"/>
      </p:ext>
    </p:extLst>
  </p:cSld>
  <p:clrMapOvr>
    <a:masterClrMapping/>
  </p:clrMapOvr>
  <p:transition>
    <p:zoom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58571"/>
            <a:ext cx="1287121" cy="691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5041913"/>
            <a:ext cx="27836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</a:t>
            </a:r>
            <a:r>
              <a:rPr lang="uk-UA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uk-UA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5037443"/>
            <a:ext cx="34240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dirty="0">
                <a:ln w="1143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УВАГУ!</a:t>
            </a:r>
            <a:endParaRPr lang="ru-RU" sz="4800" b="1" dirty="0">
              <a:ln w="1143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11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5514" y="688874"/>
            <a:ext cx="6604376" cy="43671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70E122-554A-4793-A033-B01FEB1A6770}"/>
              </a:ext>
            </a:extLst>
          </p:cNvPr>
          <p:cNvSpPr txBox="1"/>
          <p:nvPr/>
        </p:nvSpPr>
        <p:spPr>
          <a:xfrm>
            <a:off x="2106980" y="5805264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rgbClr val="002060"/>
                </a:solidFill>
              </a:rPr>
              <a:t>Разом до Перемоги!</a:t>
            </a:r>
          </a:p>
        </p:txBody>
      </p:sp>
    </p:spTree>
    <p:extLst>
      <p:ext uri="{BB962C8B-B14F-4D97-AF65-F5344CB8AC3E}">
        <p14:creationId xmlns:p14="http://schemas.microsoft.com/office/powerpoint/2010/main" val="885147392"/>
      </p:ext>
    </p:extLst>
  </p:cSld>
  <p:clrMapOvr>
    <a:masterClrMapping/>
  </p:clrMapOvr>
  <p:transition>
    <p:zoom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55F449E5-4F0A-43AE-9EF7-C4948C84B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214" y="6021288"/>
            <a:ext cx="1036886" cy="62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8104861"/>
      </p:ext>
    </p:extLst>
  </p:cSld>
  <p:clrMapOvr>
    <a:masterClrMapping/>
  </p:clrMapOvr>
  <p:transition>
    <p:zoom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12493</TotalTime>
  <Words>3363</Words>
  <Application>Microsoft Office PowerPoint</Application>
  <PresentationFormat>Экран (4:3)</PresentationFormat>
  <Paragraphs>341</Paragraphs>
  <Slides>97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97</vt:i4>
      </vt:variant>
    </vt:vector>
  </HeadingPairs>
  <TitlesOfParts>
    <vt:vector size="104" baseType="lpstr">
      <vt:lpstr>Calibri</vt:lpstr>
      <vt:lpstr>Georgia</vt:lpstr>
      <vt:lpstr>Times New Roman</vt:lpstr>
      <vt:lpstr>Trebuchet MS</vt:lpstr>
      <vt:lpstr>Wingdings</vt:lpstr>
      <vt:lpstr>Wingdings 2</vt:lpstr>
      <vt:lpstr>Городская</vt:lpstr>
      <vt:lpstr>Презентация PowerPoint</vt:lpstr>
      <vt:lpstr>Презентация PowerPoint</vt:lpstr>
      <vt:lpstr>Презентация PowerPoint</vt:lpstr>
      <vt:lpstr>Штатні посади всіх працівників КНП «НЦПМСД» </vt:lpstr>
      <vt:lpstr>Штатні посади (лікарі):</vt:lpstr>
      <vt:lpstr>Лікарі за спеціальностями</vt:lpstr>
      <vt:lpstr>Підписані декларації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Порівняння витрат на заробітну плату від доходу 2024 р.</vt:lpstr>
      <vt:lpstr>Презентация PowerPoint</vt:lpstr>
      <vt:lpstr>Витрати коштів отриманих від НСЗУ на розвиток  КНП «НЦПМСД»   відповідно до затвердженого фінансового плану (тис.грн.) </vt:lpstr>
      <vt:lpstr> </vt:lpstr>
      <vt:lpstr>Виділені кошти на пільгове забезпечення ліками за рецептами лікарів пільгових категорій населення (тис. грн.)</vt:lpstr>
      <vt:lpstr>Кількість пацієнтів прийнято  сімейними лікарями                  та лікарями педіатрами дільничними, гінекологами </vt:lpstr>
      <vt:lpstr>Кількість пацієнтів прийнято  сімейними лікарями                  та лікарями педіатрами дільничними, гінекологами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919</cp:revision>
  <cp:lastPrinted>2025-02-11T07:46:04Z</cp:lastPrinted>
  <dcterms:created xsi:type="dcterms:W3CDTF">2022-01-18T06:43:42Z</dcterms:created>
  <dcterms:modified xsi:type="dcterms:W3CDTF">2025-02-27T09:50:28Z</dcterms:modified>
</cp:coreProperties>
</file>