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9" r:id="rId4"/>
    <p:sldId id="263" r:id="rId5"/>
    <p:sldId id="264" r:id="rId6"/>
    <p:sldId id="267" r:id="rId7"/>
    <p:sldId id="265" r:id="rId8"/>
    <p:sldId id="268" r:id="rId9"/>
    <p:sldId id="279" r:id="rId10"/>
    <p:sldId id="278" r:id="rId11"/>
    <p:sldId id="266" r:id="rId12"/>
    <p:sldId id="275" r:id="rId13"/>
    <p:sldId id="270" r:id="rId14"/>
    <p:sldId id="269" r:id="rId15"/>
    <p:sldId id="272" r:id="rId16"/>
    <p:sldId id="276" r:id="rId17"/>
    <p:sldId id="273" r:id="rId18"/>
    <p:sldId id="277" r:id="rId19"/>
  </p:sldIdLst>
  <p:sldSz cx="12192000" cy="6858000"/>
  <p:notesSz cx="6735763" cy="9866313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FF66"/>
    <a:srgbClr val="279F64"/>
    <a:srgbClr val="FFCC66"/>
    <a:srgbClr val="FFFF3B"/>
    <a:srgbClr val="83C88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4660"/>
  </p:normalViewPr>
  <p:slideViewPr>
    <p:cSldViewPr snapToGrid="0">
      <p:cViewPr>
        <p:scale>
          <a:sx n="75" d="100"/>
          <a:sy n="75" d="100"/>
        </p:scale>
        <p:origin x="-1878" y="-9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admin-pc\&#1043;&#1086;&#1083;&#1086;&#1074;&#1085;&#1072;%20&#1087;&#1072;&#1087;&#1082;&#1072;\BUDZET\&#1052;&#1054;&#1031;%20&#1044;&#1054;&#1050;&#1059;&#1052;&#1045;&#1053;&#1058;&#1048;\&#1044;&#1054;&#1044;&#1040;&#1058;&#1050;&#1048;%20&#1044;&#1054;%20&#1057;&#1045;&#1057;&#1030;&#1030;\2026\2%20&#1056;&#1086;&#1073;&#1086;&#1095;&#1110;%20&#1076;&#1110;&#1072;&#1075;&#1088;&#1072;&#1084;&#1080;%20%202026\5.%20%20&#1044;..%202026%20&#1053;&#1072;&#1076;&#1093;&#1086;&#1076;&#1078;&#1077;&#1085;&#1085;&#1103;%20&#1076;&#1086;%20&#1073;&#1102;&#1076;&#1078;&#1077;&#1090;&#1091;%20&#1075;&#1088;&#1086;&#1084;&#1072;&#1076;&#1080;%20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50;&#1086;&#1088;&#1080;&#1089;&#1090;&#1091;&#1074;&#1072;&#1095;\Desktop\&#1044;&#1054;&#1061;&#1054;&#1044;&#1048;%202026\&#1044;&#1030;&#1040;&#1043;&#1056;&#1040;&#1052;&#1048;\6.%20%20&#1044;..%202026%20&#1044;&#1080;&#1085;&#1072;&#1084;&#1110;&#1082;&#1072;%20&#1085;&#1072;&#1076;&#1093;&#1086;&#1076;&#1078;&#1077;&#1085;&#1100;%20&#1079;&#1072;&#1075;&#1072;&#1083;&#1100;&#1085;&#1086;&#1075;&#1086;%20&#1092;&#1086;&#1085;&#1076;&#1091;%20&#1073;&#1102;&#1076;&#1078;&#1077;&#1090;&#1091;%20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file:///C:\Users\&#1050;&#1086;&#1088;&#1080;&#1089;&#1090;&#1091;&#1074;&#1072;&#1095;\Desktop\&#1044;&#1054;&#1061;&#1054;&#1044;&#1048;%202026\&#1044;&#1030;&#1040;&#1043;&#1056;&#1040;&#1052;&#1048;\9.%20%20&#1044;..%202026%20&#1053;&#1072;&#1076;&#1093;&#1086;&#1076;&#1078;&#1077;&#1085;&#1085;&#1103;%20&#1055;&#1044;&#1060;&#1054;%20%2064%25%20.xlsx" TargetMode="External"/><Relationship Id="rId1" Type="http://schemas.openxmlformats.org/officeDocument/2006/relationships/image" Target="../media/image5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autoTitleDeleted val="1"/>
    <c:view3D>
      <c:hPercent val="35"/>
      <c:depthPercent val="100"/>
      <c:rAngAx val="1"/>
    </c:view3D>
    <c:floor>
      <c:spPr>
        <a:noFill/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1.3157816664470525E-3"/>
          <c:y val="3.662869574260235E-2"/>
          <c:w val="0.98095849618923381"/>
          <c:h val="0.84307934110975868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дані'!$A$2</c:f>
              <c:strCache>
                <c:ptCount val="1"/>
                <c:pt idx="0">
                  <c:v>2024 факт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5.5407715799573362E-2"/>
                  <c:y val="-3.4543950412385178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-1.9064014314531367E-2"/>
                  <c:y val="-5.0631600723345334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1.6504211506914369E-2"/>
                  <c:y val="-6.9845004474377748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3953487861069881E-3"/>
                  <c:y val="-0.11884234105290725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uk-UA"/>
              </a:p>
            </c:txPr>
            <c:showLegendKey val="1"/>
            <c:showVal val="1"/>
            <c:separator> </c:separator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дані'!$B$2:$D$2</c:f>
              <c:numCache>
                <c:formatCode>#,##0.0</c:formatCode>
                <c:ptCount val="3"/>
                <c:pt idx="0">
                  <c:v>639288.39999999991</c:v>
                </c:pt>
                <c:pt idx="1">
                  <c:v>534337.19999999995</c:v>
                </c:pt>
                <c:pt idx="2">
                  <c:v>104951.2</c:v>
                </c:pt>
              </c:numCache>
            </c:numRef>
          </c:val>
        </c:ser>
        <c:ser>
          <c:idx val="1"/>
          <c:order val="1"/>
          <c:tx>
            <c:strRef>
              <c:f>'вихідні дані'!$A$3</c:f>
              <c:strCache>
                <c:ptCount val="1"/>
                <c:pt idx="0">
                  <c:v>2025 план з урахуванням змін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3.4937744557135289E-2"/>
                  <c:y val="-4.5191536098911786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-5.8079217242033507E-3"/>
                  <c:y val="-5.169847721404694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8.432152519759456E-3"/>
                  <c:y val="-9.9055019003681868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97461882532101E-2"/>
                  <c:y val="-8.1257615553203266E-2"/>
                </c:manualLayout>
              </c:layout>
              <c:showLegendKey val="1"/>
              <c:showVal val="1"/>
            </c:dLbl>
            <c:numFmt formatCode="#,##0.0" sourceLinked="0"/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uk-UA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дані'!$B$3:$D$3</c:f>
              <c:numCache>
                <c:formatCode>#,##0.0</c:formatCode>
                <c:ptCount val="3"/>
                <c:pt idx="0">
                  <c:v>845395.6</c:v>
                </c:pt>
                <c:pt idx="1">
                  <c:v>659605.6</c:v>
                </c:pt>
                <c:pt idx="2">
                  <c:v>185790</c:v>
                </c:pt>
              </c:numCache>
            </c:numRef>
          </c:val>
        </c:ser>
        <c:ser>
          <c:idx val="2"/>
          <c:order val="2"/>
          <c:tx>
            <c:strRef>
              <c:f>'вихідні дані'!$A$4</c:f>
              <c:strCache>
                <c:ptCount val="1"/>
                <c:pt idx="0">
                  <c:v>проєкт 2026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3.3338728797629842E-2"/>
                  <c:y val="-8.9476345760870157E-2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2.7649266080073981E-2"/>
                  <c:y val="-6.0777688956227809E-2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194771159840231E-2"/>
                  <c:y val="-0.12763796283282144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2392637524532711E-2"/>
                  <c:y val="-0.14330287949053752"/>
                </c:manualLayout>
              </c:layout>
              <c:showLegendKey val="1"/>
              <c:showVal val="1"/>
            </c:dLbl>
            <c:txPr>
              <a:bodyPr/>
              <a:lstStyle/>
              <a:p>
                <a:pPr algn="ctr" rtl="0">
                  <a:defRPr lang="uk-UA" sz="1200" b="1" i="0" u="none" strike="noStrike" kern="1200" baseline="0">
                    <a:solidFill>
                      <a:srgbClr val="000000"/>
                    </a:solidFill>
                    <a:latin typeface="Times New Roman" pitchFamily="18" charset="0"/>
                    <a:ea typeface="Arial Cyr"/>
                    <a:cs typeface="Arial Cyr"/>
                  </a:defRPr>
                </a:pPr>
                <a:endParaRPr lang="uk-UA"/>
              </a:p>
            </c:txPr>
            <c:showLegendKey val="1"/>
            <c:showVal val="1"/>
          </c:dLbls>
          <c:cat>
            <c:strRef>
              <c:f>'вихідні дані'!$B$1:$D$1</c:f>
              <c:strCache>
                <c:ptCount val="3"/>
                <c:pt idx="0">
                  <c:v>Всього                                                                                                                                            ДОХОДИ</c:v>
                </c:pt>
                <c:pt idx="1">
                  <c:v>ДОХОДИ                                                                                                                                                 загального фонду</c:v>
                </c:pt>
                <c:pt idx="2">
                  <c:v>ДОХОДИ                                                                                                                                                 спеціального фонду</c:v>
                </c:pt>
              </c:strCache>
            </c:strRef>
          </c:cat>
          <c:val>
            <c:numRef>
              <c:f>'вихідні дані'!$B$4:$D$4</c:f>
              <c:numCache>
                <c:formatCode>#,##0.0</c:formatCode>
                <c:ptCount val="3"/>
                <c:pt idx="0">
                  <c:v>575094.9</c:v>
                </c:pt>
                <c:pt idx="1">
                  <c:v>549564.9</c:v>
                </c:pt>
                <c:pt idx="2">
                  <c:v>25530</c:v>
                </c:pt>
              </c:numCache>
            </c:numRef>
          </c:val>
        </c:ser>
        <c:dLbls>
          <c:showVal val="1"/>
        </c:dLbls>
        <c:shape val="box"/>
        <c:axId val="44819584"/>
        <c:axId val="45569536"/>
        <c:axId val="0"/>
      </c:bar3DChart>
      <c:catAx>
        <c:axId val="44819584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rgbClr val="000000"/>
                </a:solidFill>
                <a:latin typeface="Times New Roman" pitchFamily="18" charset="0"/>
                <a:ea typeface="Arial Cyr"/>
                <a:cs typeface="Times New Roman" pitchFamily="18" charset="0"/>
              </a:defRPr>
            </a:pPr>
            <a:endParaRPr lang="uk-UA"/>
          </a:p>
        </c:txPr>
        <c:crossAx val="45569536"/>
        <c:crosses val="autoZero"/>
        <c:auto val="1"/>
        <c:lblAlgn val="ctr"/>
        <c:lblOffset val="100"/>
        <c:tickLblSkip val="1"/>
        <c:tickMarkSkip val="1"/>
      </c:catAx>
      <c:valAx>
        <c:axId val="45569536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4481958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80789677783548863"/>
          <c:y val="8.9637306918777539E-5"/>
          <c:w val="0.16756923304377572"/>
          <c:h val="0.40555148016009784"/>
        </c:manualLayout>
      </c:layout>
      <c:spPr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c:spPr>
      <c:txPr>
        <a:bodyPr/>
        <a:lstStyle/>
        <a:p>
          <a:pPr>
            <a:defRPr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chart>
    <c:autoTitleDeleted val="1"/>
    <c:view3D>
      <c:hPercent val="35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noFill/>
        <a:ln w="12700">
          <a:noFill/>
          <a:prstDash val="solid"/>
        </a:ln>
      </c:spPr>
    </c:sideWall>
    <c:backWall>
      <c:spPr>
        <a:noFill/>
        <a:ln w="12700">
          <a:noFill/>
          <a:prstDash val="solid"/>
        </a:ln>
      </c:spPr>
    </c:backWall>
    <c:plotArea>
      <c:layout>
        <c:manualLayout>
          <c:layoutTarget val="inner"/>
          <c:xMode val="edge"/>
          <c:yMode val="edge"/>
          <c:x val="5.6840969341694515E-3"/>
          <c:y val="2.9249868556154787E-2"/>
          <c:w val="0.96964125844502802"/>
          <c:h val="0.75126072985219949"/>
        </c:manualLayout>
      </c:layout>
      <c:bar3DChart>
        <c:barDir val="col"/>
        <c:grouping val="clustered"/>
        <c:ser>
          <c:idx val="0"/>
          <c:order val="0"/>
          <c:tx>
            <c:strRef>
              <c:f>'вихідні дані'!$B$1</c:f>
              <c:strCache>
                <c:ptCount val="1"/>
                <c:pt idx="0">
                  <c:v>факт 2024</c:v>
                </c:pt>
              </c:strCache>
            </c:strRef>
          </c:tx>
          <c:spPr>
            <a:solidFill>
              <a:srgbClr val="9999FF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-1.451555796904697E-2"/>
                  <c:y val="-0.1146364370744525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7.2005501133270899E-3"/>
                  <c:y val="-8.6333809867392072E-2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-3.0806844779591325E-2"/>
                  <c:y val="-1.9681309573145483E-2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-1.6122388669372406E-4"/>
                  <c:y val="-4.4624999833379413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spPr>
              <a:noFill/>
              <a:ln>
                <a:noFill/>
              </a:ln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innerShdw blurRad="114300">
                  <a:schemeClr val="tx1">
                    <a:lumMod val="75000"/>
                    <a:lumOff val="25000"/>
                  </a:schemeClr>
                </a:innerShdw>
              </a:effectLst>
            </c:spPr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uk-UA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дані'!$B$2:$B$5</c:f>
              <c:numCache>
                <c:formatCode>#,##0.0</c:formatCode>
                <c:ptCount val="4"/>
                <c:pt idx="0">
                  <c:v>534337.19999999995</c:v>
                </c:pt>
                <c:pt idx="1">
                  <c:v>396731.2</c:v>
                </c:pt>
                <c:pt idx="2">
                  <c:v>17575.599999999999</c:v>
                </c:pt>
                <c:pt idx="3">
                  <c:v>120030.39999999999</c:v>
                </c:pt>
              </c:numCache>
            </c:numRef>
          </c:val>
        </c:ser>
        <c:ser>
          <c:idx val="1"/>
          <c:order val="1"/>
          <c:tx>
            <c:strRef>
              <c:f>'вихідні дані'!$C$1</c:f>
              <c:strCache>
                <c:ptCount val="1"/>
                <c:pt idx="0">
                  <c:v>план з урахуванням змін 2025 </c:v>
                </c:pt>
              </c:strCache>
            </c:strRef>
          </c:tx>
          <c:spPr>
            <a:solidFill>
              <a:srgbClr val="993366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4.3855552538691294E-4"/>
                  <c:y val="-8.4509050235687944E-2"/>
                </c:manualLayout>
              </c:layout>
              <c:showLegendKey val="1"/>
              <c:showVal val="1"/>
              <c:separator> </c:separator>
            </c:dLbl>
            <c:dLbl>
              <c:idx val="1"/>
              <c:layout>
                <c:manualLayout>
                  <c:x val="3.821565206675788E-2"/>
                  <c:y val="-0.12006870619615721"/>
                </c:manualLayout>
              </c:layout>
              <c:showLegendKey val="1"/>
              <c:showVal val="1"/>
              <c:separator> </c:separator>
            </c:dLbl>
            <c:dLbl>
              <c:idx val="2"/>
              <c:layout>
                <c:manualLayout>
                  <c:x val="1.0954113494433889E-2"/>
                  <c:y val="-0.10273575442303104"/>
                </c:manualLayout>
              </c:layout>
              <c:showLegendKey val="1"/>
              <c:showVal val="1"/>
              <c:separator> </c:separator>
            </c:dLbl>
            <c:dLbl>
              <c:idx val="3"/>
              <c:layout>
                <c:manualLayout>
                  <c:x val="1.9538783301632452E-2"/>
                  <c:y val="-8.7915511351053258E-2"/>
                </c:manualLayout>
              </c:layout>
              <c:showLegendKey val="1"/>
              <c:showVal val="1"/>
              <c:separator> </c:separator>
            </c:dLbl>
            <c:numFmt formatCode="#,##0.0" sourceLinked="0"/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uk-UA"/>
              </a:p>
            </c:txPr>
            <c:showLegendKey val="1"/>
            <c:showVal val="1"/>
            <c:separator> </c:separator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дані'!$C$2:$C$5</c:f>
              <c:numCache>
                <c:formatCode>#,##0.0</c:formatCode>
                <c:ptCount val="4"/>
                <c:pt idx="0">
                  <c:v>659605.6</c:v>
                </c:pt>
                <c:pt idx="1">
                  <c:v>484364.6</c:v>
                </c:pt>
                <c:pt idx="2">
                  <c:v>12353.5</c:v>
                </c:pt>
                <c:pt idx="3">
                  <c:v>162887.5</c:v>
                </c:pt>
              </c:numCache>
            </c:numRef>
          </c:val>
        </c:ser>
        <c:ser>
          <c:idx val="2"/>
          <c:order val="2"/>
          <c:tx>
            <c:strRef>
              <c:f>'вихідні дані'!$D$1</c:f>
              <c:strCache>
                <c:ptCount val="1"/>
                <c:pt idx="0">
                  <c:v>проєкт 2026</c:v>
                </c:pt>
              </c:strCache>
            </c:strRef>
          </c:tx>
          <c:spPr>
            <a:solidFill>
              <a:srgbClr val="FFFFCC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4.7023616716675334E-2"/>
                  <c:y val="-0.13763940861973928"/>
                </c:manualLayout>
              </c:layout>
              <c:showLegendKey val="1"/>
              <c:showVal val="1"/>
            </c:dLbl>
            <c:dLbl>
              <c:idx val="1"/>
              <c:layout>
                <c:manualLayout>
                  <c:x val="9.3514418298968296E-2"/>
                  <c:y val="-0.14877925648856141"/>
                </c:manualLayout>
              </c:layout>
              <c:showLegendKey val="1"/>
              <c:showVal val="1"/>
            </c:dLbl>
            <c:dLbl>
              <c:idx val="2"/>
              <c:layout>
                <c:manualLayout>
                  <c:x val="3.102742329622591E-2"/>
                  <c:y val="-7.4511447061225644E-2"/>
                </c:manualLayout>
              </c:layout>
              <c:showLegendKey val="1"/>
              <c:showVal val="1"/>
            </c:dLbl>
            <c:dLbl>
              <c:idx val="3"/>
              <c:layout>
                <c:manualLayout>
                  <c:x val="3.1740567603925546E-2"/>
                  <c:y val="-0.16384117681144483"/>
                </c:manualLayout>
              </c:layout>
              <c:showLegendKey val="1"/>
              <c:showVal val="1"/>
            </c:dLbl>
            <c:txPr>
              <a:bodyPr/>
              <a:lstStyle/>
              <a:p>
                <a:pPr>
                  <a:defRPr sz="1400" baseline="0">
                    <a:latin typeface="Times New Roman" pitchFamily="18" charset="0"/>
                  </a:defRPr>
                </a:pPr>
                <a:endParaRPr lang="uk-UA"/>
              </a:p>
            </c:txPr>
            <c:showLegendKey val="1"/>
            <c:showVal val="1"/>
          </c:dLbls>
          <c:cat>
            <c:strRef>
              <c:f>'вихідні дані'!$A$2:$A$5</c:f>
              <c:strCache>
                <c:ptCount val="4"/>
                <c:pt idx="0">
                  <c:v>Обсяг доходів </c:v>
                </c:pt>
                <c:pt idx="1">
                  <c:v>Власні доходи</c:v>
                </c:pt>
                <c:pt idx="2">
                  <c:v>Базова дотація</c:v>
                </c:pt>
                <c:pt idx="3">
                  <c:v>Субвенції та інші дотації</c:v>
                </c:pt>
              </c:strCache>
            </c:strRef>
          </c:cat>
          <c:val>
            <c:numRef>
              <c:f>'вихідні дані'!$D$2:$D$5</c:f>
              <c:numCache>
                <c:formatCode>#,##0.0</c:formatCode>
                <c:ptCount val="4"/>
                <c:pt idx="0">
                  <c:v>549564.9</c:v>
                </c:pt>
                <c:pt idx="1">
                  <c:v>530000</c:v>
                </c:pt>
                <c:pt idx="2">
                  <c:v>10833.4</c:v>
                </c:pt>
                <c:pt idx="3">
                  <c:v>8731.5</c:v>
                </c:pt>
              </c:numCache>
            </c:numRef>
          </c:val>
        </c:ser>
        <c:dLbls>
          <c:showVal val="1"/>
        </c:dLbls>
        <c:shape val="cylinder"/>
        <c:axId val="44845312"/>
        <c:axId val="45945600"/>
        <c:axId val="0"/>
      </c:bar3DChart>
      <c:catAx>
        <c:axId val="44845312"/>
        <c:scaling>
          <c:orientation val="minMax"/>
        </c:scaling>
        <c:axPos val="b"/>
        <c:numFmt formatCode="General" sourceLinked="1"/>
        <c:tickLblPos val="low"/>
        <c:spPr>
          <a:ln w="3175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450" b="0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uk-UA"/>
          </a:p>
        </c:txPr>
        <c:crossAx val="45945600"/>
        <c:crosses val="autoZero"/>
        <c:auto val="1"/>
        <c:lblAlgn val="ctr"/>
        <c:lblOffset val="100"/>
        <c:tickLblSkip val="1"/>
        <c:tickMarkSkip val="1"/>
      </c:catAx>
      <c:valAx>
        <c:axId val="45945600"/>
        <c:scaling>
          <c:orientation val="minMax"/>
        </c:scaling>
        <c:delete val="1"/>
        <c:axPos val="l"/>
        <c:majorGridlines>
          <c:spPr>
            <a:ln w="3175">
              <a:noFill/>
              <a:prstDash val="solid"/>
            </a:ln>
          </c:spPr>
        </c:majorGridlines>
        <c:numFmt formatCode="#,##0.0" sourceLinked="1"/>
        <c:tickLblPos val="none"/>
        <c:crossAx val="44845312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12146430030208868"/>
          <c:y val="0.93355595308438988"/>
          <c:w val="0.75873590325688689"/>
          <c:h val="5.6478474030016566E-2"/>
        </c:manualLayout>
      </c:layout>
      <c:spPr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c:spPr>
      <c:txPr>
        <a:bodyPr/>
        <a:lstStyle/>
        <a:p>
          <a:pPr>
            <a:defRPr>
              <a:solidFill>
                <a:schemeClr val="dk1"/>
              </a:solidFill>
              <a:latin typeface="+mn-lt"/>
              <a:ea typeface="+mn-ea"/>
              <a:cs typeface="+mn-cs"/>
            </a:defRPr>
          </a:pPr>
          <a:endParaRPr lang="uk-UA"/>
        </a:p>
      </c:txPr>
    </c:legend>
    <c:plotVisOnly val="1"/>
    <c:dispBlanksAs val="gap"/>
  </c:chart>
  <c:spPr>
    <a:noFill/>
    <a:ln w="9525">
      <a:noFill/>
    </a:ln>
  </c:spPr>
  <c:txPr>
    <a:bodyPr/>
    <a:lstStyle/>
    <a:p>
      <a:pPr>
        <a:defRPr sz="1450" b="0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uk-UA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uk-UA"/>
  <c:style val="5"/>
  <c:chart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/>
      </c:spPr>
    </c:sideWall>
    <c:backWall>
      <c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576766977200139E-3"/>
          <c:y val="3.3417766820087458E-2"/>
          <c:w val="0.99666815622759064"/>
          <c:h val="0.84806757634081764"/>
        </c:manualLayout>
      </c:layout>
      <c:bar3DChart>
        <c:barDir val="col"/>
        <c:grouping val="clustered"/>
        <c:ser>
          <c:idx val="0"/>
          <c:order val="0"/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p3d/>
          </c:spPr>
          <c:dLbls>
            <c:dLbl>
              <c:idx val="0"/>
              <c:layout>
                <c:manualLayout>
                  <c:x val="4.0869306110282461E-3"/>
                  <c:y val="0.21890752713905245"/>
                </c:manualLayout>
              </c:layout>
              <c:showVal val="1"/>
            </c:dLbl>
            <c:dLbl>
              <c:idx val="1"/>
              <c:layout>
                <c:manualLayout>
                  <c:x val="7.6263874475843716E-3"/>
                  <c:y val="0.19050056209563468"/>
                </c:manualLayout>
              </c:layout>
              <c:showVal val="1"/>
            </c:dLbl>
            <c:dLbl>
              <c:idx val="2"/>
              <c:layout>
                <c:manualLayout>
                  <c:x val="7.432497144113032E-3"/>
                  <c:y val="0.2043960084056384"/>
                </c:manualLayout>
              </c:layout>
              <c:showVal val="1"/>
            </c:dLbl>
            <c:dLbl>
              <c:idx val="3"/>
              <c:layout>
                <c:manualLayout>
                  <c:x val="1.0719896586156378E-2"/>
                  <c:y val="0.26615911143367121"/>
                </c:manualLayout>
              </c:layout>
              <c:showVal val="1"/>
            </c:dLbl>
            <c:dLbl>
              <c:idx val="4"/>
              <c:layout>
                <c:manualLayout>
                  <c:x val="1.3192612137203158E-2"/>
                  <c:y val="-3.3595112283907352E-2"/>
                </c:manualLayout>
              </c:layout>
              <c:showVal val="1"/>
            </c:dLbl>
            <c:dLbl>
              <c:idx val="5"/>
              <c:layout>
                <c:manualLayout>
                  <c:x val="1.0554089709762583E-2"/>
                  <c:y val="-4.5811516750782703E-2"/>
                </c:manualLayout>
              </c:layout>
              <c:showVal val="1"/>
            </c:dLbl>
            <c:dLbl>
              <c:idx val="6"/>
              <c:layout>
                <c:manualLayout>
                  <c:x val="1.3192612137203158E-2"/>
                  <c:y val="-3.9703314517345122E-2"/>
                </c:manualLayout>
              </c:layout>
              <c:showVal val="1"/>
            </c:dLbl>
            <c:dLbl>
              <c:idx val="7"/>
              <c:layout>
                <c:manualLayout>
                  <c:x val="1.3192612137203158E-2"/>
                  <c:y val="-6.4136123451095914E-2"/>
                </c:manualLayout>
              </c:layout>
              <c:showVal val="1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uk-UA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'вихідні дані'!$A$1:$C$1</c:f>
              <c:strCache>
                <c:ptCount val="3"/>
                <c:pt idx="0">
                  <c:v>факт 2024 </c:v>
                </c:pt>
                <c:pt idx="1">
                  <c:v>план з урахуванням змін 2025</c:v>
                </c:pt>
                <c:pt idx="2">
                  <c:v>проєкт 2026 </c:v>
                </c:pt>
              </c:strCache>
            </c:strRef>
          </c:cat>
          <c:val>
            <c:numRef>
              <c:f>'вихідні дані'!$A$2:$C$2</c:f>
              <c:numCache>
                <c:formatCode>#,##0.0</c:formatCode>
                <c:ptCount val="3"/>
                <c:pt idx="0">
                  <c:v>233440.2</c:v>
                </c:pt>
                <c:pt idx="1">
                  <c:v>287840</c:v>
                </c:pt>
                <c:pt idx="2">
                  <c:v>316890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C878-411F-BE7E-998B7E79A97A}"/>
            </c:ext>
          </c:extLst>
        </c:ser>
        <c:shape val="box"/>
        <c:axId val="50387968"/>
        <c:axId val="50591232"/>
        <c:axId val="0"/>
      </c:bar3DChart>
      <c:catAx>
        <c:axId val="503879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uk-UA"/>
          </a:p>
        </c:txPr>
        <c:crossAx val="50591232"/>
        <c:crosses val="autoZero"/>
        <c:auto val="1"/>
        <c:lblAlgn val="ctr"/>
        <c:lblOffset val="100"/>
      </c:catAx>
      <c:valAx>
        <c:axId val="50591232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uk-UA"/>
          </a:p>
        </c:txPr>
        <c:crossAx val="50387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uk-UA"/>
    </a:p>
  </c:txPr>
  <c:externalData r:id="rId2"/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0.30529</cdr:x>
      <cdr:y>0.52212</cdr:y>
    </cdr:from>
    <cdr:to>
      <cdr:x>0.43851</cdr:x>
      <cdr:y>0.64774</cdr:y>
    </cdr:to>
    <cdr:sp macro="" textlink="">
      <cdr:nvSpPr>
        <cdr:cNvPr id="3" name="Стрелка вправо 2"/>
        <cdr:cNvSpPr/>
      </cdr:nvSpPr>
      <cdr:spPr>
        <a:xfrm xmlns:a="http://schemas.openxmlformats.org/drawingml/2006/main" rot="20743876">
          <a:off x="2865695" y="2459320"/>
          <a:ext cx="1250486" cy="591713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r>
            <a:rPr lang="uk-UA" sz="1800" baseline="0">
              <a:solidFill>
                <a:schemeClr val="lt1"/>
              </a:solidFill>
              <a:latin typeface="+mn-lt"/>
              <a:ea typeface="+mn-ea"/>
              <a:cs typeface="+mn-cs"/>
            </a:rPr>
            <a:t>+ </a:t>
          </a:r>
          <a:r>
            <a:rPr lang="uk-UA" sz="2000">
              <a:solidFill>
                <a:schemeClr val="lt1"/>
              </a:solidFill>
              <a:latin typeface="+mn-lt"/>
              <a:ea typeface="+mn-ea"/>
              <a:cs typeface="+mn-cs"/>
            </a:rPr>
            <a:t>23,3 %</a:t>
          </a:r>
        </a:p>
      </cdr:txBody>
    </cdr:sp>
  </cdr:relSizeAnchor>
  <cdr:relSizeAnchor xmlns:cdr="http://schemas.openxmlformats.org/drawingml/2006/chartDrawing">
    <cdr:from>
      <cdr:x>0.58562</cdr:x>
      <cdr:y>0.43656</cdr:y>
    </cdr:from>
    <cdr:to>
      <cdr:x>0.71797</cdr:x>
      <cdr:y>0.56418</cdr:y>
    </cdr:to>
    <cdr:sp macro="" textlink="">
      <cdr:nvSpPr>
        <cdr:cNvPr id="4" name="Стрелка вправо 3"/>
        <cdr:cNvSpPr/>
      </cdr:nvSpPr>
      <cdr:spPr>
        <a:xfrm xmlns:a="http://schemas.openxmlformats.org/drawingml/2006/main" rot="20461424">
          <a:off x="5497024" y="2056295"/>
          <a:ext cx="1242373" cy="601122"/>
        </a:xfrm>
        <a:prstGeom xmlns:a="http://schemas.openxmlformats.org/drawingml/2006/main" prst="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indent="0"/>
          <a:r>
            <a:rPr lang="uk-UA" sz="2000" dirty="0">
              <a:solidFill>
                <a:schemeClr val="lt1"/>
              </a:solidFill>
              <a:latin typeface="+mn-lt"/>
              <a:ea typeface="+mn-ea"/>
              <a:cs typeface="+mn-cs"/>
            </a:rPr>
            <a:t>+10,1 %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934943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670751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57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57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582438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930673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820942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06463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2304425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409890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48947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385870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3679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F92A9-AB2F-4E6A-9622-CA8FDD5F8AE6}" type="datetimeFigureOut">
              <a:rPr lang="uk-UA" smtClean="0"/>
              <a:pPr/>
              <a:t>26.12.2025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94D98-7CFA-420D-AA82-8E5265E07BA7}" type="slidenum">
              <a:rPr lang="uk-UA" smtClean="0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xmlns="" val="1475648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65849" y="1569858"/>
            <a:ext cx="9872283" cy="362495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БЮДЖЕТ </a:t>
            </a: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НОВОВОЛИНСЬКОЇ  </a:t>
            </a:r>
            <a:r>
              <a:rPr lang="ru-RU" sz="4800" dirty="0">
                <a:solidFill>
                  <a:srgbClr val="FFCC66"/>
                </a:solidFill>
                <a:latin typeface="Bookman Old Style" panose="02050604050505020204" pitchFamily="18" charset="0"/>
              </a:rPr>
              <a:t>МІСЬКОЇ ТЕРИТОРІАЛЬНОЇ ГРОМАДИ </a:t>
            </a: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 </a:t>
            </a:r>
            <a:b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</a:br>
            <a:r>
              <a:rPr lang="ru-RU" sz="4800" dirty="0" smtClean="0">
                <a:solidFill>
                  <a:srgbClr val="FFCC66"/>
                </a:solidFill>
                <a:latin typeface="Bookman Old Style" panose="02050604050505020204" pitchFamily="18" charset="0"/>
              </a:rPr>
              <a:t>2026 </a:t>
            </a:r>
            <a:endParaRPr lang="uk-UA" sz="4800" dirty="0">
              <a:solidFill>
                <a:srgbClr val="FFCC66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75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4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30300" y="1085850"/>
            <a:ext cx="9650761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8741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1218" y="1133474"/>
            <a:ext cx="11042782" cy="5572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86826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2400" y="1206501"/>
            <a:ext cx="9271000" cy="513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026228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3840" y="1303974"/>
            <a:ext cx="9324658" cy="5415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9542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12488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800"/>
              </a:spcAft>
            </a:pP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14320" y="1041400"/>
            <a:ext cx="857908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46310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60725" y="1495424"/>
            <a:ext cx="7657975" cy="49195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</p:spTree>
    <p:extLst>
      <p:ext uri="{BB962C8B-B14F-4D97-AF65-F5344CB8AC3E}">
        <p14:creationId xmlns:p14="http://schemas.microsoft.com/office/powerpoint/2010/main" xmlns="" val="414138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000" y="993182"/>
            <a:ext cx="9692958" cy="579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5604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43100" y="1098663"/>
            <a:ext cx="8620099" cy="5600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4976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1358" y="1124585"/>
            <a:ext cx="9698142" cy="52254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0422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992346" y="1110094"/>
            <a:ext cx="75612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08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показники економічного та соціального розвитку України на 20</a:t>
            </a:r>
            <a:r>
              <a:rPr lang="en-US" alt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</a:p>
        </p:txBody>
      </p:sp>
      <p:graphicFrame>
        <p:nvGraphicFramePr>
          <p:cNvPr id="9" name="Group 40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40360716"/>
              </p:ext>
            </p:extLst>
          </p:nvPr>
        </p:nvGraphicFramePr>
        <p:xfrm>
          <a:off x="1488314" y="2385127"/>
          <a:ext cx="8569325" cy="3481941"/>
        </p:xfrm>
        <a:graphic>
          <a:graphicData uri="http://schemas.openxmlformats.org/drawingml/2006/table">
            <a:tbl>
              <a:tblPr/>
              <a:tblGrid>
                <a:gridCol w="4933950">
                  <a:extLst>
                    <a:ext uri="{9D8B030D-6E8A-4147-A177-3AD203B41FA5}"/>
                  </a:extLst>
                </a:gridCol>
                <a:gridCol w="1160463">
                  <a:extLst>
                    <a:ext uri="{9D8B030D-6E8A-4147-A177-3AD203B41FA5}"/>
                  </a:extLst>
                </a:gridCol>
                <a:gridCol w="1216025">
                  <a:extLst>
                    <a:ext uri="{9D8B030D-6E8A-4147-A177-3AD203B41FA5}"/>
                  </a:extLst>
                </a:gridCol>
                <a:gridCol w="1258887">
                  <a:extLst>
                    <a:ext uri="{9D8B030D-6E8A-4147-A177-3AD203B41FA5}"/>
                  </a:extLst>
                </a:gridCol>
              </a:tblGrid>
              <a:tr h="86642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Показник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факт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очікуване</a:t>
                      </a:r>
                      <a:endParaRPr kumimoji="0" lang="uk-UA" altLang="en-US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план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0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Темп зростання ВВП, %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2,9</a:t>
                      </a:r>
                      <a:endParaRPr kumimoji="0" lang="uk-UA" alt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02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Індекс споживчих цін, % (грудень до грудня)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112,0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109,5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109,9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9206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Середньомісячна заробітна плата працівників, брутто, номінальна, гривень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uk-UA" altLang="en-US" sz="16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21 473</a:t>
                      </a:r>
                      <a:endParaRPr kumimoji="0" lang="ru-RU" altLang="en-US" sz="1600" b="1" i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25 886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236538"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495300"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701675"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930275"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13874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18446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23018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2759075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0000"/>
                        </a:buClr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ru-RU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30 032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61453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uk-UA" altLang="en-US" sz="16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Рівень безробіття населення у віці 15 – 70 років за методологією МОП, відсотків до робочої сили відповідної вікової групи, </a:t>
                      </a:r>
                      <a:r>
                        <a:rPr kumimoji="0" lang="uk-UA" alt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kumimoji="0" lang="uk-UA" altLang="en-US" sz="16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13,1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12,7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rgbClr val="CC0000"/>
                        </a:buClr>
                        <a:buFont typeface="Arial" panose="020B0604020202020204" pitchFamily="34" charset="0"/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defRPr sz="15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rgbClr val="CC0000"/>
                        </a:buClr>
                        <a:defRPr sz="14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defRPr sz="13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sz="120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alt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12,6</a:t>
                      </a:r>
                    </a:p>
                  </a:txBody>
                  <a:tcPr marT="45713" marB="45713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3052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Основні соціальні показники </a:t>
            </a:r>
            <a:b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формування видатків бюджету громади</a:t>
            </a:r>
            <a:b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uk-UA" alt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uk-UA" altLang="en-US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39749" y="3024115"/>
            <a:ext cx="9654117" cy="289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indent="45085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 typeface="Wingdings" pitchFamily="2" charset="2"/>
              <a:buChar char="v"/>
            </a:pPr>
            <a:r>
              <a:rPr lang="uk-UA" altLang="en-US" sz="1800" dirty="0"/>
              <a:t> </a:t>
            </a:r>
            <a:r>
              <a:rPr lang="uk-UA" altLang="en-US" dirty="0"/>
              <a:t>мінімальна заробітна плата – </a:t>
            </a:r>
            <a:r>
              <a:rPr lang="uk-UA" altLang="en-US" sz="2400" b="1" dirty="0">
                <a:solidFill>
                  <a:srgbClr val="FF0000"/>
                </a:solidFill>
              </a:rPr>
              <a:t>8 647</a:t>
            </a:r>
            <a:r>
              <a:rPr lang="uk-UA" altLang="en-US" sz="2400" b="1" dirty="0"/>
              <a:t> </a:t>
            </a:r>
            <a:r>
              <a:rPr lang="uk-UA" altLang="en-US" sz="2400" dirty="0"/>
              <a:t>гривень</a:t>
            </a:r>
          </a:p>
          <a:p>
            <a:pPr>
              <a:buFont typeface="Wingdings" pitchFamily="2" charset="2"/>
              <a:buNone/>
            </a:pPr>
            <a:endParaRPr lang="uk-UA" altLang="en-US" dirty="0"/>
          </a:p>
          <a:p>
            <a:pPr>
              <a:buFont typeface="Wingdings" pitchFamily="2" charset="2"/>
              <a:buNone/>
            </a:pPr>
            <a:endParaRPr lang="uk-UA" altLang="en-US" dirty="0"/>
          </a:p>
          <a:p>
            <a:pPr>
              <a:buFont typeface="Wingdings" pitchFamily="2" charset="2"/>
              <a:buChar char="v"/>
            </a:pPr>
            <a:r>
              <a:rPr lang="uk-UA" altLang="en-US" dirty="0"/>
              <a:t> розмір посадового окладу працівника                                                                             І тарифного розряду ЄТС </a:t>
            </a:r>
            <a:r>
              <a:rPr lang="uk-UA" altLang="en-US" sz="2400" dirty="0"/>
              <a:t>– </a:t>
            </a:r>
            <a:r>
              <a:rPr lang="uk-UA" altLang="en-US" sz="2400" b="1" dirty="0">
                <a:solidFill>
                  <a:srgbClr val="FF0000"/>
                </a:solidFill>
              </a:rPr>
              <a:t>3 470 </a:t>
            </a:r>
            <a:r>
              <a:rPr lang="uk-UA" altLang="en-US" sz="2400" dirty="0"/>
              <a:t>гривень</a:t>
            </a:r>
          </a:p>
          <a:p>
            <a:pPr>
              <a:buFont typeface="Wingdings" pitchFamily="2" charset="2"/>
              <a:buChar char="v"/>
            </a:pPr>
            <a:endParaRPr lang="uk-UA" altLang="en-US" dirty="0"/>
          </a:p>
          <a:p>
            <a:pPr>
              <a:buFont typeface="Wingdings" pitchFamily="2" charset="2"/>
              <a:buChar char="v"/>
            </a:pPr>
            <a:endParaRPr lang="uk-UA" altLang="en-US" dirty="0"/>
          </a:p>
          <a:p>
            <a:pPr>
              <a:buFont typeface="Wingdings" pitchFamily="2" charset="2"/>
              <a:buChar char="v"/>
            </a:pPr>
            <a:r>
              <a:rPr lang="uk-UA" altLang="en-US" dirty="0"/>
              <a:t> прожитковий мінімум на одну особу – </a:t>
            </a:r>
            <a:r>
              <a:rPr lang="uk-UA" altLang="en-US" sz="2400" b="1" dirty="0">
                <a:solidFill>
                  <a:srgbClr val="FF0000"/>
                </a:solidFill>
              </a:rPr>
              <a:t>3 209</a:t>
            </a:r>
            <a:r>
              <a:rPr lang="uk-UA" altLang="en-US" sz="2400" dirty="0">
                <a:solidFill>
                  <a:srgbClr val="FF0000"/>
                </a:solidFill>
              </a:rPr>
              <a:t> </a:t>
            </a:r>
            <a:r>
              <a:rPr lang="uk-UA" altLang="en-US" dirty="0"/>
              <a:t>гривень </a:t>
            </a:r>
          </a:p>
          <a:p>
            <a:pPr>
              <a:buFont typeface="Wingdings" pitchFamily="2" charset="2"/>
              <a:buNone/>
            </a:pPr>
            <a:endParaRPr lang="uk-UA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xmlns="" val="1693736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Надходження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до бюджету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Нововолинської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2024 - 2026 роки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(тис грн )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Chart 1"/>
          <p:cNvGraphicFramePr>
            <a:graphicFrameLocks/>
          </p:cNvGraphicFramePr>
          <p:nvPr/>
        </p:nvGraphicFramePr>
        <p:xfrm>
          <a:off x="977900" y="2184400"/>
          <a:ext cx="10490200" cy="4330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612237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50060" y="993182"/>
            <a:ext cx="10972800" cy="103578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Динаміка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надходжень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фонду бюджету</a:t>
            </a:r>
          </a:p>
          <a:p>
            <a:pPr marL="0" indent="0" algn="ctr">
              <a:buNone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рр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(тис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)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Chart 1"/>
          <p:cNvGraphicFramePr>
            <a:graphicFrameLocks/>
          </p:cNvGraphicFramePr>
          <p:nvPr/>
        </p:nvGraphicFramePr>
        <p:xfrm>
          <a:off x="1079500" y="1981200"/>
          <a:ext cx="10248900" cy="467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97075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55900" y="1100138"/>
            <a:ext cx="6781800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1397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09600" y="1157161"/>
            <a:ext cx="10972800" cy="103578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доходів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загального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фонду                                                                                                                                                                        бюджету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Нововолинської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міської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територіальної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громади</a:t>
            </a:r>
            <a:r>
              <a:rPr lang="ru-RU" sz="2400" b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2026  </a:t>
            </a:r>
            <a:r>
              <a:rPr lang="ru-RU" sz="2400" b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рік</a:t>
            </a: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Объект 1"/>
          <p:cNvSpPr txBox="1">
            <a:spLocks/>
          </p:cNvSpPr>
          <p:nvPr/>
        </p:nvSpPr>
        <p:spPr>
          <a:xfrm>
            <a:off x="535423" y="3025072"/>
            <a:ext cx="10972800" cy="10357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uk-UA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51146" y="2110740"/>
            <a:ext cx="7245309" cy="4312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206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71615588"/>
              </p:ext>
            </p:extLst>
          </p:nvPr>
        </p:nvGraphicFramePr>
        <p:xfrm>
          <a:off x="1257300" y="1531620"/>
          <a:ext cx="10436860" cy="4038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436860"/>
              </a:tblGrid>
              <a:tr h="381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Надходження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податку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</a:t>
                      </a:r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збору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доходи </a:t>
                      </a:r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фізичних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осіб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(тис </a:t>
                      </a:r>
                      <a:r>
                        <a:rPr lang="ru-RU" sz="2600" b="1" u="none" strike="noStrike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грн</a:t>
                      </a:r>
                      <a:r>
                        <a:rPr lang="ru-RU" sz="26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)</a:t>
                      </a:r>
                      <a:endParaRPr lang="ru-RU" sz="2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Диаграмма 10"/>
          <p:cNvGraphicFramePr>
            <a:graphicFrameLocks/>
          </p:cNvGraphicFramePr>
          <p:nvPr/>
        </p:nvGraphicFramePr>
        <p:xfrm>
          <a:off x="1502637" y="2247900"/>
          <a:ext cx="9186726" cy="4051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21432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4428" y="245222"/>
            <a:ext cx="2577347" cy="747960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1168400" y="940693"/>
            <a:ext cx="110236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6273801" y="323305"/>
            <a:ext cx="5842000" cy="619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БЮДЖЕТ </a:t>
            </a:r>
            <a:r>
              <a:rPr lang="uk-UA" sz="3200" b="1" dirty="0" smtClean="0">
                <a:solidFill>
                  <a:srgbClr val="279F64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</a:t>
            </a:r>
            <a:endParaRPr lang="uk-UA" sz="3200" b="1" dirty="0">
              <a:solidFill>
                <a:srgbClr val="279F64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4300" y="1152524"/>
            <a:ext cx="9372600" cy="5489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101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264</Words>
  <Application>Microsoft Office PowerPoint</Application>
  <PresentationFormat>Произвольный</PresentationFormat>
  <Paragraphs>81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БЮДЖЕТ НОВОВОЛИНСЬКОЇ  МІСЬКОЇ ТЕРИТОРІАЛЬНОЇ ГРОМАДИ   2026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Користувач</cp:lastModifiedBy>
  <cp:revision>47</cp:revision>
  <cp:lastPrinted>2025-11-30T10:13:15Z</cp:lastPrinted>
  <dcterms:created xsi:type="dcterms:W3CDTF">2024-12-10T13:20:00Z</dcterms:created>
  <dcterms:modified xsi:type="dcterms:W3CDTF">2025-12-26T11:39:47Z</dcterms:modified>
</cp:coreProperties>
</file>