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63" r:id="rId5"/>
    <p:sldId id="264" r:id="rId6"/>
    <p:sldId id="267" r:id="rId7"/>
    <p:sldId id="265" r:id="rId8"/>
    <p:sldId id="268" r:id="rId9"/>
    <p:sldId id="279" r:id="rId10"/>
    <p:sldId id="278" r:id="rId11"/>
    <p:sldId id="266" r:id="rId12"/>
    <p:sldId id="275" r:id="rId13"/>
    <p:sldId id="270" r:id="rId14"/>
    <p:sldId id="269" r:id="rId15"/>
    <p:sldId id="272" r:id="rId16"/>
    <p:sldId id="276" r:id="rId17"/>
    <p:sldId id="273" r:id="rId18"/>
    <p:sldId id="277" r:id="rId19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F64"/>
    <a:srgbClr val="CCFF66"/>
    <a:srgbClr val="FFCC66"/>
    <a:srgbClr val="FFFF3B"/>
    <a:srgbClr val="83C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931" y="-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in-pc\&#1043;&#1086;&#1083;&#1086;&#1074;&#1085;&#1072;%20&#1087;&#1072;&#1087;&#1082;&#1072;\BUDZET\&#1052;&#1054;&#1031;%20&#1044;&#1054;&#1050;&#1059;&#1052;&#1045;&#1053;&#1058;&#1048;\&#1044;&#1054;&#1044;&#1040;&#1058;&#1050;&#1048;%20&#1044;&#1054;%20&#1057;&#1045;&#1057;&#1030;&#1030;\2026\&#1088;&#1086;&#1073;&#1086;&#1095;&#1110;%20&#1044;&#1030;&#1040;&#1043;&#1056;&#1040;&#1052;&#1048;%202026\5.%20%20&#1044;..%202026%20&#1053;&#1072;&#1076;&#1093;&#1086;&#1076;&#1078;&#1077;&#1085;&#1085;&#1103;%20&#1076;&#1086;%20&#1073;&#1102;&#1076;&#1078;&#1077;&#1090;&#1091;%20&#1075;&#1088;&#1086;&#1084;&#1072;&#1076;&#1080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in-pc\&#1043;&#1086;&#1083;&#1086;&#1074;&#1085;&#1072;%20&#1087;&#1072;&#1087;&#1082;&#1072;\BUDZET\&#1052;&#1054;&#1031;%20&#1044;&#1054;&#1050;&#1059;&#1052;&#1045;&#1053;&#1058;&#1048;\&#1044;&#1054;&#1044;&#1040;&#1058;&#1050;&#1048;%20&#1044;&#1054;%20&#1057;&#1045;&#1057;&#1030;&#1030;\2026\&#1088;&#1086;&#1073;&#1086;&#1095;&#1110;%20&#1044;&#1030;&#1040;&#1043;&#1056;&#1040;&#1052;&#1048;%202026\6.%20%20&#1044;..%202026%20&#1044;&#1080;&#1085;&#1072;&#1084;&#1110;&#1082;&#1072;%20&#1085;&#1072;&#1076;&#1093;&#1086;&#1076;&#1078;&#1077;&#1085;&#1100;%20&#1079;&#1072;&#1075;&#1072;&#1083;&#1100;&#1085;&#1086;&#1075;&#1086;%20&#1092;&#1086;&#1085;&#1076;&#1091;%20&#1073;&#1102;&#1076;&#1078;&#1077;&#1090;&#1091;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dmin-pc\&#1043;&#1086;&#1083;&#1086;&#1074;&#1085;&#1072;%20&#1087;&#1072;&#1087;&#1082;&#1072;\BUDZET\&#1052;&#1054;&#1031;%20&#1044;&#1054;&#1050;&#1059;&#1052;&#1045;&#1053;&#1058;&#1048;\&#1044;&#1054;&#1044;&#1040;&#1058;&#1050;&#1048;%20&#1044;&#1054;%20&#1057;&#1045;&#1057;&#1030;&#1030;\2026\&#1088;&#1086;&#1073;&#1086;&#1095;&#1110;%20&#1044;&#1030;&#1040;&#1043;&#1056;&#1040;&#1052;&#1048;%202026\8.%20%20&#1044;..%202026%20&#1053;&#1072;&#1076;&#1093;&#1086;&#1076;&#1078;&#1077;&#1085;&#1085;&#1103;%20&#1055;&#1044;&#1060;&#1054;%20%2064%25%20.xlsx" TargetMode="External"/><Relationship Id="rId1" Type="http://schemas.openxmlformats.org/officeDocument/2006/relationships/image" Target="../media/image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5"/>
      <c:rotY val="20"/>
      <c:depthPercent val="100"/>
      <c:rAngAx val="1"/>
    </c:view3D>
    <c:floor>
      <c:thickness val="0"/>
      <c:spPr>
        <a:noFill/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1.3157816664470525E-3"/>
          <c:y val="3.662869574260235E-2"/>
          <c:w val="0.98095849618923381"/>
          <c:h val="0.84307934110975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'вихідні дані'!$A$2</c:f>
              <c:strCache>
                <c:ptCount val="1"/>
                <c:pt idx="0">
                  <c:v>2024 факт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407715799573362E-2"/>
                  <c:y val="-3.454395041238515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1.9064014314531356E-2"/>
                  <c:y val="-5.06316007233453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1.6504211506914369E-2"/>
                  <c:y val="-6.98450044743777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1.3953487861069881E-3"/>
                  <c:y val="-0.1188423410529072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" sourceLinked="0"/>
            <c:spPr>
              <a:noFill/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schemeClr val="tx1">
                    <a:lumMod val="75000"/>
                    <a:lumOff val="25000"/>
                  </a:schemeClr>
                </a:innerShdw>
              </a:effectLst>
            </c:spPr>
            <c:txPr>
              <a:bodyPr/>
              <a:lstStyle/>
              <a:p>
                <a:pPr algn="ctr" rtl="0">
                  <a:defRPr lang="uk-UA" sz="12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Arial Cyr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'вихідні дані'!$B$1:$D$1</c:f>
              <c:strCache>
                <c:ptCount val="3"/>
                <c:pt idx="0">
                  <c:v>Всього                                                                                                                                            ДОХОДИ</c:v>
                </c:pt>
                <c:pt idx="1">
                  <c:v>ДОХОДИ                                                                                                                                                 загального фонду</c:v>
                </c:pt>
                <c:pt idx="2">
                  <c:v>ДОХОДИ                                                                                                                                                 спеціального фонду</c:v>
                </c:pt>
              </c:strCache>
            </c:strRef>
          </c:cat>
          <c:val>
            <c:numRef>
              <c:f>'вихідні дані'!$B$2:$D$2</c:f>
              <c:numCache>
                <c:formatCode>#,##0.0</c:formatCode>
                <c:ptCount val="3"/>
                <c:pt idx="0">
                  <c:v>639288.39999999991</c:v>
                </c:pt>
                <c:pt idx="1">
                  <c:v>534337.19999999995</c:v>
                </c:pt>
                <c:pt idx="2">
                  <c:v>104951.2</c:v>
                </c:pt>
              </c:numCache>
            </c:numRef>
          </c:val>
        </c:ser>
        <c:ser>
          <c:idx val="1"/>
          <c:order val="1"/>
          <c:tx>
            <c:strRef>
              <c:f>'вихідні дані'!$A$3</c:f>
              <c:strCache>
                <c:ptCount val="1"/>
                <c:pt idx="0">
                  <c:v>2025 план з урахуванням змін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4937744557135289E-2"/>
                  <c:y val="-4.519153609891174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079217242033481E-3"/>
                  <c:y val="-5.169847721404690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21525197594491E-3"/>
                  <c:y val="-9.905501900368186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974618825320989E-2"/>
                  <c:y val="-8.125761555320326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ctr" rtl="0">
                  <a:defRPr lang="uk-UA" sz="12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Arial Cyr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'вихідні дані'!$B$1:$D$1</c:f>
              <c:strCache>
                <c:ptCount val="3"/>
                <c:pt idx="0">
                  <c:v>Всього                                                                                                                                            ДОХОДИ</c:v>
                </c:pt>
                <c:pt idx="1">
                  <c:v>ДОХОДИ                                                                                                                                                 загального фонду</c:v>
                </c:pt>
                <c:pt idx="2">
                  <c:v>ДОХОДИ                                                                                                                                                 спеціального фонду</c:v>
                </c:pt>
              </c:strCache>
            </c:strRef>
          </c:cat>
          <c:val>
            <c:numRef>
              <c:f>'вихідні дані'!$B$3:$D$3</c:f>
              <c:numCache>
                <c:formatCode>#,##0.0</c:formatCode>
                <c:ptCount val="3"/>
                <c:pt idx="0">
                  <c:v>826216.7</c:v>
                </c:pt>
                <c:pt idx="1">
                  <c:v>650844.69999999995</c:v>
                </c:pt>
                <c:pt idx="2">
                  <c:v>175372</c:v>
                </c:pt>
              </c:numCache>
            </c:numRef>
          </c:val>
        </c:ser>
        <c:ser>
          <c:idx val="2"/>
          <c:order val="2"/>
          <c:tx>
            <c:strRef>
              <c:f>'вихідні дані'!$A$4</c:f>
              <c:strCache>
                <c:ptCount val="1"/>
                <c:pt idx="0">
                  <c:v>проєкт 2026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338728797629842E-2"/>
                  <c:y val="-8.947634576087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555</a:t>
                    </a:r>
                    <a:r>
                      <a:rPr lang="uk-UA" dirty="0" smtClean="0"/>
                      <a:t> 7</a:t>
                    </a:r>
                    <a:r>
                      <a:rPr lang="en-US" dirty="0" smtClean="0"/>
                      <a:t>95,1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49266080073936E-2"/>
                  <c:y val="-6.077768895622774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194771159840231E-2"/>
                  <c:y val="-0.127637962832821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</a:t>
                    </a:r>
                    <a:r>
                      <a:rPr lang="uk-UA" dirty="0" smtClean="0"/>
                      <a:t>5</a:t>
                    </a:r>
                    <a:r>
                      <a:rPr lang="en-US" dirty="0" smtClean="0"/>
                      <a:t>30,0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92637524532711E-2"/>
                  <c:y val="-0.1433028794905375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uk-UA" sz="12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Arial Cyr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'вихідні дані'!$B$1:$D$1</c:f>
              <c:strCache>
                <c:ptCount val="3"/>
                <c:pt idx="0">
                  <c:v>Всього                                                                                                                                            ДОХОДИ</c:v>
                </c:pt>
                <c:pt idx="1">
                  <c:v>ДОХОДИ                                                                                                                                                 загального фонду</c:v>
                </c:pt>
                <c:pt idx="2">
                  <c:v>ДОХОДИ                                                                                                                                                 спеціального фонду</c:v>
                </c:pt>
              </c:strCache>
            </c:strRef>
          </c:cat>
          <c:val>
            <c:numRef>
              <c:f>'вихідні дані'!$B$4:$D$4</c:f>
              <c:numCache>
                <c:formatCode>#,##0.0</c:formatCode>
                <c:ptCount val="3"/>
                <c:pt idx="0">
                  <c:v>555595.1</c:v>
                </c:pt>
                <c:pt idx="1">
                  <c:v>530265.1</c:v>
                </c:pt>
                <c:pt idx="2">
                  <c:v>25330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8199168"/>
        <c:axId val="238200704"/>
        <c:axId val="0"/>
      </c:bar3DChart>
      <c:catAx>
        <c:axId val="2381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uk-UA"/>
          </a:p>
        </c:txPr>
        <c:crossAx val="23820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200704"/>
        <c:scaling>
          <c:orientation val="minMax"/>
        </c:scaling>
        <c:delete val="1"/>
        <c:axPos val="l"/>
        <c:majorGridlines>
          <c:spPr>
            <a:ln w="3175">
              <a:noFill/>
              <a:prstDash val="solid"/>
            </a:ln>
          </c:spPr>
        </c:majorGridlines>
        <c:numFmt formatCode="#,##0.0" sourceLinked="1"/>
        <c:majorTickMark val="out"/>
        <c:minorTickMark val="none"/>
        <c:tickLblPos val="none"/>
        <c:crossAx val="238199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89677783548852"/>
          <c:y val="8.9637306918777403E-5"/>
          <c:w val="0.16756923304377563"/>
          <c:h val="0.4055514801600978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ln w="317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5.6840969341694515E-3"/>
          <c:y val="2.9249868556154756E-2"/>
          <c:w val="0.96964125844502724"/>
          <c:h val="0.751260729852199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'вихідні дані'!$B$1</c:f>
              <c:strCache>
                <c:ptCount val="1"/>
                <c:pt idx="0">
                  <c:v>факт 2024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515557969046973E-2"/>
                  <c:y val="-0.1146364370744525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7.2005501133270873E-3"/>
                  <c:y val="-8.633380986739207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3.0806844779591312E-2"/>
                  <c:y val="-1.9681309573145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1.6122388669372384E-4"/>
                  <c:y val="-4.46249998333794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" sourceLinked="0"/>
            <c:spPr>
              <a:noFill/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schemeClr val="tx1">
                    <a:lumMod val="75000"/>
                    <a:lumOff val="25000"/>
                  </a:schemeClr>
                </a:innerShdw>
              </a:effectLst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'вихідні дані'!$A$2:$A$5</c:f>
              <c:strCache>
                <c:ptCount val="4"/>
                <c:pt idx="0">
                  <c:v>Обсяг доходів </c:v>
                </c:pt>
                <c:pt idx="1">
                  <c:v>Власні доходи</c:v>
                </c:pt>
                <c:pt idx="2">
                  <c:v>Базова дотація</c:v>
                </c:pt>
                <c:pt idx="3">
                  <c:v>Субвенції та інші дотації</c:v>
                </c:pt>
              </c:strCache>
            </c:strRef>
          </c:cat>
          <c:val>
            <c:numRef>
              <c:f>'вихідні дані'!$B$2:$B$5</c:f>
              <c:numCache>
                <c:formatCode>#,##0.0</c:formatCode>
                <c:ptCount val="4"/>
                <c:pt idx="0">
                  <c:v>534337.19999999995</c:v>
                </c:pt>
                <c:pt idx="1">
                  <c:v>396731.2</c:v>
                </c:pt>
                <c:pt idx="2">
                  <c:v>17575.599999999999</c:v>
                </c:pt>
                <c:pt idx="3">
                  <c:v>120030.39999999999</c:v>
                </c:pt>
              </c:numCache>
            </c:numRef>
          </c:val>
        </c:ser>
        <c:ser>
          <c:idx val="1"/>
          <c:order val="1"/>
          <c:tx>
            <c:strRef>
              <c:f>'вихідні дані'!$C$1</c:f>
              <c:strCache>
                <c:ptCount val="1"/>
                <c:pt idx="0">
                  <c:v>план з урахуванням змін 2025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3855552538691294E-4"/>
                  <c:y val="-8.450905023568787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3.821565206675788E-2"/>
                  <c:y val="-0.1200687061961572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1.0954113494433889E-2"/>
                  <c:y val="-0.1027357544230309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1.9538783301632442E-2"/>
                  <c:y val="-8.791551135105325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" sourceLinked="0"/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'вихідні дані'!$A$2:$A$5</c:f>
              <c:strCache>
                <c:ptCount val="4"/>
                <c:pt idx="0">
                  <c:v>Обсяг доходів </c:v>
                </c:pt>
                <c:pt idx="1">
                  <c:v>Власні доходи</c:v>
                </c:pt>
                <c:pt idx="2">
                  <c:v>Базова дотація</c:v>
                </c:pt>
                <c:pt idx="3">
                  <c:v>Субвенції та інші дотації</c:v>
                </c:pt>
              </c:strCache>
            </c:strRef>
          </c:cat>
          <c:val>
            <c:numRef>
              <c:f>'вихідні дані'!$C$2:$C$5</c:f>
              <c:numCache>
                <c:formatCode>#,##0.0</c:formatCode>
                <c:ptCount val="4"/>
                <c:pt idx="0">
                  <c:v>650844.69999999995</c:v>
                </c:pt>
                <c:pt idx="1">
                  <c:v>482100</c:v>
                </c:pt>
                <c:pt idx="2">
                  <c:v>12353.5</c:v>
                </c:pt>
                <c:pt idx="3">
                  <c:v>156391.20000000001</c:v>
                </c:pt>
              </c:numCache>
            </c:numRef>
          </c:val>
        </c:ser>
        <c:ser>
          <c:idx val="2"/>
          <c:order val="2"/>
          <c:tx>
            <c:strRef>
              <c:f>'вихідні дані'!$D$1</c:f>
              <c:strCache>
                <c:ptCount val="1"/>
                <c:pt idx="0">
                  <c:v>проєкт 2026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023616716675321E-2"/>
                  <c:y val="-0.13763940861973928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514418298968241E-2"/>
                  <c:y val="-0.1487792564885614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2742329622591E-2"/>
                  <c:y val="-7.451144706122560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0567603925525E-2"/>
                  <c:y val="-0.1638411768114447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'вихідні дані'!$A$2:$A$5</c:f>
              <c:strCache>
                <c:ptCount val="4"/>
                <c:pt idx="0">
                  <c:v>Обсяг доходів </c:v>
                </c:pt>
                <c:pt idx="1">
                  <c:v>Власні доходи</c:v>
                </c:pt>
                <c:pt idx="2">
                  <c:v>Базова дотація</c:v>
                </c:pt>
                <c:pt idx="3">
                  <c:v>Субвенції та інші дотації</c:v>
                </c:pt>
              </c:strCache>
            </c:strRef>
          </c:cat>
          <c:val>
            <c:numRef>
              <c:f>'вихідні дані'!$D$2:$D$5</c:f>
              <c:numCache>
                <c:formatCode>#,##0.0</c:formatCode>
                <c:ptCount val="4"/>
                <c:pt idx="0">
                  <c:v>530265.1</c:v>
                </c:pt>
                <c:pt idx="1">
                  <c:v>530000</c:v>
                </c:pt>
                <c:pt idx="2">
                  <c:v>0</c:v>
                </c:pt>
                <c:pt idx="3">
                  <c:v>265.10000000000002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7062016"/>
        <c:axId val="237063552"/>
        <c:axId val="0"/>
      </c:bar3DChart>
      <c:catAx>
        <c:axId val="23706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23706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063552"/>
        <c:scaling>
          <c:orientation val="minMax"/>
        </c:scaling>
        <c:delete val="1"/>
        <c:axPos val="l"/>
        <c:majorGridlines>
          <c:spPr>
            <a:ln w="3175">
              <a:noFill/>
              <a:prstDash val="solid"/>
            </a:ln>
          </c:spPr>
        </c:majorGridlines>
        <c:numFmt formatCode="#,##0.0" sourceLinked="1"/>
        <c:majorTickMark val="out"/>
        <c:minorTickMark val="none"/>
        <c:tickLblPos val="none"/>
        <c:crossAx val="237062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146430030208868"/>
          <c:y val="0.93355595308438954"/>
          <c:w val="0.75873590325688611"/>
          <c:h val="5.6478474030016525E-2"/>
        </c:manualLayout>
      </c:layout>
      <c:overlay val="0"/>
      <c:spPr>
        <a:solidFill>
          <a:schemeClr val="accent3">
            <a:lumMod val="60000"/>
            <a:lumOff val="40000"/>
          </a:scheme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/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76766977200113E-3"/>
          <c:y val="3.3417766820087458E-2"/>
          <c:w val="0.99666815622759064"/>
          <c:h val="0.84806757634081764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0869306110282461E-3"/>
                  <c:y val="0.21890752713905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26387447584369E-3"/>
                  <c:y val="0.19050056209563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24971441130216E-3"/>
                  <c:y val="0.2043960084056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19896586156378E-2"/>
                  <c:y val="0.26615911143367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192612137203158E-2"/>
                  <c:y val="-3.359511228390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54089709762573E-2"/>
                  <c:y val="-4.581151675078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192612137203158E-2"/>
                  <c:y val="-3.970331451734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92612137203158E-2"/>
                  <c:y val="-6.413612345109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'вихідні дані'!$A$1:$C$1</c:f>
              <c:strCache>
                <c:ptCount val="3"/>
                <c:pt idx="0">
                  <c:v>факт 2024 </c:v>
                </c:pt>
                <c:pt idx="1">
                  <c:v>план з урахуванням змін 2025</c:v>
                </c:pt>
                <c:pt idx="2">
                  <c:v>проєкт 2026 </c:v>
                </c:pt>
              </c:strCache>
            </c:strRef>
          </c:cat>
          <c:val>
            <c:numRef>
              <c:f>'вихідні дані'!$A$2:$C$2</c:f>
              <c:numCache>
                <c:formatCode>#,##0.0</c:formatCode>
                <c:ptCount val="3"/>
                <c:pt idx="0">
                  <c:v>233440.2</c:v>
                </c:pt>
                <c:pt idx="1">
                  <c:v>287340</c:v>
                </c:pt>
                <c:pt idx="2">
                  <c:v>316890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78-411F-BE7E-998B7E79A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116032"/>
        <c:axId val="237117824"/>
        <c:axId val="0"/>
      </c:bar3DChart>
      <c:catAx>
        <c:axId val="2371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37117824"/>
        <c:crosses val="autoZero"/>
        <c:auto val="1"/>
        <c:lblAlgn val="ctr"/>
        <c:lblOffset val="100"/>
        <c:noMultiLvlLbl val="0"/>
      </c:catAx>
      <c:valAx>
        <c:axId val="2371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711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0.30529</cdr:x>
      <cdr:y>0.52212</cdr:y>
    </cdr:from>
    <cdr:to>
      <cdr:x>0.43851</cdr:x>
      <cdr:y>0.64774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743876">
          <a:off x="2865695" y="2459320"/>
          <a:ext cx="1250486" cy="59171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uk-UA" sz="1800" baseline="0">
              <a:solidFill>
                <a:schemeClr val="lt1"/>
              </a:solidFill>
              <a:latin typeface="+mn-lt"/>
              <a:ea typeface="+mn-ea"/>
              <a:cs typeface="+mn-cs"/>
            </a:rPr>
            <a:t>+ </a:t>
          </a:r>
          <a:r>
            <a:rPr lang="uk-UA" sz="2000">
              <a:solidFill>
                <a:schemeClr val="lt1"/>
              </a:solidFill>
              <a:latin typeface="+mn-lt"/>
              <a:ea typeface="+mn-ea"/>
              <a:cs typeface="+mn-cs"/>
            </a:rPr>
            <a:t>23,1 %</a:t>
          </a:r>
        </a:p>
      </cdr:txBody>
    </cdr:sp>
  </cdr:relSizeAnchor>
  <cdr:relSizeAnchor xmlns:cdr="http://schemas.openxmlformats.org/drawingml/2006/chartDrawing">
    <cdr:from>
      <cdr:x>0.58562</cdr:x>
      <cdr:y>0.43656</cdr:y>
    </cdr:from>
    <cdr:to>
      <cdr:x>0.71797</cdr:x>
      <cdr:y>0.56418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461424">
          <a:off x="5497024" y="2056295"/>
          <a:ext cx="1242373" cy="60112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uk-UA" sz="2000">
              <a:solidFill>
                <a:schemeClr val="lt1"/>
              </a:solidFill>
              <a:latin typeface="+mn-lt"/>
              <a:ea typeface="+mn-ea"/>
              <a:cs typeface="+mn-cs"/>
            </a:rPr>
            <a:t>+10,3 %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94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7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4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67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94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4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4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9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4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7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92A9-AB2F-4E6A-9622-CA8FDD5F8AE6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4D98-7CFA-420D-AA82-8E5265E07B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64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849" y="1569858"/>
            <a:ext cx="9872283" cy="3624955"/>
          </a:xfrm>
        </p:spPr>
        <p:txBody>
          <a:bodyPr>
            <a:noAutofit/>
          </a:bodyPr>
          <a:lstStyle/>
          <a:p>
            <a:pPr algn="ctr"/>
            <a:r>
              <a:rPr lang="ru-RU" sz="4800" smtClean="0">
                <a:solidFill>
                  <a:srgbClr val="FFCC66"/>
                </a:solidFill>
                <a:latin typeface="Bookman Old Style" panose="02050604050505020204" pitchFamily="18" charset="0"/>
              </a:rPr>
              <a:t>ПРОЄКТ БЮДЖЕТУ </a:t>
            </a:r>
            <a:r>
              <a:rPr lang="ru-RU" sz="4800" dirty="0" smtClean="0">
                <a:solidFill>
                  <a:srgbClr val="FFCC66"/>
                </a:solidFill>
                <a:latin typeface="Bookman Old Style" panose="02050604050505020204" pitchFamily="18" charset="0"/>
              </a:rPr>
              <a:t>НОВОВОЛИНСЬКОЇ  </a:t>
            </a:r>
            <a:r>
              <a:rPr lang="ru-RU" sz="4800" dirty="0">
                <a:solidFill>
                  <a:srgbClr val="FFCC66"/>
                </a:solidFill>
                <a:latin typeface="Bookman Old Style" panose="02050604050505020204" pitchFamily="18" charset="0"/>
              </a:rPr>
              <a:t>МІСЬКОЇ ТЕРИТОРІАЛЬНОЇ ГРОМАДИ </a:t>
            </a:r>
            <a:r>
              <a:rPr lang="ru-RU" sz="4800" dirty="0" smtClean="0">
                <a:solidFill>
                  <a:srgbClr val="FFCC66"/>
                </a:solidFill>
                <a:latin typeface="Bookman Old Style" panose="02050604050505020204" pitchFamily="18" charset="0"/>
              </a:rPr>
              <a:t> </a:t>
            </a:r>
            <a:r>
              <a:rPr lang="ru-RU" sz="4800" smtClean="0">
                <a:solidFill>
                  <a:srgbClr val="FFCC66"/>
                </a:solidFill>
                <a:latin typeface="Bookman Old Style" panose="02050604050505020204" pitchFamily="18" charset="0"/>
              </a:rPr>
              <a:t/>
            </a:r>
            <a:br>
              <a:rPr lang="ru-RU" sz="4800" smtClean="0">
                <a:solidFill>
                  <a:srgbClr val="FFCC66"/>
                </a:solidFill>
                <a:latin typeface="Bookman Old Style" panose="02050604050505020204" pitchFamily="18" charset="0"/>
              </a:rPr>
            </a:br>
            <a:r>
              <a:rPr lang="ru-RU" sz="4800" smtClean="0">
                <a:solidFill>
                  <a:srgbClr val="FFCC66"/>
                </a:solidFill>
                <a:latin typeface="Bookman Old Style" panose="02050604050505020204" pitchFamily="18" charset="0"/>
              </a:rPr>
              <a:t>2026 </a:t>
            </a:r>
            <a:endParaRPr lang="uk-UA" sz="4800" dirty="0">
              <a:solidFill>
                <a:srgbClr val="FFCC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50" y="993182"/>
            <a:ext cx="91685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119771"/>
            <a:ext cx="10277793" cy="55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8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57" y="993182"/>
            <a:ext cx="9894888" cy="544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0" y="1303974"/>
            <a:ext cx="9324658" cy="541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113413"/>
            <a:ext cx="7355840" cy="54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64" y="1196382"/>
            <a:ext cx="78787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3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993182"/>
            <a:ext cx="9692958" cy="57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00" y="1098663"/>
            <a:ext cx="8620099" cy="56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58" y="1124585"/>
            <a:ext cx="9698142" cy="52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46" y="1110094"/>
            <a:ext cx="7561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показники економічного та соціального розвитку України на 20</a:t>
            </a:r>
            <a:r>
              <a:rPr lang="en-US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</a:p>
        </p:txBody>
      </p:sp>
      <p:graphicFrame>
        <p:nvGraphicFramePr>
          <p:cNvPr id="9" name="Group 4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60716"/>
              </p:ext>
            </p:extLst>
          </p:nvPr>
        </p:nvGraphicFramePr>
        <p:xfrm>
          <a:off x="1488314" y="2385127"/>
          <a:ext cx="8569325" cy="3481941"/>
        </p:xfrm>
        <a:graphic>
          <a:graphicData uri="http://schemas.openxmlformats.org/drawingml/2006/table">
            <a:tbl>
              <a:tblPr/>
              <a:tblGrid>
                <a:gridCol w="4933950">
                  <a:extLst>
                    <a:ext uri="{9D8B030D-6E8A-4147-A177-3AD203B41FA5}"/>
                  </a:extLst>
                </a:gridCol>
                <a:gridCol w="1160463">
                  <a:extLst>
                    <a:ext uri="{9D8B030D-6E8A-4147-A177-3AD203B41FA5}"/>
                  </a:extLst>
                </a:gridCol>
                <a:gridCol w="1216025">
                  <a:extLst>
                    <a:ext uri="{9D8B030D-6E8A-4147-A177-3AD203B41FA5}"/>
                  </a:extLst>
                </a:gridCol>
                <a:gridCol w="1258887">
                  <a:extLst>
                    <a:ext uri="{9D8B030D-6E8A-4147-A177-3AD203B41FA5}"/>
                  </a:extLst>
                </a:gridCol>
              </a:tblGrid>
              <a:tr h="866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kumimoji="0" lang="uk-UA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  <a:endParaRPr kumimoji="0" lang="uk-UA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очікуване</a:t>
                      </a:r>
                      <a:endParaRPr kumimoji="0" lang="uk-UA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план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0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зростання ВВП, %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kumimoji="0" lang="uk-UA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0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 споживчих цін, % (грудень до грудня)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92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Середньомісячна заробітна плата працівників, брутто, номінальна, гривень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653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953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701675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930275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387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844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301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59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21 473</a:t>
                      </a:r>
                      <a:endParaRPr kumimoji="0" lang="ru-RU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653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953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701675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930275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387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844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301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59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25 886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3653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953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701675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930275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387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844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301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59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30 032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4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Рівень безробіття населення у віці 15 – 70 років за методологією МОП, відсотків до робочої сили відповідної вікової групи, </a:t>
                      </a:r>
                      <a:r>
                        <a:rPr kumimoji="0" lang="uk-UA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uk-UA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5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157161"/>
            <a:ext cx="10972800" cy="1035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соціальні показники </a:t>
            </a:r>
            <a:b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формування видатків бюджету громади</a:t>
            </a:r>
            <a:b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uk-UA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749" y="3024115"/>
            <a:ext cx="965411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uk-UA" altLang="en-US" sz="1800" dirty="0"/>
              <a:t> </a:t>
            </a:r>
            <a:r>
              <a:rPr lang="uk-UA" altLang="en-US" dirty="0"/>
              <a:t>мінімальна заробітна плата – </a:t>
            </a:r>
            <a:r>
              <a:rPr lang="uk-UA" altLang="en-US" sz="2400" b="1" dirty="0">
                <a:solidFill>
                  <a:srgbClr val="FF0000"/>
                </a:solidFill>
              </a:rPr>
              <a:t>8 647</a:t>
            </a:r>
            <a:r>
              <a:rPr lang="uk-UA" altLang="en-US" sz="2400" b="1" dirty="0"/>
              <a:t> </a:t>
            </a:r>
            <a:r>
              <a:rPr lang="uk-UA" altLang="en-US" sz="2400" dirty="0"/>
              <a:t>гривень</a:t>
            </a:r>
          </a:p>
          <a:p>
            <a:pPr>
              <a:buFont typeface="Wingdings" pitchFamily="2" charset="2"/>
              <a:buNone/>
            </a:pPr>
            <a:endParaRPr lang="uk-UA" altLang="en-US" dirty="0"/>
          </a:p>
          <a:p>
            <a:pPr>
              <a:buFont typeface="Wingdings" pitchFamily="2" charset="2"/>
              <a:buNone/>
            </a:pPr>
            <a:endParaRPr lang="uk-UA" altLang="en-US" dirty="0"/>
          </a:p>
          <a:p>
            <a:pPr>
              <a:buFont typeface="Wingdings" pitchFamily="2" charset="2"/>
              <a:buChar char="v"/>
            </a:pPr>
            <a:r>
              <a:rPr lang="uk-UA" altLang="en-US" dirty="0"/>
              <a:t> розмір посадового окладу працівника                                                                             І тарифного розряду ЄТС </a:t>
            </a:r>
            <a:r>
              <a:rPr lang="uk-UA" altLang="en-US" sz="2400" dirty="0"/>
              <a:t>– </a:t>
            </a:r>
            <a:r>
              <a:rPr lang="uk-UA" altLang="en-US" sz="2400" b="1" dirty="0">
                <a:solidFill>
                  <a:srgbClr val="FF0000"/>
                </a:solidFill>
              </a:rPr>
              <a:t>3 470 </a:t>
            </a:r>
            <a:r>
              <a:rPr lang="uk-UA" altLang="en-US" sz="2400" dirty="0"/>
              <a:t>гривень</a:t>
            </a:r>
          </a:p>
          <a:p>
            <a:pPr>
              <a:buFont typeface="Wingdings" pitchFamily="2" charset="2"/>
              <a:buChar char="v"/>
            </a:pPr>
            <a:endParaRPr lang="uk-UA" altLang="en-US" dirty="0"/>
          </a:p>
          <a:p>
            <a:pPr>
              <a:buFont typeface="Wingdings" pitchFamily="2" charset="2"/>
              <a:buChar char="v"/>
            </a:pPr>
            <a:endParaRPr lang="uk-UA" altLang="en-US" dirty="0"/>
          </a:p>
          <a:p>
            <a:pPr>
              <a:buFont typeface="Wingdings" pitchFamily="2" charset="2"/>
              <a:buChar char="v"/>
            </a:pPr>
            <a:r>
              <a:rPr lang="uk-UA" altLang="en-US" dirty="0"/>
              <a:t> прожитковий мінімум на одну особу – </a:t>
            </a:r>
            <a:r>
              <a:rPr lang="uk-UA" altLang="en-US" sz="2400" b="1" dirty="0">
                <a:solidFill>
                  <a:srgbClr val="FF0000"/>
                </a:solidFill>
              </a:rPr>
              <a:t>3 209</a:t>
            </a:r>
            <a:r>
              <a:rPr lang="uk-UA" altLang="en-US" sz="2400" dirty="0">
                <a:solidFill>
                  <a:srgbClr val="FF0000"/>
                </a:solidFill>
              </a:rPr>
              <a:t> </a:t>
            </a:r>
            <a:r>
              <a:rPr lang="uk-UA" altLang="en-US" dirty="0"/>
              <a:t>гривень </a:t>
            </a:r>
          </a:p>
          <a:p>
            <a:pPr>
              <a:buFont typeface="Wingdings" pitchFamily="2" charset="2"/>
              <a:buNone/>
            </a:pPr>
            <a:endParaRPr lang="uk-UA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6937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157161"/>
            <a:ext cx="10972800" cy="10357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бюджету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Нововолинської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2024 - 2026 роки </a:t>
            </a: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607751"/>
              </p:ext>
            </p:extLst>
          </p:nvPr>
        </p:nvGraphicFramePr>
        <p:xfrm>
          <a:off x="885295" y="2123149"/>
          <a:ext cx="10099675" cy="447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2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0060" y="993182"/>
            <a:ext cx="10972800" cy="1035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фонду бюджету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(тис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154023"/>
              </p:ext>
            </p:extLst>
          </p:nvPr>
        </p:nvGraphicFramePr>
        <p:xfrm>
          <a:off x="1168400" y="1943630"/>
          <a:ext cx="8500004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07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01" y="993182"/>
            <a:ext cx="6439480" cy="52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157161"/>
            <a:ext cx="10972800" cy="1035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фонду                                                                                                                                                                        бюджету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Нововолинської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 </a:t>
            </a:r>
            <a:r>
              <a:rPr lang="ru-RU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35423" y="3025072"/>
            <a:ext cx="10972800" cy="103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6" y="2110740"/>
            <a:ext cx="7245309" cy="43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292327"/>
              </p:ext>
            </p:extLst>
          </p:nvPr>
        </p:nvGraphicFramePr>
        <p:xfrm>
          <a:off x="1361440" y="1884770"/>
          <a:ext cx="9386751" cy="477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15588"/>
              </p:ext>
            </p:extLst>
          </p:nvPr>
        </p:nvGraphicFramePr>
        <p:xfrm>
          <a:off x="1257300" y="1531620"/>
          <a:ext cx="10436860" cy="403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686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2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податку</a:t>
                      </a:r>
                      <a:r>
                        <a:rPr lang="ru-RU" sz="2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збору</a:t>
                      </a:r>
                      <a:r>
                        <a:rPr lang="ru-RU" sz="2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доходи </a:t>
                      </a:r>
                      <a:r>
                        <a:rPr lang="ru-RU" sz="2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фізичних</a:t>
                      </a:r>
                      <a:r>
                        <a:rPr lang="ru-RU" sz="2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2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(тис </a:t>
                      </a:r>
                      <a:r>
                        <a:rPr lang="ru-RU" sz="2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r>
                        <a:rPr lang="ru-RU" sz="2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245222"/>
            <a:ext cx="2577347" cy="7479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8400" y="940693"/>
            <a:ext cx="1102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73801" y="323305"/>
            <a:ext cx="584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 БЮДЖЕТУ </a:t>
            </a:r>
            <a:r>
              <a:rPr lang="uk-UA" sz="3200" b="1" dirty="0" smtClean="0">
                <a:solidFill>
                  <a:srgbClr val="279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endParaRPr lang="uk-UA" sz="3200" b="1" dirty="0">
              <a:solidFill>
                <a:srgbClr val="279F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21" y="993182"/>
            <a:ext cx="9453535" cy="57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1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262</Words>
  <Application>Microsoft Office PowerPoint</Application>
  <PresentationFormat>Произвольный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ПРОЄКТ БЮДЖЕТУ НОВОВОЛИНСЬКОЇ  МІСЬКОЇ ТЕРИТОРІАЛЬНОЇ ГРОМАДИ   2026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User_PC</cp:lastModifiedBy>
  <cp:revision>37</cp:revision>
  <cp:lastPrinted>2025-11-30T10:13:15Z</cp:lastPrinted>
  <dcterms:created xsi:type="dcterms:W3CDTF">2024-12-10T13:20:00Z</dcterms:created>
  <dcterms:modified xsi:type="dcterms:W3CDTF">2025-12-04T14:33:18Z</dcterms:modified>
</cp:coreProperties>
</file>